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6" r:id="rId4"/>
    <p:sldId id="262" r:id="rId5"/>
    <p:sldId id="263" r:id="rId6"/>
    <p:sldId id="258" r:id="rId7"/>
    <p:sldId id="259" r:id="rId8"/>
    <p:sldId id="264" r:id="rId9"/>
    <p:sldId id="265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278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D3BD9-10CC-B24F-9391-9697377DF9BA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F15-8334-E24B-A4CF-ACAB8E27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64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9021-36C1-4D40-A4AE-B703D84A0D95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5ED2B-E32E-104E-A72C-C53F59DD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5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5B9-512E-5743-826D-E44F2602C1F3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2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C3F8-CD9E-1A42-A746-6CB36B119C8A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43EC-C514-5842-87F0-EC740EDC376B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CD3C-BEC6-1349-A2AB-8BAC7FC710DB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D2D6-405C-9748-813E-780C2F2BF99D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F93C-FDE9-664E-864F-C4D73C0EBBC6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182C-10E1-EC43-83CD-E71A89E35276}" type="datetime1">
              <a:rPr lang="en-US" smtClean="0"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19F-C2F4-244A-BAC6-4E376803AF2E}" type="datetime1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C41F-9232-3144-A249-8D1072D23CC8}" type="datetime1">
              <a:rPr lang="en-US" smtClean="0"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F380-BC52-5B44-9212-C6869EEEBFC5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8868-0025-7841-8C41-9BB052F00C6C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2DC4-49B1-134C-B515-811EAFAF9CB0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DDCB-624A-3A43-81C7-FB5673DD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Splicing Regulator Targets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</a:t>
            </a:r>
          </a:p>
          <a:p>
            <a:r>
              <a:rPr lang="en-US" dirty="0" smtClean="0"/>
              <a:t>04/16/2014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C21E-9394-C141-A22B-98B905F3789E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1CE7-E6FF-5846-B096-72C06DFAF745}" type="datetime1">
              <a:rPr lang="en-US" smtClean="0"/>
              <a:t>4/17/14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10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Cross species analysis: RNA-</a:t>
            </a:r>
            <a:r>
              <a:rPr lang="en-US" sz="2000" dirty="0" err="1"/>
              <a:t>seq</a:t>
            </a:r>
            <a:r>
              <a:rPr lang="en-US" sz="2000" dirty="0"/>
              <a:t> data from Christopher Burge </a:t>
            </a:r>
            <a:r>
              <a:rPr lang="en-US" sz="2000" dirty="0" smtClean="0"/>
              <a:t>and </a:t>
            </a:r>
            <a:r>
              <a:rPr lang="en-US" sz="2000" dirty="0" err="1" smtClean="0"/>
              <a:t>Henrik</a:t>
            </a:r>
            <a:r>
              <a:rPr lang="en-US" sz="2000" dirty="0" smtClean="0"/>
              <a:t> </a:t>
            </a:r>
            <a:r>
              <a:rPr lang="en-US" sz="2000" dirty="0" err="1" smtClean="0"/>
              <a:t>Kaessman</a:t>
            </a:r>
            <a:r>
              <a:rPr lang="en-US" sz="2000" dirty="0" smtClean="0"/>
              <a:t>’ s lab</a:t>
            </a:r>
          </a:p>
          <a:p>
            <a:pPr lvl="1"/>
            <a:r>
              <a:rPr lang="en-US" sz="1600" dirty="0" smtClean="0"/>
              <a:t>How to define the universal, species, and tissue specific targeting?</a:t>
            </a:r>
          </a:p>
          <a:p>
            <a:pPr lvl="1"/>
            <a:r>
              <a:rPr lang="en-US" sz="1600" dirty="0" smtClean="0"/>
              <a:t>How to find the exon level homologs</a:t>
            </a:r>
          </a:p>
          <a:p>
            <a:pPr lvl="1"/>
            <a:r>
              <a:rPr lang="en-US" sz="1600" dirty="0" smtClean="0"/>
              <a:t>Better to be balanced sample across tissue and species </a:t>
            </a:r>
          </a:p>
          <a:p>
            <a:r>
              <a:rPr lang="en-US" sz="2000" dirty="0"/>
              <a:t>Binding motif prediction for each splicing factors</a:t>
            </a:r>
          </a:p>
          <a:p>
            <a:pPr lvl="1"/>
            <a:r>
              <a:rPr lang="en-US" sz="1600" dirty="0"/>
              <a:t>Possibly through my previous package VERSE to find the evolutionally conserved and newly evolved PWM for each splicing factor (basically it</a:t>
            </a:r>
            <a:r>
              <a:rPr lang="fr-FR" sz="1600" dirty="0"/>
              <a:t>’</a:t>
            </a:r>
            <a:r>
              <a:rPr lang="en-US" sz="1600" dirty="0"/>
              <a:t>s a regression way…)</a:t>
            </a:r>
          </a:p>
          <a:p>
            <a:r>
              <a:rPr lang="en-US" sz="2000" dirty="0" smtClean="0"/>
              <a:t>Application to cancer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</a:t>
            </a:r>
          </a:p>
          <a:p>
            <a:pPr lvl="1"/>
            <a:r>
              <a:rPr lang="en-US" sz="1600" dirty="0" smtClean="0"/>
              <a:t>RNA-</a:t>
            </a:r>
            <a:r>
              <a:rPr lang="en-US" sz="1600" dirty="0" err="1" smtClean="0"/>
              <a:t>seq</a:t>
            </a:r>
            <a:r>
              <a:rPr lang="en-US" sz="1600" dirty="0"/>
              <a:t> </a:t>
            </a:r>
            <a:r>
              <a:rPr lang="en-US" sz="1600" dirty="0" smtClean="0"/>
              <a:t>study: cancer VS. control: differential usage of major isoforms,  </a:t>
            </a:r>
          </a:p>
          <a:p>
            <a:pPr lvl="2"/>
            <a:r>
              <a:rPr lang="en-US" sz="1200" dirty="0" smtClean="0"/>
              <a:t>check whether it is due to differential expression of its regulating splicing factors </a:t>
            </a:r>
          </a:p>
          <a:p>
            <a:pPr lvl="2"/>
            <a:r>
              <a:rPr lang="en-US" sz="1200" dirty="0" smtClean="0"/>
              <a:t>Or its due to the disruptive of other biological regulatory signals: mutation of RNA protein binding sites, conserved secondary structures, and etc…</a:t>
            </a:r>
            <a:endParaRPr lang="en-US" sz="1200" dirty="0"/>
          </a:p>
          <a:p>
            <a:pPr lvl="1"/>
            <a:r>
              <a:rPr lang="en-US" sz="1600" dirty="0" smtClean="0"/>
              <a:t>Combining the variant analysis from DNA level: possible driver targeting by such annotations?</a:t>
            </a:r>
          </a:p>
          <a:p>
            <a:r>
              <a:rPr lang="en-US" sz="2000" dirty="0" smtClean="0"/>
              <a:t>Prediction model </a:t>
            </a:r>
            <a:r>
              <a:rPr lang="en-US" sz="2000" dirty="0"/>
              <a:t>of variant effects to erroneous </a:t>
            </a:r>
            <a:r>
              <a:rPr lang="en-US" sz="2000" dirty="0" smtClean="0"/>
              <a:t>splicing</a:t>
            </a:r>
          </a:p>
          <a:p>
            <a:pPr lvl="1"/>
            <a:r>
              <a:rPr lang="en-US" sz="1600" dirty="0" smtClean="0"/>
              <a:t>Previous models never incorporate the expression of regulatory proteins as a feature to predict the usage of splice sites (possibly due to no matched data available 4 years ago)</a:t>
            </a:r>
          </a:p>
          <a:p>
            <a:pPr lvl="1"/>
            <a:r>
              <a:rPr lang="en-US" sz="1600" dirty="0" smtClean="0"/>
              <a:t>but expression of regulatory proteins is definitely important!</a:t>
            </a: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770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370"/>
            <a:ext cx="9144000" cy="304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62D0-3EB3-364F-ABD5-49E0CEFB465F}" type="datetime1">
              <a:rPr lang="en-US" smtClean="0"/>
              <a:t>4/17/14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88" b="20416"/>
          <a:stretch/>
        </p:blipFill>
        <p:spPr>
          <a:xfrm>
            <a:off x="127000" y="4197350"/>
            <a:ext cx="9017000" cy="2425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9651" y="3625850"/>
            <a:ext cx="757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# of major isoforms: how many isoforms have been claimed as the major isoform in all 32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E.g. isoform A is the major </a:t>
            </a:r>
            <a:r>
              <a:rPr lang="en-US" dirty="0" err="1" smtClean="0"/>
              <a:t>iso</a:t>
            </a:r>
            <a:r>
              <a:rPr lang="en-US" dirty="0" smtClean="0"/>
              <a:t> in dataset 1:16, and isoform B is the major one from dataset 17:32, then # of major isoforms =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4950"/>
            <a:ext cx="800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byproduct: major isoform percent = (</a:t>
            </a:r>
            <a:r>
              <a:rPr lang="en-US" dirty="0" err="1" smtClean="0"/>
              <a:t>exp</a:t>
            </a:r>
            <a:r>
              <a:rPr lang="en-US" dirty="0" smtClean="0"/>
              <a:t> of major </a:t>
            </a:r>
            <a:r>
              <a:rPr lang="en-US" dirty="0" err="1" smtClean="0"/>
              <a:t>iso</a:t>
            </a:r>
            <a:r>
              <a:rPr lang="en-US" dirty="0" smtClean="0"/>
              <a:t>)/(sum of all </a:t>
            </a:r>
            <a:r>
              <a:rPr lang="en-US" dirty="0" err="1" smtClean="0"/>
              <a:t>iso</a:t>
            </a:r>
            <a:r>
              <a:rPr lang="en-US" dirty="0" smtClean="0"/>
              <a:t> expression))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3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RNA binding proteins during splicing events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889" r="1889"/>
          <a:stretch>
            <a:fillRect/>
          </a:stretch>
        </p:blipFill>
        <p:spPr>
          <a:xfrm>
            <a:off x="1627030" y="1649996"/>
            <a:ext cx="5350804" cy="2942737"/>
          </a:xfrm>
        </p:spPr>
      </p:pic>
      <p:sp>
        <p:nvSpPr>
          <p:cNvPr id="10" name="TextBox 9"/>
          <p:cNvSpPr txBox="1"/>
          <p:nvPr/>
        </p:nvSpPr>
        <p:spPr>
          <a:xfrm>
            <a:off x="457200" y="5009983"/>
            <a:ext cx="788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Observation: </a:t>
            </a:r>
            <a:r>
              <a:rPr lang="en-US" dirty="0" smtClean="0"/>
              <a:t>context based motif features remains the same, but some exons are still alternatively spliced across tissues/species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Hypothesis:</a:t>
            </a:r>
            <a:r>
              <a:rPr lang="en-US" dirty="0" smtClean="0"/>
              <a:t> for a list of alternatively spliced exons, their differential splicing is due to the differential expression of the regulatory RNA-binding proteins (splicing factors)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1CE7-E6FF-5846-B096-72C06DFAF745}" type="datetime1">
              <a:rPr lang="en-US" smtClean="0"/>
              <a:t>4/17/14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targeting?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1CE7-E6FF-5846-B096-72C06DFAF745}" type="datetime1">
              <a:rPr lang="en-US" smtClean="0"/>
              <a:t>4/17/14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these 200+ splicing factors, no RIP-</a:t>
            </a:r>
            <a:r>
              <a:rPr lang="en-US" sz="2000" dirty="0" err="1" smtClean="0"/>
              <a:t>seq</a:t>
            </a:r>
            <a:r>
              <a:rPr lang="en-US" sz="2000" dirty="0" smtClean="0"/>
              <a:t>/CLIP-</a:t>
            </a:r>
            <a:r>
              <a:rPr lang="en-US" sz="2000" dirty="0" err="1" smtClean="0"/>
              <a:t>seq</a:t>
            </a:r>
            <a:r>
              <a:rPr lang="en-US" sz="2000" dirty="0" smtClean="0"/>
              <a:t> experiments</a:t>
            </a:r>
          </a:p>
          <a:p>
            <a:r>
              <a:rPr lang="en-US" sz="2000" dirty="0" smtClean="0"/>
              <a:t>For those with RIP-</a:t>
            </a:r>
            <a:r>
              <a:rPr lang="en-US" sz="2000" dirty="0" err="1" smtClean="0"/>
              <a:t>seq</a:t>
            </a:r>
            <a:r>
              <a:rPr lang="en-US" sz="2000" dirty="0" smtClean="0"/>
              <a:t>/CLIP-</a:t>
            </a:r>
            <a:r>
              <a:rPr lang="en-US" sz="2000" dirty="0" err="1" smtClean="0"/>
              <a:t>seq</a:t>
            </a:r>
            <a:r>
              <a:rPr lang="en-US" sz="2000" dirty="0" smtClean="0"/>
              <a:t> experiments, we can only identify the binding sites, but not enough to infer the real  effect of binding to splicing</a:t>
            </a:r>
            <a:endParaRPr lang="en-US" sz="20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863494" y="2826504"/>
            <a:ext cx="7417012" cy="95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863494" y="4044045"/>
            <a:ext cx="7417012" cy="1853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HBM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data, 16 tissues, 2 samples per tissue</a:t>
            </a:r>
          </a:p>
          <a:p>
            <a:r>
              <a:rPr lang="en-US" sz="2000" dirty="0" smtClean="0"/>
              <a:t>Start from the simplest case: 1 splicing factor dominates the splicing event</a:t>
            </a:r>
          </a:p>
          <a:p>
            <a:r>
              <a:rPr lang="en-US" sz="2000" dirty="0" smtClean="0"/>
              <a:t>Alternative model: Y= a*X +  b, NULL model: Y = 0*X </a:t>
            </a:r>
            <a:r>
              <a:rPr lang="en-US" sz="2000" smtClean="0"/>
              <a:t>+ b</a:t>
            </a:r>
            <a:endParaRPr lang="en-US" sz="2000" dirty="0" smtClean="0"/>
          </a:p>
          <a:p>
            <a:r>
              <a:rPr lang="en-US" sz="2000" dirty="0" smtClean="0"/>
              <a:t> Y: inclusion rate of exons</a:t>
            </a:r>
          </a:p>
          <a:p>
            <a:r>
              <a:rPr lang="en-US" sz="2000" dirty="0" smtClean="0"/>
              <a:t> X: log(splicing factor Gene level expression)</a:t>
            </a:r>
          </a:p>
          <a:p>
            <a:r>
              <a:rPr lang="en-US" sz="2000" dirty="0" smtClean="0"/>
              <a:t>Multi-test corrected is performed after P value is got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6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exon inclusion rate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6587" y="178363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218" y="178363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743344" y="178363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96817" y="1783631"/>
            <a:ext cx="897016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71679" y="178363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2662" y="211162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9419" y="2111621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02892" y="2111621"/>
            <a:ext cx="897016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25412" y="2111621"/>
            <a:ext cx="369169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22662" y="2439389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1293" y="2439389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749419" y="2439389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3222" y="2439389"/>
            <a:ext cx="696685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77754" y="2439389"/>
            <a:ext cx="516827" cy="2124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22884" y="2802497"/>
            <a:ext cx="516827" cy="212486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01515" y="2802497"/>
            <a:ext cx="516827" cy="212486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749641" y="2802497"/>
            <a:ext cx="516827" cy="212486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3444" y="2802497"/>
            <a:ext cx="696685" cy="212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277976" y="2802497"/>
            <a:ext cx="516827" cy="212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03114" y="3095147"/>
            <a:ext cx="897016" cy="212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31487" y="3071735"/>
            <a:ext cx="369169" cy="212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788" y="17409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Isoform A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788" y="20454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Isoform B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2788" y="237487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Isoform C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7090" y="2781949"/>
            <a:ext cx="80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Exon pool</a:t>
            </a:r>
            <a:endParaRPr lang="en-US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32294" y="1732218"/>
            <a:ext cx="2671970" cy="1196656"/>
            <a:chOff x="6554209" y="1246419"/>
            <a:chExt cx="2671970" cy="1196656"/>
          </a:xfrm>
        </p:grpSpPr>
        <p:sp>
          <p:nvSpPr>
            <p:cNvPr id="31" name="Rectangle 30"/>
            <p:cNvSpPr/>
            <p:nvPr/>
          </p:nvSpPr>
          <p:spPr>
            <a:xfrm>
              <a:off x="6554209" y="1324842"/>
              <a:ext cx="516827" cy="212486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 dirty="0" smtClean="0"/>
            </a:p>
            <a:p>
              <a:endParaRPr lang="en-US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4209" y="1782834"/>
              <a:ext cx="516827" cy="212486"/>
            </a:xfrm>
            <a:prstGeom prst="rect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54209" y="2152166"/>
              <a:ext cx="516827" cy="212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09932" y="1246419"/>
              <a:ext cx="157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Cassette exons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09932" y="1704411"/>
              <a:ext cx="1916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Constitutive exons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09932" y="2073743"/>
              <a:ext cx="162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 AS exons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51555" y="3301381"/>
            <a:ext cx="6468051" cy="825418"/>
            <a:chOff x="951555" y="3675973"/>
            <a:chExt cx="6468051" cy="825418"/>
          </a:xfrm>
        </p:grpSpPr>
        <p:grpSp>
          <p:nvGrpSpPr>
            <p:cNvPr id="42" name="Group 41"/>
            <p:cNvGrpSpPr/>
            <p:nvPr/>
          </p:nvGrpSpPr>
          <p:grpSpPr>
            <a:xfrm>
              <a:off x="951555" y="3675973"/>
              <a:ext cx="6468051" cy="369332"/>
              <a:chOff x="600398" y="3734076"/>
              <a:chExt cx="6468051" cy="36933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00398" y="3832819"/>
                <a:ext cx="516827" cy="212486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b="1" dirty="0" smtClean="0"/>
              </a:p>
              <a:p>
                <a:endParaRPr lang="en-US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41263" y="3734076"/>
                <a:ext cx="5927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  (</a:t>
                </a:r>
                <a:r>
                  <a:rPr lang="en-US" dirty="0" err="1" smtClean="0"/>
                  <a:t>Exp_Iso_A+Exp_Iso_C</a:t>
                </a:r>
                <a:r>
                  <a:rPr lang="en-US" dirty="0" smtClean="0"/>
                  <a:t>)/(</a:t>
                </a:r>
                <a:r>
                  <a:rPr lang="en-US" dirty="0" err="1" smtClean="0"/>
                  <a:t>Exp_Iso_A+Exp_Iso_B+Exp_Iso_C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63286" y="4132059"/>
              <a:ext cx="2335196" cy="369332"/>
              <a:chOff x="963286" y="4132059"/>
              <a:chExt cx="2335196" cy="3693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963286" y="4210482"/>
                <a:ext cx="516827" cy="212486"/>
              </a:xfrm>
              <a:prstGeom prst="rect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97262" y="4132059"/>
                <a:ext cx="160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 be removed</a:t>
                </a:r>
                <a:endParaRPr lang="en-US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57200" y="4173023"/>
            <a:ext cx="7463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Use known annotations instead of de novo assembled transcripts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Why calculate the exon inclusion rate from transcript expression?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/>
              <a:t>Pros: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 claimed to be highly correlated with those calculated from local alignments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Smaller variations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/>
              <a:t>Cons: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Can not distinguish exons with exactly the same inclusion and exclusion isoforms </a:t>
            </a:r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097-3E49-5248-A2FB-7A666F8C118C}" type="datetime1">
              <a:rPr lang="en-US" smtClean="0"/>
              <a:t>4/17/14</a:t>
            </a:fld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splicing factor expression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9600" y="1537323"/>
            <a:ext cx="7463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243 splicing factors, obtained from GO terms with splicing/alternative splicing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221 found the name within </a:t>
            </a:r>
            <a:r>
              <a:rPr lang="en-US" dirty="0" err="1" smtClean="0"/>
              <a:t>Gencode</a:t>
            </a:r>
            <a:r>
              <a:rPr lang="en-US" dirty="0" smtClean="0"/>
              <a:t> annotation V19. (Alias haven’t checked)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189 expressed in 32 samples. (majority of them are expressed in all tissues, possibly due to its ubiquitous roles in many tissues)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108 Splicing factors have &gt;= 3 fold change in these 32 samples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097-3E49-5248-A2FB-7A666F8C118C}" type="datetime1">
              <a:rPr lang="en-US" smtClean="0"/>
              <a:t>4/17/14</a:t>
            </a:fld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5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9" y="3431446"/>
            <a:ext cx="2136706" cy="3561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85" y="4117589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888F-F090-7B43-9ED5-94EE460EE489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0547" y="0"/>
            <a:ext cx="6858000" cy="6858000"/>
            <a:chOff x="1347855" y="0"/>
            <a:chExt cx="6858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855" y="0"/>
              <a:ext cx="6858000" cy="6858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382973" y="164105"/>
              <a:ext cx="560115" cy="6139343"/>
              <a:chOff x="1382973" y="164105"/>
              <a:chExt cx="560115" cy="613934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82973" y="6168834"/>
                <a:ext cx="560115" cy="13461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82973" y="5068733"/>
                <a:ext cx="560115" cy="13461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82973" y="164105"/>
                <a:ext cx="560115" cy="13461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046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BB86-6BE9-0849-9ADA-560E5D0F6392}" type="datetime1">
              <a:rPr lang="en-US" smtClean="0"/>
              <a:t>4/17/14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6187"/>
            <a:ext cx="9144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37" y="81939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C41F-9232-3144-A249-8D1072D23CC8}" type="datetime1">
              <a:rPr lang="en-US" smtClean="0"/>
              <a:t>4/17/14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89" y="160870"/>
            <a:ext cx="914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89" y="3480333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C41F-9232-3144-A249-8D1072D23CC8}" type="datetime1">
              <a:rPr lang="en-US" smtClean="0"/>
              <a:t>4/17/14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DCB-624A-3A43-81C7-FB5673DD447F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NOVA1 can either promote or inhibit the inclusion of exons, depending on the binding region (up or downstream of an exon)</a:t>
            </a:r>
          </a:p>
          <a:p>
            <a:r>
              <a:rPr lang="en-US" sz="2000" dirty="0"/>
              <a:t>The coefficients of regression falls into a huge range</a:t>
            </a:r>
          </a:p>
          <a:p>
            <a:r>
              <a:rPr lang="en-US" sz="2000" dirty="0"/>
              <a:t>Another interesting protein: </a:t>
            </a:r>
            <a:r>
              <a:rPr lang="en-US" sz="2000" dirty="0" smtClean="0"/>
              <a:t>TCERG1, with the most number of targeting exons discovered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it indicates:</a:t>
            </a:r>
          </a:p>
          <a:p>
            <a:pPr lvl="1"/>
            <a:r>
              <a:rPr lang="en-US" sz="1600" dirty="0" smtClean="0"/>
              <a:t>Extensive coupling of transcription and splicing</a:t>
            </a:r>
          </a:p>
          <a:p>
            <a:pPr lvl="1"/>
            <a:r>
              <a:rPr lang="en-US" sz="1600" dirty="0" smtClean="0"/>
              <a:t>Pol II pausing is important, at least for a subgroup of exons, for the selection of splicing sites</a:t>
            </a:r>
            <a:endParaRPr lang="en-US" sz="1600" dirty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6715" y="3415118"/>
            <a:ext cx="707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FF6600"/>
                </a:solidFill>
              </a:rPr>
              <a:t>Transcription factor that binds RNA polymerase II and inhibits the elongation of transcripts from target promoters. Regulates transcription elongation in a TATA box-dependent manner. Necessary for TAT-dependent activation of the human immunodeficiency virus type 1 (HIV-1) promoter </a:t>
            </a:r>
          </a:p>
          <a:p>
            <a:pPr algn="just"/>
            <a:endParaRPr lang="en-US" sz="1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783</Words>
  <Application>Microsoft Macintosh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Splicing Regulator Targets Prediction</vt:lpstr>
      <vt:lpstr>Role of RNA binding proteins during splicing events</vt:lpstr>
      <vt:lpstr>Why targeting?</vt:lpstr>
      <vt:lpstr>About the exon inclusion rate</vt:lpstr>
      <vt:lpstr>About the splicing factor expression</vt:lpstr>
      <vt:lpstr>PowerPoint Presentation</vt:lpstr>
      <vt:lpstr>PowerPoint Presentation</vt:lpstr>
      <vt:lpstr>PowerPoint Presentation</vt:lpstr>
      <vt:lpstr>PowerPoint Presentation</vt:lpstr>
      <vt:lpstr>What is next?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jz435 Zhang</dc:creator>
  <cp:lastModifiedBy>jz435 Zhang</cp:lastModifiedBy>
  <cp:revision>64</cp:revision>
  <dcterms:created xsi:type="dcterms:W3CDTF">2014-04-14T01:28:01Z</dcterms:created>
  <dcterms:modified xsi:type="dcterms:W3CDTF">2014-04-17T15:27:00Z</dcterms:modified>
</cp:coreProperties>
</file>