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256" r:id="rId2"/>
    <p:sldId id="268" r:id="rId3"/>
    <p:sldId id="269" r:id="rId4"/>
    <p:sldId id="289" r:id="rId5"/>
    <p:sldId id="270" r:id="rId6"/>
    <p:sldId id="262" r:id="rId7"/>
    <p:sldId id="271" r:id="rId8"/>
    <p:sldId id="264" r:id="rId9"/>
    <p:sldId id="275" r:id="rId10"/>
    <p:sldId id="276" r:id="rId11"/>
    <p:sldId id="277" r:id="rId12"/>
    <p:sldId id="278" r:id="rId13"/>
    <p:sldId id="279" r:id="rId14"/>
    <p:sldId id="265" r:id="rId15"/>
    <p:sldId id="280" r:id="rId16"/>
    <p:sldId id="267" r:id="rId17"/>
    <p:sldId id="285" r:id="rId18"/>
    <p:sldId id="286" r:id="rId19"/>
    <p:sldId id="281" r:id="rId20"/>
    <p:sldId id="288" r:id="rId21"/>
    <p:sldId id="287" r:id="rId22"/>
    <p:sldId id="282" r:id="rId23"/>
    <p:sldId id="283" r:id="rId24"/>
    <p:sldId id="290"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95" d="100"/>
          <a:sy n="95" d="100"/>
        </p:scale>
        <p:origin x="-1928" y="-1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54B1D01-5E86-9841-946F-0CA3979CEA65}" type="datetimeFigureOut">
              <a:rPr lang="en-US" smtClean="0"/>
              <a:t>4/17/14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CBD80DE-A1DA-5648-8698-769C9908B419}" type="slidenum">
              <a:rPr lang="en-US" smtClean="0"/>
              <a:t>‹#›</a:t>
            </a:fld>
            <a:endParaRPr lang="en-US"/>
          </a:p>
        </p:txBody>
      </p:sp>
    </p:spTree>
    <p:extLst>
      <p:ext uri="{BB962C8B-B14F-4D97-AF65-F5344CB8AC3E}">
        <p14:creationId xmlns:p14="http://schemas.microsoft.com/office/powerpoint/2010/main" val="11069192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52CFB9-0F42-0F47-B07F-09A0E0F09D6C}" type="datetimeFigureOut">
              <a:rPr lang="en-US" smtClean="0"/>
              <a:t>4/17/14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BF1C44-AF96-B943-991C-B6AB22BEDBE6}" type="slidenum">
              <a:rPr lang="en-US" smtClean="0"/>
              <a:t>‹#›</a:t>
            </a:fld>
            <a:endParaRPr lang="en-US"/>
          </a:p>
        </p:txBody>
      </p:sp>
    </p:spTree>
    <p:extLst>
      <p:ext uri="{BB962C8B-B14F-4D97-AF65-F5344CB8AC3E}">
        <p14:creationId xmlns:p14="http://schemas.microsoft.com/office/powerpoint/2010/main" val="35550525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Signaling, building block of life, involved</a:t>
            </a:r>
            <a:r>
              <a:rPr lang="en-US" baseline="0" dirty="0" smtClean="0"/>
              <a:t> in cell transport and communication, involved in almost every of the cell function and they rarely act alone</a:t>
            </a:r>
            <a:endParaRPr lang="en-US" dirty="0"/>
          </a:p>
        </p:txBody>
      </p:sp>
      <p:sp>
        <p:nvSpPr>
          <p:cNvPr id="4" name="Slide Number Placeholder 3"/>
          <p:cNvSpPr>
            <a:spLocks noGrp="1"/>
          </p:cNvSpPr>
          <p:nvPr>
            <p:ph type="sldNum" sz="quarter" idx="10"/>
          </p:nvPr>
        </p:nvSpPr>
        <p:spPr/>
        <p:txBody>
          <a:bodyPr/>
          <a:lstStyle/>
          <a:p>
            <a:fld id="{5392C616-C334-794D-B613-3C3DC42EFD5C}" type="slidenum">
              <a:rPr lang="en-US" smtClean="0"/>
              <a:t>2</a:t>
            </a:fld>
            <a:endParaRPr lang="en-US"/>
          </a:p>
        </p:txBody>
      </p:sp>
    </p:spTree>
    <p:extLst>
      <p:ext uri="{BB962C8B-B14F-4D97-AF65-F5344CB8AC3E}">
        <p14:creationId xmlns:p14="http://schemas.microsoft.com/office/powerpoint/2010/main" val="2038792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BF1C44-AF96-B943-991C-B6AB22BEDBE6}" type="slidenum">
              <a:rPr lang="en-US" smtClean="0"/>
              <a:t>17</a:t>
            </a:fld>
            <a:endParaRPr lang="en-US"/>
          </a:p>
        </p:txBody>
      </p:sp>
    </p:spTree>
    <p:extLst>
      <p:ext uri="{BB962C8B-B14F-4D97-AF65-F5344CB8AC3E}">
        <p14:creationId xmlns:p14="http://schemas.microsoft.com/office/powerpoint/2010/main" val="240954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BF1C44-AF96-B943-991C-B6AB22BEDBE6}" type="slidenum">
              <a:rPr lang="en-US" smtClean="0"/>
              <a:t>18</a:t>
            </a:fld>
            <a:endParaRPr lang="en-US"/>
          </a:p>
        </p:txBody>
      </p:sp>
    </p:spTree>
    <p:extLst>
      <p:ext uri="{BB962C8B-B14F-4D97-AF65-F5344CB8AC3E}">
        <p14:creationId xmlns:p14="http://schemas.microsoft.com/office/powerpoint/2010/main" val="240954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CCO – the parts of the cell or its extracellular</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envrion</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MFO – activities at the molecular level</a:t>
            </a:r>
          </a:p>
          <a:p>
            <a:r>
              <a:rPr lang="en-US" sz="1200" kern="1200" baseline="0" dirty="0" smtClean="0">
                <a:solidFill>
                  <a:schemeClr val="tx1"/>
                </a:solidFill>
                <a:latin typeface="+mn-lt"/>
                <a:ea typeface="+mn-ea"/>
                <a:cs typeface="+mn-cs"/>
              </a:rPr>
              <a:t>BPO – </a:t>
            </a:r>
            <a:r>
              <a:rPr lang="en-US" sz="1200" kern="1200" baseline="0" dirty="0" err="1" smtClean="0">
                <a:solidFill>
                  <a:schemeClr val="tx1"/>
                </a:solidFill>
                <a:latin typeface="+mn-lt"/>
                <a:ea typeface="+mn-ea"/>
                <a:cs typeface="+mn-cs"/>
              </a:rPr>
              <a:t>funcitons</a:t>
            </a:r>
            <a:r>
              <a:rPr lang="en-US" sz="1200" kern="1200" baseline="0" dirty="0" smtClean="0">
                <a:solidFill>
                  <a:schemeClr val="tx1"/>
                </a:solidFill>
                <a:latin typeface="+mn-lt"/>
                <a:ea typeface="+mn-ea"/>
                <a:cs typeface="+mn-cs"/>
              </a:rPr>
              <a:t> of cells , tissues, </a:t>
            </a:r>
            <a:r>
              <a:rPr lang="en-US" sz="1200" kern="1200" baseline="0" dirty="0" err="1" smtClean="0">
                <a:solidFill>
                  <a:schemeClr val="tx1"/>
                </a:solidFill>
                <a:latin typeface="+mn-lt"/>
                <a:ea typeface="+mn-ea"/>
                <a:cs typeface="+mn-cs"/>
              </a:rPr>
              <a:t>rogans</a:t>
            </a:r>
            <a:r>
              <a:rPr lang="en-US" sz="1200" kern="1200" baseline="0" dirty="0" smtClean="0">
                <a:solidFill>
                  <a:schemeClr val="tx1"/>
                </a:solidFill>
                <a:latin typeface="+mn-lt"/>
                <a:ea typeface="+mn-ea"/>
                <a:cs typeface="+mn-cs"/>
              </a:rPr>
              <a:t> and </a:t>
            </a:r>
            <a:r>
              <a:rPr lang="en-US" sz="1200" kern="1200" baseline="0" dirty="0" err="1" smtClean="0">
                <a:solidFill>
                  <a:schemeClr val="tx1"/>
                </a:solidFill>
                <a:latin typeface="+mn-lt"/>
                <a:ea typeface="+mn-ea"/>
                <a:cs typeface="+mn-cs"/>
              </a:rPr>
              <a:t>organims</a:t>
            </a:r>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GO ontology is structured as a directed acyclic graph, and each term has defined relationships to one or more other terms in the same domain, and sometimes to other domains. The GO vocabulary is designed to be species-neutral, and includes terms applicable to prokaryotes and eukaryotes, single and multicellular organisms.</a:t>
            </a:r>
          </a:p>
          <a:p>
            <a:r>
              <a:rPr lang="en-US" sz="1200" kern="1200" dirty="0" smtClean="0">
                <a:solidFill>
                  <a:schemeClr val="tx1"/>
                </a:solidFill>
                <a:latin typeface="+mn-lt"/>
                <a:ea typeface="+mn-ea"/>
                <a:cs typeface="+mn-cs"/>
              </a:rPr>
              <a:t>The controlled vocabularies are structured so that they can be queried at different levels: for example, you can use GO to find all the gene products in the mouse genome that are involved in signal transduction, or you can zoom in on all the receptor tyrosine kinases.</a:t>
            </a:r>
            <a:endParaRPr lang="en-US" dirty="0"/>
          </a:p>
        </p:txBody>
      </p:sp>
      <p:sp>
        <p:nvSpPr>
          <p:cNvPr id="4" name="Slide Number Placeholder 3"/>
          <p:cNvSpPr>
            <a:spLocks noGrp="1"/>
          </p:cNvSpPr>
          <p:nvPr>
            <p:ph type="sldNum" sz="quarter" idx="10"/>
          </p:nvPr>
        </p:nvSpPr>
        <p:spPr/>
        <p:txBody>
          <a:bodyPr/>
          <a:lstStyle/>
          <a:p>
            <a:fld id="{CBBF1C44-AF96-B943-991C-B6AB22BEDBE6}" type="slidenum">
              <a:rPr lang="en-US" smtClean="0"/>
              <a:t>3</a:t>
            </a:fld>
            <a:endParaRPr lang="en-US"/>
          </a:p>
        </p:txBody>
      </p:sp>
    </p:spTree>
    <p:extLst>
      <p:ext uri="{BB962C8B-B14F-4D97-AF65-F5344CB8AC3E}">
        <p14:creationId xmlns:p14="http://schemas.microsoft.com/office/powerpoint/2010/main" val="1424857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92C616-C334-794D-B613-3C3DC42EFD5C}" type="slidenum">
              <a:rPr lang="en-US" smtClean="0"/>
              <a:t>4</a:t>
            </a:fld>
            <a:endParaRPr lang="en-US"/>
          </a:p>
        </p:txBody>
      </p:sp>
    </p:spTree>
    <p:extLst>
      <p:ext uri="{BB962C8B-B14F-4D97-AF65-F5344CB8AC3E}">
        <p14:creationId xmlns:p14="http://schemas.microsoft.com/office/powerpoint/2010/main" val="1565876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Y2H</a:t>
            </a:r>
            <a:r>
              <a:rPr lang="en-US" baseline="0" dirty="0" smtClean="0"/>
              <a:t> screen </a:t>
            </a:r>
            <a:r>
              <a:rPr lang="en-US" sz="1200" kern="1200" dirty="0" smtClean="0">
                <a:solidFill>
                  <a:schemeClr val="tx1"/>
                </a:solidFill>
                <a:latin typeface="+mn-lt"/>
                <a:ea typeface="+mn-ea"/>
                <a:cs typeface="+mn-cs"/>
              </a:rPr>
              <a:t>investigates the interaction between artificial fusion proteins inside the nucleus of yeast.</a:t>
            </a:r>
          </a:p>
          <a:p>
            <a:r>
              <a:rPr lang="en-US" sz="1200" kern="1200" dirty="0" smtClean="0">
                <a:solidFill>
                  <a:schemeClr val="tx1"/>
                </a:solidFill>
                <a:latin typeface="+mn-lt"/>
                <a:ea typeface="+mn-ea"/>
                <a:cs typeface="+mn-cs"/>
              </a:rPr>
              <a:t>Tandem affinity purification (TAP) detects interactions within the correct cellular environment (e.g. in the cytosol of a mammalian cell) (</a:t>
            </a:r>
            <a:r>
              <a:rPr lang="en-US" sz="1200" kern="1200" dirty="0" err="1" smtClean="0">
                <a:solidFill>
                  <a:schemeClr val="tx1"/>
                </a:solidFill>
                <a:latin typeface="+mn-lt"/>
                <a:ea typeface="+mn-ea"/>
                <a:cs typeface="+mn-cs"/>
              </a:rPr>
              <a:t>Rigaut</a:t>
            </a:r>
            <a:r>
              <a:rPr lang="en-US" sz="1200" kern="1200" dirty="0" smtClean="0">
                <a:solidFill>
                  <a:schemeClr val="tx1"/>
                </a:solidFill>
                <a:latin typeface="+mn-lt"/>
                <a:ea typeface="+mn-ea"/>
                <a:cs typeface="+mn-cs"/>
              </a:rPr>
              <a:t> et al., 1999).</a:t>
            </a:r>
            <a:endParaRPr lang="en-US" dirty="0"/>
          </a:p>
        </p:txBody>
      </p:sp>
      <p:sp>
        <p:nvSpPr>
          <p:cNvPr id="4" name="Slide Number Placeholder 3"/>
          <p:cNvSpPr>
            <a:spLocks noGrp="1"/>
          </p:cNvSpPr>
          <p:nvPr>
            <p:ph type="sldNum" sz="quarter" idx="10"/>
          </p:nvPr>
        </p:nvSpPr>
        <p:spPr/>
        <p:txBody>
          <a:bodyPr/>
          <a:lstStyle/>
          <a:p>
            <a:fld id="{CBBF1C44-AF96-B943-991C-B6AB22BEDBE6}" type="slidenum">
              <a:rPr lang="en-US" smtClean="0"/>
              <a:t>5</a:t>
            </a:fld>
            <a:endParaRPr lang="en-US"/>
          </a:p>
        </p:txBody>
      </p:sp>
    </p:spTree>
    <p:extLst>
      <p:ext uri="{BB962C8B-B14F-4D97-AF65-F5344CB8AC3E}">
        <p14:creationId xmlns:p14="http://schemas.microsoft.com/office/powerpoint/2010/main" val="1424857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Rigorous</a:t>
            </a:r>
            <a:r>
              <a:rPr lang="en-US" baseline="0" dirty="0" smtClean="0"/>
              <a:t> review process for direct user submissions, includes experiment type by which protein-protein interaction was found</a:t>
            </a:r>
            <a:endParaRPr lang="en-US" dirty="0"/>
          </a:p>
        </p:txBody>
      </p:sp>
      <p:sp>
        <p:nvSpPr>
          <p:cNvPr id="4" name="Slide Number Placeholder 3"/>
          <p:cNvSpPr>
            <a:spLocks noGrp="1"/>
          </p:cNvSpPr>
          <p:nvPr>
            <p:ph type="sldNum" sz="quarter" idx="10"/>
          </p:nvPr>
        </p:nvSpPr>
        <p:spPr/>
        <p:txBody>
          <a:bodyPr/>
          <a:lstStyle/>
          <a:p>
            <a:fld id="{CBBF1C44-AF96-B943-991C-B6AB22BEDBE6}" type="slidenum">
              <a:rPr lang="en-US" smtClean="0"/>
              <a:t>6</a:t>
            </a:fld>
            <a:endParaRPr lang="en-US"/>
          </a:p>
        </p:txBody>
      </p:sp>
    </p:spTree>
    <p:extLst>
      <p:ext uri="{BB962C8B-B14F-4D97-AF65-F5344CB8AC3E}">
        <p14:creationId xmlns:p14="http://schemas.microsoft.com/office/powerpoint/2010/main" val="1424857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Y2H</a:t>
            </a:r>
            <a:r>
              <a:rPr lang="en-US" baseline="0" dirty="0" smtClean="0"/>
              <a:t> screen </a:t>
            </a:r>
            <a:r>
              <a:rPr lang="en-US" sz="1200" kern="1200" dirty="0" smtClean="0">
                <a:solidFill>
                  <a:schemeClr val="tx1"/>
                </a:solidFill>
                <a:latin typeface="+mn-lt"/>
                <a:ea typeface="+mn-ea"/>
                <a:cs typeface="+mn-cs"/>
              </a:rPr>
              <a:t>investigates the interaction between artificial fusion proteins inside the nucleus of yeast.</a:t>
            </a:r>
          </a:p>
          <a:p>
            <a:r>
              <a:rPr lang="en-US" sz="1200" kern="1200" dirty="0" smtClean="0">
                <a:solidFill>
                  <a:schemeClr val="tx1"/>
                </a:solidFill>
                <a:latin typeface="+mn-lt"/>
                <a:ea typeface="+mn-ea"/>
                <a:cs typeface="+mn-cs"/>
              </a:rPr>
              <a:t>Tandem affinity purification (TAP) detects interactions within the correct cellular environment (e.g. in the cytosol of a mammalian cell) (</a:t>
            </a:r>
            <a:r>
              <a:rPr lang="en-US" sz="1200" kern="1200" dirty="0" err="1" smtClean="0">
                <a:solidFill>
                  <a:schemeClr val="tx1"/>
                </a:solidFill>
                <a:latin typeface="+mn-lt"/>
                <a:ea typeface="+mn-ea"/>
                <a:cs typeface="+mn-cs"/>
              </a:rPr>
              <a:t>Rigaut</a:t>
            </a:r>
            <a:r>
              <a:rPr lang="en-US" sz="1200" kern="1200" dirty="0" smtClean="0">
                <a:solidFill>
                  <a:schemeClr val="tx1"/>
                </a:solidFill>
                <a:latin typeface="+mn-lt"/>
                <a:ea typeface="+mn-ea"/>
                <a:cs typeface="+mn-cs"/>
              </a:rPr>
              <a:t> et al., 1999).</a:t>
            </a:r>
            <a:endParaRPr lang="en-US" dirty="0"/>
          </a:p>
        </p:txBody>
      </p:sp>
      <p:sp>
        <p:nvSpPr>
          <p:cNvPr id="4" name="Slide Number Placeholder 3"/>
          <p:cNvSpPr>
            <a:spLocks noGrp="1"/>
          </p:cNvSpPr>
          <p:nvPr>
            <p:ph type="sldNum" sz="quarter" idx="10"/>
          </p:nvPr>
        </p:nvSpPr>
        <p:spPr/>
        <p:txBody>
          <a:bodyPr/>
          <a:lstStyle/>
          <a:p>
            <a:fld id="{CBBF1C44-AF96-B943-991C-B6AB22BEDBE6}" type="slidenum">
              <a:rPr lang="en-US" smtClean="0"/>
              <a:t>7</a:t>
            </a:fld>
            <a:endParaRPr lang="en-US"/>
          </a:p>
        </p:txBody>
      </p:sp>
    </p:spTree>
    <p:extLst>
      <p:ext uri="{BB962C8B-B14F-4D97-AF65-F5344CB8AC3E}">
        <p14:creationId xmlns:p14="http://schemas.microsoft.com/office/powerpoint/2010/main" val="1424857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author name</a:t>
            </a:r>
            <a:endParaRPr lang="en-US" dirty="0"/>
          </a:p>
        </p:txBody>
      </p:sp>
      <p:sp>
        <p:nvSpPr>
          <p:cNvPr id="4" name="Slide Number Placeholder 3"/>
          <p:cNvSpPr>
            <a:spLocks noGrp="1"/>
          </p:cNvSpPr>
          <p:nvPr>
            <p:ph type="sldNum" sz="quarter" idx="10"/>
          </p:nvPr>
        </p:nvSpPr>
        <p:spPr/>
        <p:txBody>
          <a:bodyPr/>
          <a:lstStyle/>
          <a:p>
            <a:fld id="{5392C616-C334-794D-B613-3C3DC42EFD5C}" type="slidenum">
              <a:rPr lang="en-US" smtClean="0"/>
              <a:t>10</a:t>
            </a:fld>
            <a:endParaRPr lang="en-US"/>
          </a:p>
        </p:txBody>
      </p:sp>
    </p:spTree>
    <p:extLst>
      <p:ext uri="{BB962C8B-B14F-4D97-AF65-F5344CB8AC3E}">
        <p14:creationId xmlns:p14="http://schemas.microsoft.com/office/powerpoint/2010/main" val="4199197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Shows that </a:t>
            </a:r>
            <a:endParaRPr lang="en-US" dirty="0"/>
          </a:p>
        </p:txBody>
      </p:sp>
      <p:sp>
        <p:nvSpPr>
          <p:cNvPr id="4" name="Slide Number Placeholder 3"/>
          <p:cNvSpPr>
            <a:spLocks noGrp="1"/>
          </p:cNvSpPr>
          <p:nvPr>
            <p:ph type="sldNum" sz="quarter" idx="10"/>
          </p:nvPr>
        </p:nvSpPr>
        <p:spPr/>
        <p:txBody>
          <a:bodyPr/>
          <a:lstStyle/>
          <a:p>
            <a:fld id="{CBBF1C44-AF96-B943-991C-B6AB22BEDBE6}" type="slidenum">
              <a:rPr lang="en-US" smtClean="0"/>
              <a:t>14</a:t>
            </a:fld>
            <a:endParaRPr lang="en-US"/>
          </a:p>
        </p:txBody>
      </p:sp>
    </p:spTree>
    <p:extLst>
      <p:ext uri="{BB962C8B-B14F-4D97-AF65-F5344CB8AC3E}">
        <p14:creationId xmlns:p14="http://schemas.microsoft.com/office/powerpoint/2010/main" val="2084499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Shows that unexpected proteins are related!!</a:t>
            </a:r>
            <a:endParaRPr lang="en-US" dirty="0"/>
          </a:p>
        </p:txBody>
      </p:sp>
      <p:sp>
        <p:nvSpPr>
          <p:cNvPr id="4" name="Slide Number Placeholder 3"/>
          <p:cNvSpPr>
            <a:spLocks noGrp="1"/>
          </p:cNvSpPr>
          <p:nvPr>
            <p:ph type="sldNum" sz="quarter" idx="10"/>
          </p:nvPr>
        </p:nvSpPr>
        <p:spPr/>
        <p:txBody>
          <a:bodyPr/>
          <a:lstStyle/>
          <a:p>
            <a:fld id="{CBBF1C44-AF96-B943-991C-B6AB22BEDBE6}" type="slidenum">
              <a:rPr lang="en-US" smtClean="0"/>
              <a:t>15</a:t>
            </a:fld>
            <a:endParaRPr lang="en-US"/>
          </a:p>
        </p:txBody>
      </p:sp>
    </p:spTree>
    <p:extLst>
      <p:ext uri="{BB962C8B-B14F-4D97-AF65-F5344CB8AC3E}">
        <p14:creationId xmlns:p14="http://schemas.microsoft.com/office/powerpoint/2010/main" val="3078883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EE3890-FCFE-0D4C-BC22-B32FC2DC4BCF}" type="datetime1">
              <a:rPr lang="en-US" smtClean="0"/>
              <a:t>4/17/14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C4942F-02EE-F940-9B34-C325CFD9571B}" type="slidenum">
              <a:rPr lang="en-US" smtClean="0"/>
              <a:t>‹#›</a:t>
            </a:fld>
            <a:endParaRPr lang="en-US"/>
          </a:p>
        </p:txBody>
      </p:sp>
    </p:spTree>
    <p:extLst>
      <p:ext uri="{BB962C8B-B14F-4D97-AF65-F5344CB8AC3E}">
        <p14:creationId xmlns:p14="http://schemas.microsoft.com/office/powerpoint/2010/main" val="3130015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773B89-BA29-C140-9930-650AB8C92D87}" type="datetime1">
              <a:rPr lang="en-US" smtClean="0"/>
              <a:t>4/17/14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C4942F-02EE-F940-9B34-C325CFD9571B}" type="slidenum">
              <a:rPr lang="en-US" smtClean="0"/>
              <a:t>‹#›</a:t>
            </a:fld>
            <a:endParaRPr lang="en-US"/>
          </a:p>
        </p:txBody>
      </p:sp>
    </p:spTree>
    <p:extLst>
      <p:ext uri="{BB962C8B-B14F-4D97-AF65-F5344CB8AC3E}">
        <p14:creationId xmlns:p14="http://schemas.microsoft.com/office/powerpoint/2010/main" val="2600328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E708C3-B8F2-E244-AE90-C64E906C79BE}" type="datetime1">
              <a:rPr lang="en-US" smtClean="0"/>
              <a:t>4/17/14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C4942F-02EE-F940-9B34-C325CFD9571B}" type="slidenum">
              <a:rPr lang="en-US" smtClean="0"/>
              <a:t>‹#›</a:t>
            </a:fld>
            <a:endParaRPr lang="en-US"/>
          </a:p>
        </p:txBody>
      </p:sp>
    </p:spTree>
    <p:extLst>
      <p:ext uri="{BB962C8B-B14F-4D97-AF65-F5344CB8AC3E}">
        <p14:creationId xmlns:p14="http://schemas.microsoft.com/office/powerpoint/2010/main" val="3917602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0DB076-A9E2-144D-9101-C341EA7D8841}" type="datetime1">
              <a:rPr lang="en-US" smtClean="0"/>
              <a:t>4/17/14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C4942F-02EE-F940-9B34-C325CFD9571B}" type="slidenum">
              <a:rPr lang="en-US" smtClean="0"/>
              <a:t>‹#›</a:t>
            </a:fld>
            <a:endParaRPr lang="en-US"/>
          </a:p>
        </p:txBody>
      </p:sp>
    </p:spTree>
    <p:extLst>
      <p:ext uri="{BB962C8B-B14F-4D97-AF65-F5344CB8AC3E}">
        <p14:creationId xmlns:p14="http://schemas.microsoft.com/office/powerpoint/2010/main" val="2757374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9CD350-0186-3F43-87F4-1615A5228FF2}" type="datetime1">
              <a:rPr lang="en-US" smtClean="0"/>
              <a:t>4/17/14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C4942F-02EE-F940-9B34-C325CFD9571B}" type="slidenum">
              <a:rPr lang="en-US" smtClean="0"/>
              <a:t>‹#›</a:t>
            </a:fld>
            <a:endParaRPr lang="en-US"/>
          </a:p>
        </p:txBody>
      </p:sp>
    </p:spTree>
    <p:extLst>
      <p:ext uri="{BB962C8B-B14F-4D97-AF65-F5344CB8AC3E}">
        <p14:creationId xmlns:p14="http://schemas.microsoft.com/office/powerpoint/2010/main" val="909623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589C16-6244-6F40-9358-8CEA221E586A}" type="datetime1">
              <a:rPr lang="en-US" smtClean="0"/>
              <a:t>4/17/14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C4942F-02EE-F940-9B34-C325CFD9571B}" type="slidenum">
              <a:rPr lang="en-US" smtClean="0"/>
              <a:t>‹#›</a:t>
            </a:fld>
            <a:endParaRPr lang="en-US"/>
          </a:p>
        </p:txBody>
      </p:sp>
    </p:spTree>
    <p:extLst>
      <p:ext uri="{BB962C8B-B14F-4D97-AF65-F5344CB8AC3E}">
        <p14:creationId xmlns:p14="http://schemas.microsoft.com/office/powerpoint/2010/main" val="1147887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CBC342-2A24-2F42-8DF8-1228C5CBF19D}" type="datetime1">
              <a:rPr lang="en-US" smtClean="0"/>
              <a:t>4/17/14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C4942F-02EE-F940-9B34-C325CFD9571B}" type="slidenum">
              <a:rPr lang="en-US" smtClean="0"/>
              <a:t>‹#›</a:t>
            </a:fld>
            <a:endParaRPr lang="en-US"/>
          </a:p>
        </p:txBody>
      </p:sp>
    </p:spTree>
    <p:extLst>
      <p:ext uri="{BB962C8B-B14F-4D97-AF65-F5344CB8AC3E}">
        <p14:creationId xmlns:p14="http://schemas.microsoft.com/office/powerpoint/2010/main" val="1050565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3843F7-1013-6D4A-9619-167AA805514D}" type="datetime1">
              <a:rPr lang="en-US" smtClean="0"/>
              <a:t>4/17/14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C4942F-02EE-F940-9B34-C325CFD9571B}" type="slidenum">
              <a:rPr lang="en-US" smtClean="0"/>
              <a:t>‹#›</a:t>
            </a:fld>
            <a:endParaRPr lang="en-US"/>
          </a:p>
        </p:txBody>
      </p:sp>
    </p:spTree>
    <p:extLst>
      <p:ext uri="{BB962C8B-B14F-4D97-AF65-F5344CB8AC3E}">
        <p14:creationId xmlns:p14="http://schemas.microsoft.com/office/powerpoint/2010/main" val="2382136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5A5F53-D5BF-2F4D-8FF8-B6C2793C571C}" type="datetime1">
              <a:rPr lang="en-US" smtClean="0"/>
              <a:t>4/17/14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C4942F-02EE-F940-9B34-C325CFD9571B}" type="slidenum">
              <a:rPr lang="en-US" smtClean="0"/>
              <a:t>‹#›</a:t>
            </a:fld>
            <a:endParaRPr lang="en-US"/>
          </a:p>
        </p:txBody>
      </p:sp>
    </p:spTree>
    <p:extLst>
      <p:ext uri="{BB962C8B-B14F-4D97-AF65-F5344CB8AC3E}">
        <p14:creationId xmlns:p14="http://schemas.microsoft.com/office/powerpoint/2010/main" val="2890554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74EEED-FCC6-B542-AA0A-42240F66C3C7}" type="datetime1">
              <a:rPr lang="en-US" smtClean="0"/>
              <a:t>4/17/14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C4942F-02EE-F940-9B34-C325CFD9571B}" type="slidenum">
              <a:rPr lang="en-US" smtClean="0"/>
              <a:t>‹#›</a:t>
            </a:fld>
            <a:endParaRPr lang="en-US"/>
          </a:p>
        </p:txBody>
      </p:sp>
    </p:spTree>
    <p:extLst>
      <p:ext uri="{BB962C8B-B14F-4D97-AF65-F5344CB8AC3E}">
        <p14:creationId xmlns:p14="http://schemas.microsoft.com/office/powerpoint/2010/main" val="3841144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3DB777-CA32-1840-BB31-9CBBBAC64603}" type="datetime1">
              <a:rPr lang="en-US" smtClean="0"/>
              <a:t>4/17/14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C4942F-02EE-F940-9B34-C325CFD9571B}" type="slidenum">
              <a:rPr lang="en-US" smtClean="0"/>
              <a:t>‹#›</a:t>
            </a:fld>
            <a:endParaRPr lang="en-US"/>
          </a:p>
        </p:txBody>
      </p:sp>
    </p:spTree>
    <p:extLst>
      <p:ext uri="{BB962C8B-B14F-4D97-AF65-F5344CB8AC3E}">
        <p14:creationId xmlns:p14="http://schemas.microsoft.com/office/powerpoint/2010/main" val="405680222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26B889-C979-B24E-9B5F-E17FF5CCE096}" type="datetime1">
              <a:rPr lang="en-US" smtClean="0"/>
              <a:t>4/17/14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C4942F-02EE-F940-9B34-C325CFD9571B}" type="slidenum">
              <a:rPr lang="en-US" smtClean="0"/>
              <a:t>‹#›</a:t>
            </a:fld>
            <a:endParaRPr lang="en-US" dirty="0"/>
          </a:p>
        </p:txBody>
      </p:sp>
    </p:spTree>
    <p:extLst>
      <p:ext uri="{BB962C8B-B14F-4D97-AF65-F5344CB8AC3E}">
        <p14:creationId xmlns:p14="http://schemas.microsoft.com/office/powerpoint/2010/main" val="4013753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 Id="rId3" Type="http://schemas.openxmlformats.org/officeDocument/2006/relationships/image" Target="../media/image18.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e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7.emf"/><Relationship Id="rId5" Type="http://schemas.openxmlformats.org/officeDocument/2006/relationships/image" Target="../media/image8.emf"/><Relationship Id="rId6" Type="http://schemas.openxmlformats.org/officeDocument/2006/relationships/image" Target="../media/image9.emf"/><Relationship Id="rId7" Type="http://schemas.openxmlformats.org/officeDocument/2006/relationships/image" Target="../media/image10.em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gif"/></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3.emf"/><Relationship Id="rId5" Type="http://schemas.openxmlformats.org/officeDocument/2006/relationships/image" Target="../media/image14.emf"/><Relationship Id="rId6" Type="http://schemas.openxmlformats.org/officeDocument/2006/relationships/image" Target="../media/image15.emf"/><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68947"/>
            <a:ext cx="7772400" cy="2731503"/>
          </a:xfrm>
        </p:spPr>
        <p:txBody>
          <a:bodyPr/>
          <a:lstStyle/>
          <a:p>
            <a:r>
              <a:rPr lang="en-US" dirty="0" smtClean="0"/>
              <a:t>Utilizing label heterogeneity to improve function prediction from protein-interaction data</a:t>
            </a:r>
            <a:endParaRPr lang="en-US" dirty="0"/>
          </a:p>
        </p:txBody>
      </p:sp>
      <p:sp>
        <p:nvSpPr>
          <p:cNvPr id="3" name="Subtitle 2"/>
          <p:cNvSpPr>
            <a:spLocks noGrp="1"/>
          </p:cNvSpPr>
          <p:nvPr>
            <p:ph type="subTitle" idx="1"/>
          </p:nvPr>
        </p:nvSpPr>
        <p:spPr/>
        <p:txBody>
          <a:bodyPr/>
          <a:lstStyle/>
          <a:p>
            <a:r>
              <a:rPr lang="en-US" dirty="0" smtClean="0"/>
              <a:t>Sharon Qian</a:t>
            </a:r>
          </a:p>
          <a:p>
            <a:r>
              <a:rPr lang="en-US" dirty="0" smtClean="0"/>
              <a:t>Dr. Wyatt Clark</a:t>
            </a:r>
          </a:p>
          <a:p>
            <a:r>
              <a:rPr lang="en-US" dirty="0" smtClean="0"/>
              <a:t>Professor Mark Gerstein</a:t>
            </a:r>
            <a:endParaRPr lang="en-US" dirty="0"/>
          </a:p>
        </p:txBody>
      </p:sp>
      <p:sp>
        <p:nvSpPr>
          <p:cNvPr id="4" name="Slide Number Placeholder 3"/>
          <p:cNvSpPr>
            <a:spLocks noGrp="1"/>
          </p:cNvSpPr>
          <p:nvPr>
            <p:ph type="sldNum" sz="quarter" idx="12"/>
          </p:nvPr>
        </p:nvSpPr>
        <p:spPr/>
        <p:txBody>
          <a:bodyPr/>
          <a:lstStyle/>
          <a:p>
            <a:fld id="{22C4942F-02EE-F940-9B34-C325CFD9571B}" type="slidenum">
              <a:rPr lang="en-US" smtClean="0"/>
              <a:t>1</a:t>
            </a:fld>
            <a:endParaRPr lang="en-US"/>
          </a:p>
        </p:txBody>
      </p:sp>
    </p:spTree>
    <p:extLst>
      <p:ext uri="{BB962C8B-B14F-4D97-AF65-F5344CB8AC3E}">
        <p14:creationId xmlns:p14="http://schemas.microsoft.com/office/powerpoint/2010/main" val="281213324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600200" y="2514600"/>
            <a:ext cx="990600" cy="1295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1676400" y="3810000"/>
            <a:ext cx="914400" cy="1447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6553200" y="2362200"/>
            <a:ext cx="685800" cy="1676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4114800" y="4800600"/>
            <a:ext cx="1905000" cy="304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V="1">
            <a:off x="4953000" y="2362200"/>
            <a:ext cx="1600200" cy="76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H="1">
            <a:off x="4114800" y="3124200"/>
            <a:ext cx="838200" cy="1676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3733800" y="2133600"/>
            <a:ext cx="1219200" cy="990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2514600" y="3810000"/>
            <a:ext cx="1676400" cy="99060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smtClean="0"/>
              <a:t>Functional Flow</a:t>
            </a:r>
            <a:endParaRPr lang="en-US" dirty="0"/>
          </a:p>
        </p:txBody>
      </p:sp>
      <p:sp>
        <p:nvSpPr>
          <p:cNvPr id="4" name="Oval 3"/>
          <p:cNvSpPr/>
          <p:nvPr/>
        </p:nvSpPr>
        <p:spPr>
          <a:xfrm>
            <a:off x="3429000" y="1752600"/>
            <a:ext cx="685800" cy="685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rgbClr val="000066"/>
                </a:solidFill>
              </a:rPr>
              <a:t>0</a:t>
            </a:r>
          </a:p>
        </p:txBody>
      </p:sp>
      <p:sp>
        <p:nvSpPr>
          <p:cNvPr id="5" name="Oval 4"/>
          <p:cNvSpPr/>
          <p:nvPr/>
        </p:nvSpPr>
        <p:spPr>
          <a:xfrm>
            <a:off x="3810000" y="4419600"/>
            <a:ext cx="685800" cy="685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rgbClr val="000066"/>
                </a:solidFill>
              </a:rPr>
              <a:t>0</a:t>
            </a:r>
          </a:p>
        </p:txBody>
      </p:sp>
      <p:sp>
        <p:nvSpPr>
          <p:cNvPr id="6" name="Oval 5"/>
          <p:cNvSpPr/>
          <p:nvPr/>
        </p:nvSpPr>
        <p:spPr>
          <a:xfrm>
            <a:off x="4648200" y="2743200"/>
            <a:ext cx="685800" cy="685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solidFill>
                  <a:schemeClr val="tx1"/>
                </a:solidFill>
              </a:rPr>
              <a:t>∞</a:t>
            </a:r>
            <a:endParaRPr lang="en-US" sz="3200" b="1" dirty="0">
              <a:solidFill>
                <a:schemeClr val="tx1"/>
              </a:solidFill>
            </a:endParaRPr>
          </a:p>
        </p:txBody>
      </p:sp>
      <p:sp>
        <p:nvSpPr>
          <p:cNvPr id="7" name="Oval 6"/>
          <p:cNvSpPr/>
          <p:nvPr/>
        </p:nvSpPr>
        <p:spPr>
          <a:xfrm>
            <a:off x="5638800" y="4724400"/>
            <a:ext cx="685800" cy="685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rgbClr val="000066"/>
                </a:solidFill>
              </a:rPr>
              <a:t>0</a:t>
            </a:r>
          </a:p>
        </p:txBody>
      </p:sp>
      <p:sp>
        <p:nvSpPr>
          <p:cNvPr id="8" name="Oval 7"/>
          <p:cNvSpPr/>
          <p:nvPr/>
        </p:nvSpPr>
        <p:spPr>
          <a:xfrm>
            <a:off x="6248400" y="1981200"/>
            <a:ext cx="685800" cy="685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rgbClr val="000066"/>
                </a:solidFill>
              </a:rPr>
              <a:t>0</a:t>
            </a:r>
          </a:p>
        </p:txBody>
      </p:sp>
      <p:sp>
        <p:nvSpPr>
          <p:cNvPr id="9" name="Oval 8"/>
          <p:cNvSpPr/>
          <p:nvPr/>
        </p:nvSpPr>
        <p:spPr>
          <a:xfrm>
            <a:off x="6858000" y="3657600"/>
            <a:ext cx="685800" cy="685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rgbClr val="000066"/>
                </a:solidFill>
              </a:rPr>
              <a:t>0</a:t>
            </a:r>
          </a:p>
        </p:txBody>
      </p:sp>
      <p:sp>
        <p:nvSpPr>
          <p:cNvPr id="10" name="Oval 9"/>
          <p:cNvSpPr/>
          <p:nvPr/>
        </p:nvSpPr>
        <p:spPr>
          <a:xfrm>
            <a:off x="2209800" y="3505200"/>
            <a:ext cx="685800" cy="685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rgbClr val="000066"/>
                </a:solidFill>
              </a:rPr>
              <a:t>0</a:t>
            </a:r>
            <a:endParaRPr lang="en-US" sz="3200" dirty="0">
              <a:solidFill>
                <a:srgbClr val="000066"/>
              </a:solidFill>
            </a:endParaRPr>
          </a:p>
        </p:txBody>
      </p:sp>
      <p:sp>
        <p:nvSpPr>
          <p:cNvPr id="11" name="Oval 10"/>
          <p:cNvSpPr/>
          <p:nvPr/>
        </p:nvSpPr>
        <p:spPr>
          <a:xfrm>
            <a:off x="1295400" y="2133600"/>
            <a:ext cx="685800" cy="685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rgbClr val="000066"/>
                </a:solidFill>
              </a:rPr>
              <a:t>0</a:t>
            </a:r>
          </a:p>
        </p:txBody>
      </p:sp>
      <p:sp>
        <p:nvSpPr>
          <p:cNvPr id="12" name="Oval 11"/>
          <p:cNvSpPr/>
          <p:nvPr/>
        </p:nvSpPr>
        <p:spPr>
          <a:xfrm>
            <a:off x="1371600" y="4876800"/>
            <a:ext cx="685800" cy="685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chemeClr val="tx1"/>
                </a:solidFill>
              </a:rPr>
              <a:t>∞</a:t>
            </a:r>
          </a:p>
        </p:txBody>
      </p:sp>
      <p:sp>
        <p:nvSpPr>
          <p:cNvPr id="35" name="TextBox 34"/>
          <p:cNvSpPr txBox="1"/>
          <p:nvPr/>
        </p:nvSpPr>
        <p:spPr>
          <a:xfrm>
            <a:off x="609600" y="1295400"/>
            <a:ext cx="2286000" cy="461665"/>
          </a:xfrm>
          <a:prstGeom prst="rect">
            <a:avLst/>
          </a:prstGeom>
          <a:noFill/>
        </p:spPr>
        <p:txBody>
          <a:bodyPr wrap="square" rtlCol="0">
            <a:spAutoFit/>
          </a:bodyPr>
          <a:lstStyle/>
          <a:p>
            <a:r>
              <a:rPr lang="en-US" sz="2400" dirty="0" smtClean="0"/>
              <a:t>Iteration = 0</a:t>
            </a:r>
            <a:endParaRPr lang="en-US" sz="2400" dirty="0"/>
          </a:p>
        </p:txBody>
      </p:sp>
      <p:pic>
        <p:nvPicPr>
          <p:cNvPr id="36" name="Picture 35" descr="eq_5.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5117" y="5682920"/>
            <a:ext cx="2878485" cy="686911"/>
          </a:xfrm>
          <a:prstGeom prst="rect">
            <a:avLst/>
          </a:prstGeom>
        </p:spPr>
      </p:pic>
      <p:sp>
        <p:nvSpPr>
          <p:cNvPr id="3" name="Rectangle 2"/>
          <p:cNvSpPr/>
          <p:nvPr/>
        </p:nvSpPr>
        <p:spPr>
          <a:xfrm>
            <a:off x="304800" y="6324600"/>
            <a:ext cx="2130173" cy="369332"/>
          </a:xfrm>
          <a:prstGeom prst="rect">
            <a:avLst/>
          </a:prstGeom>
        </p:spPr>
        <p:txBody>
          <a:bodyPr wrap="none">
            <a:spAutoFit/>
          </a:bodyPr>
          <a:lstStyle/>
          <a:p>
            <a:r>
              <a:rPr lang="en-US" dirty="0" err="1"/>
              <a:t>Nabieva</a:t>
            </a:r>
            <a:r>
              <a:rPr lang="en-US" dirty="0"/>
              <a:t> </a:t>
            </a:r>
            <a:r>
              <a:rPr lang="en-US" i="1" dirty="0"/>
              <a:t>et </a:t>
            </a:r>
            <a:r>
              <a:rPr lang="en-US" i="1" dirty="0" smtClean="0"/>
              <a:t>al. </a:t>
            </a:r>
            <a:r>
              <a:rPr lang="en-US" dirty="0"/>
              <a:t>(2005)</a:t>
            </a:r>
          </a:p>
        </p:txBody>
      </p:sp>
      <p:sp>
        <p:nvSpPr>
          <p:cNvPr id="13" name="TextBox 12"/>
          <p:cNvSpPr txBox="1"/>
          <p:nvPr/>
        </p:nvSpPr>
        <p:spPr>
          <a:xfrm>
            <a:off x="2053392" y="2120232"/>
            <a:ext cx="313044" cy="369332"/>
          </a:xfrm>
          <a:prstGeom prst="rect">
            <a:avLst/>
          </a:prstGeom>
          <a:noFill/>
        </p:spPr>
        <p:txBody>
          <a:bodyPr wrap="none" rtlCol="0">
            <a:spAutoFit/>
          </a:bodyPr>
          <a:lstStyle/>
          <a:p>
            <a:r>
              <a:rPr lang="en-US" dirty="0" smtClean="0"/>
              <a:t>?</a:t>
            </a:r>
            <a:endParaRPr lang="en-US" dirty="0"/>
          </a:p>
        </p:txBody>
      </p:sp>
      <p:sp>
        <p:nvSpPr>
          <p:cNvPr id="25" name="TextBox 24"/>
          <p:cNvSpPr txBox="1"/>
          <p:nvPr/>
        </p:nvSpPr>
        <p:spPr>
          <a:xfrm>
            <a:off x="2945064" y="3402264"/>
            <a:ext cx="313044" cy="369332"/>
          </a:xfrm>
          <a:prstGeom prst="rect">
            <a:avLst/>
          </a:prstGeom>
          <a:noFill/>
        </p:spPr>
        <p:txBody>
          <a:bodyPr wrap="none" rtlCol="0">
            <a:spAutoFit/>
          </a:bodyPr>
          <a:lstStyle/>
          <a:p>
            <a:r>
              <a:rPr lang="en-US" dirty="0" smtClean="0"/>
              <a:t>?</a:t>
            </a:r>
            <a:endParaRPr lang="en-US" dirty="0"/>
          </a:p>
        </p:txBody>
      </p:sp>
      <p:sp>
        <p:nvSpPr>
          <p:cNvPr id="27" name="TextBox 26"/>
          <p:cNvSpPr txBox="1"/>
          <p:nvPr/>
        </p:nvSpPr>
        <p:spPr>
          <a:xfrm>
            <a:off x="4114800" y="1600200"/>
            <a:ext cx="313044" cy="369332"/>
          </a:xfrm>
          <a:prstGeom prst="rect">
            <a:avLst/>
          </a:prstGeom>
          <a:noFill/>
        </p:spPr>
        <p:txBody>
          <a:bodyPr wrap="none" rtlCol="0">
            <a:spAutoFit/>
          </a:bodyPr>
          <a:lstStyle/>
          <a:p>
            <a:r>
              <a:rPr lang="en-US" dirty="0" smtClean="0"/>
              <a:t>?</a:t>
            </a:r>
            <a:endParaRPr lang="en-US" dirty="0"/>
          </a:p>
        </p:txBody>
      </p:sp>
      <p:sp>
        <p:nvSpPr>
          <p:cNvPr id="28" name="TextBox 27"/>
          <p:cNvSpPr txBox="1"/>
          <p:nvPr/>
        </p:nvSpPr>
        <p:spPr>
          <a:xfrm>
            <a:off x="7010400" y="1676400"/>
            <a:ext cx="313044" cy="369332"/>
          </a:xfrm>
          <a:prstGeom prst="rect">
            <a:avLst/>
          </a:prstGeom>
          <a:noFill/>
        </p:spPr>
        <p:txBody>
          <a:bodyPr wrap="none" rtlCol="0">
            <a:spAutoFit/>
          </a:bodyPr>
          <a:lstStyle/>
          <a:p>
            <a:r>
              <a:rPr lang="en-US" dirty="0" smtClean="0"/>
              <a:t>?</a:t>
            </a:r>
            <a:endParaRPr lang="en-US" dirty="0"/>
          </a:p>
        </p:txBody>
      </p:sp>
      <p:sp>
        <p:nvSpPr>
          <p:cNvPr id="30" name="TextBox 29"/>
          <p:cNvSpPr txBox="1"/>
          <p:nvPr/>
        </p:nvSpPr>
        <p:spPr>
          <a:xfrm>
            <a:off x="7543800" y="3352800"/>
            <a:ext cx="313044" cy="369332"/>
          </a:xfrm>
          <a:prstGeom prst="rect">
            <a:avLst/>
          </a:prstGeom>
          <a:noFill/>
        </p:spPr>
        <p:txBody>
          <a:bodyPr wrap="none" rtlCol="0">
            <a:spAutoFit/>
          </a:bodyPr>
          <a:lstStyle/>
          <a:p>
            <a:r>
              <a:rPr lang="en-US" dirty="0" smtClean="0"/>
              <a:t>?</a:t>
            </a:r>
            <a:endParaRPr lang="en-US" dirty="0"/>
          </a:p>
        </p:txBody>
      </p:sp>
      <p:sp>
        <p:nvSpPr>
          <p:cNvPr id="32" name="TextBox 31"/>
          <p:cNvSpPr txBox="1"/>
          <p:nvPr/>
        </p:nvSpPr>
        <p:spPr>
          <a:xfrm>
            <a:off x="6400800" y="4495800"/>
            <a:ext cx="313044" cy="369332"/>
          </a:xfrm>
          <a:prstGeom prst="rect">
            <a:avLst/>
          </a:prstGeom>
          <a:noFill/>
        </p:spPr>
        <p:txBody>
          <a:bodyPr wrap="none" rtlCol="0">
            <a:spAutoFit/>
          </a:bodyPr>
          <a:lstStyle/>
          <a:p>
            <a:r>
              <a:rPr lang="en-US" dirty="0" smtClean="0"/>
              <a:t>?</a:t>
            </a:r>
            <a:endParaRPr lang="en-US" dirty="0"/>
          </a:p>
        </p:txBody>
      </p:sp>
      <p:sp>
        <p:nvSpPr>
          <p:cNvPr id="34" name="TextBox 33"/>
          <p:cNvSpPr txBox="1"/>
          <p:nvPr/>
        </p:nvSpPr>
        <p:spPr>
          <a:xfrm>
            <a:off x="4495800" y="4267200"/>
            <a:ext cx="313044" cy="369332"/>
          </a:xfrm>
          <a:prstGeom prst="rect">
            <a:avLst/>
          </a:prstGeom>
          <a:noFill/>
        </p:spPr>
        <p:txBody>
          <a:bodyPr wrap="none" rtlCol="0">
            <a:spAutoFit/>
          </a:bodyPr>
          <a:lstStyle/>
          <a:p>
            <a:r>
              <a:rPr lang="en-US" dirty="0" smtClean="0"/>
              <a:t>?</a:t>
            </a:r>
            <a:endParaRPr lang="en-US" dirty="0"/>
          </a:p>
        </p:txBody>
      </p:sp>
      <p:sp>
        <p:nvSpPr>
          <p:cNvPr id="37" name="TextBox 36"/>
          <p:cNvSpPr txBox="1"/>
          <p:nvPr/>
        </p:nvSpPr>
        <p:spPr>
          <a:xfrm>
            <a:off x="2133600" y="4876800"/>
            <a:ext cx="411253" cy="369332"/>
          </a:xfrm>
          <a:prstGeom prst="rect">
            <a:avLst/>
          </a:prstGeom>
          <a:noFill/>
        </p:spPr>
        <p:txBody>
          <a:bodyPr wrap="none" rtlCol="0">
            <a:spAutoFit/>
          </a:bodyPr>
          <a:lstStyle/>
          <a:p>
            <a:r>
              <a:rPr lang="en-US" dirty="0" smtClean="0"/>
              <a:t>F</a:t>
            </a:r>
            <a:r>
              <a:rPr lang="en-US" baseline="-25000" dirty="0" smtClean="0"/>
              <a:t>1</a:t>
            </a:r>
            <a:endParaRPr lang="en-US" baseline="-25000" dirty="0"/>
          </a:p>
        </p:txBody>
      </p:sp>
      <p:sp>
        <p:nvSpPr>
          <p:cNvPr id="38" name="TextBox 37"/>
          <p:cNvSpPr txBox="1"/>
          <p:nvPr/>
        </p:nvSpPr>
        <p:spPr>
          <a:xfrm>
            <a:off x="5181600" y="2362200"/>
            <a:ext cx="411253" cy="369332"/>
          </a:xfrm>
          <a:prstGeom prst="rect">
            <a:avLst/>
          </a:prstGeom>
          <a:noFill/>
        </p:spPr>
        <p:txBody>
          <a:bodyPr wrap="none" rtlCol="0">
            <a:spAutoFit/>
          </a:bodyPr>
          <a:lstStyle/>
          <a:p>
            <a:r>
              <a:rPr lang="en-US" dirty="0" smtClean="0"/>
              <a:t>F</a:t>
            </a:r>
            <a:r>
              <a:rPr lang="en-US" baseline="-25000" dirty="0" smtClean="0"/>
              <a:t>1</a:t>
            </a:r>
            <a:endParaRPr lang="en-US" baseline="-25000" dirty="0"/>
          </a:p>
        </p:txBody>
      </p:sp>
      <p:sp>
        <p:nvSpPr>
          <p:cNvPr id="39" name="Slide Number Placeholder 3"/>
          <p:cNvSpPr>
            <a:spLocks noGrp="1"/>
          </p:cNvSpPr>
          <p:nvPr>
            <p:ph type="sldNum" sz="quarter" idx="12"/>
          </p:nvPr>
        </p:nvSpPr>
        <p:spPr>
          <a:xfrm>
            <a:off x="6553200" y="6356350"/>
            <a:ext cx="2133600" cy="365125"/>
          </a:xfrm>
        </p:spPr>
        <p:txBody>
          <a:bodyPr/>
          <a:lstStyle/>
          <a:p>
            <a:fld id="{22C4942F-02EE-F940-9B34-C325CFD9571B}" type="slidenum">
              <a:rPr lang="en-US" smtClean="0"/>
              <a:t>10</a:t>
            </a:fld>
            <a:endParaRPr lang="en-US"/>
          </a:p>
        </p:txBody>
      </p:sp>
    </p:spTree>
    <p:extLst>
      <p:ext uri="{BB962C8B-B14F-4D97-AF65-F5344CB8AC3E}">
        <p14:creationId xmlns:p14="http://schemas.microsoft.com/office/powerpoint/2010/main" val="8776957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12"/>
                                        </p:tgtEl>
                                        <p:attrNameLst>
                                          <p:attrName>style.color</p:attrName>
                                        </p:attrNameLst>
                                      </p:cBhvr>
                                      <p:to>
                                        <a:schemeClr val="accent2"/>
                                      </p:to>
                                    </p:animClr>
                                    <p:animClr clrSpc="rgb" dir="cw">
                                      <p:cBhvr>
                                        <p:cTn id="7" dur="500" fill="hold"/>
                                        <p:tgtEl>
                                          <p:spTgt spid="12"/>
                                        </p:tgtEl>
                                        <p:attrNameLst>
                                          <p:attrName>fillcolor</p:attrName>
                                        </p:attrNameLst>
                                      </p:cBhvr>
                                      <p:to>
                                        <a:schemeClr val="accent2"/>
                                      </p:to>
                                    </p:animClr>
                                    <p:set>
                                      <p:cBhvr>
                                        <p:cTn id="8" dur="500" fill="hold"/>
                                        <p:tgtEl>
                                          <p:spTgt spid="12"/>
                                        </p:tgtEl>
                                        <p:attrNameLst>
                                          <p:attrName>fill.type</p:attrName>
                                        </p:attrNameLst>
                                      </p:cBhvr>
                                      <p:to>
                                        <p:strVal val="solid"/>
                                      </p:to>
                                    </p:set>
                                    <p:set>
                                      <p:cBhvr>
                                        <p:cTn id="9" dur="500" fill="hold"/>
                                        <p:tgtEl>
                                          <p:spTgt spid="12"/>
                                        </p:tgtEl>
                                        <p:attrNameLst>
                                          <p:attrName>fill.on</p:attrName>
                                        </p:attrNameLst>
                                      </p:cBhvr>
                                      <p:to>
                                        <p:strVal val="true"/>
                                      </p:to>
                                    </p:set>
                                  </p:childTnLst>
                                </p:cTn>
                              </p:par>
                              <p:par>
                                <p:cTn id="10" presetID="19" presetClass="emph" presetSubtype="0" fill="hold" grpId="0" nodeType="withEffect">
                                  <p:stCondLst>
                                    <p:cond delay="0"/>
                                  </p:stCondLst>
                                  <p:childTnLst>
                                    <p:animClr clrSpc="rgb" dir="cw">
                                      <p:cBhvr override="childStyle">
                                        <p:cTn id="11" dur="500" fill="hold"/>
                                        <p:tgtEl>
                                          <p:spTgt spid="6"/>
                                        </p:tgtEl>
                                        <p:attrNameLst>
                                          <p:attrName>style.color</p:attrName>
                                        </p:attrNameLst>
                                      </p:cBhvr>
                                      <p:to>
                                        <a:schemeClr val="accent2"/>
                                      </p:to>
                                    </p:animClr>
                                    <p:animClr clrSpc="rgb" dir="cw">
                                      <p:cBhvr>
                                        <p:cTn id="12" dur="500" fill="hold"/>
                                        <p:tgtEl>
                                          <p:spTgt spid="6"/>
                                        </p:tgtEl>
                                        <p:attrNameLst>
                                          <p:attrName>fillcolor</p:attrName>
                                        </p:attrNameLst>
                                      </p:cBhvr>
                                      <p:to>
                                        <a:schemeClr val="accent2"/>
                                      </p:to>
                                    </p:animClr>
                                    <p:set>
                                      <p:cBhvr>
                                        <p:cTn id="13" dur="500" fill="hold"/>
                                        <p:tgtEl>
                                          <p:spTgt spid="6"/>
                                        </p:tgtEl>
                                        <p:attrNameLst>
                                          <p:attrName>fill.type</p:attrName>
                                        </p:attrNameLst>
                                      </p:cBhvr>
                                      <p:to>
                                        <p:strVal val="solid"/>
                                      </p:to>
                                    </p:set>
                                    <p:set>
                                      <p:cBhvr>
                                        <p:cTn id="14" dur="500" fill="hold"/>
                                        <p:tgtEl>
                                          <p:spTgt spid="6"/>
                                        </p:tgtEl>
                                        <p:attrNameLst>
                                          <p:attrName>fill.on</p:attrName>
                                        </p:attrNameLst>
                                      </p:cBhvr>
                                      <p:to>
                                        <p:strVal val="true"/>
                                      </p:to>
                                    </p:set>
                                  </p:childTnLst>
                                </p:cTn>
                              </p:par>
                              <p:par>
                                <p:cTn id="15" presetID="1" presetClass="entr" presetSubtype="0" fill="hold" nodeType="with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600200" y="2514600"/>
            <a:ext cx="990600" cy="1295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1676400" y="3810000"/>
            <a:ext cx="914400" cy="1447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6553200" y="2362200"/>
            <a:ext cx="685800" cy="1676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4114800" y="4800600"/>
            <a:ext cx="1905000" cy="304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V="1">
            <a:off x="4953000" y="2362200"/>
            <a:ext cx="1600200" cy="76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H="1">
            <a:off x="4114800" y="3124200"/>
            <a:ext cx="838200" cy="1676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3733800" y="2133600"/>
            <a:ext cx="1219200" cy="990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2514600" y="3810000"/>
            <a:ext cx="1676400" cy="99060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smtClean="0"/>
              <a:t>Functional Flow</a:t>
            </a:r>
            <a:endParaRPr lang="en-US" dirty="0"/>
          </a:p>
        </p:txBody>
      </p:sp>
      <p:sp>
        <p:nvSpPr>
          <p:cNvPr id="4" name="Oval 3"/>
          <p:cNvSpPr/>
          <p:nvPr/>
        </p:nvSpPr>
        <p:spPr>
          <a:xfrm>
            <a:off x="3429000" y="1752600"/>
            <a:ext cx="685800" cy="685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rgbClr val="000066"/>
                </a:solidFill>
              </a:rPr>
              <a:t>0</a:t>
            </a:r>
          </a:p>
        </p:txBody>
      </p:sp>
      <p:sp>
        <p:nvSpPr>
          <p:cNvPr id="5" name="Oval 4"/>
          <p:cNvSpPr/>
          <p:nvPr/>
        </p:nvSpPr>
        <p:spPr>
          <a:xfrm>
            <a:off x="3810000" y="4419600"/>
            <a:ext cx="685800" cy="685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rgbClr val="000066"/>
                </a:solidFill>
              </a:rPr>
              <a:t>0</a:t>
            </a:r>
          </a:p>
        </p:txBody>
      </p:sp>
      <p:sp>
        <p:nvSpPr>
          <p:cNvPr id="6" name="Oval 5"/>
          <p:cNvSpPr/>
          <p:nvPr/>
        </p:nvSpPr>
        <p:spPr>
          <a:xfrm>
            <a:off x="4648200" y="2743200"/>
            <a:ext cx="685800" cy="685800"/>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solidFill>
                  <a:schemeClr val="tx1"/>
                </a:solidFill>
              </a:rPr>
              <a:t>∞</a:t>
            </a:r>
            <a:endParaRPr lang="en-US" sz="3200" b="1" dirty="0">
              <a:solidFill>
                <a:schemeClr val="tx1"/>
              </a:solidFill>
            </a:endParaRPr>
          </a:p>
        </p:txBody>
      </p:sp>
      <p:sp>
        <p:nvSpPr>
          <p:cNvPr id="7" name="Oval 6"/>
          <p:cNvSpPr/>
          <p:nvPr/>
        </p:nvSpPr>
        <p:spPr>
          <a:xfrm>
            <a:off x="5638800" y="4724400"/>
            <a:ext cx="685800" cy="685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rgbClr val="000066"/>
                </a:solidFill>
              </a:rPr>
              <a:t>0</a:t>
            </a:r>
          </a:p>
        </p:txBody>
      </p:sp>
      <p:sp>
        <p:nvSpPr>
          <p:cNvPr id="8" name="Oval 7"/>
          <p:cNvSpPr/>
          <p:nvPr/>
        </p:nvSpPr>
        <p:spPr>
          <a:xfrm>
            <a:off x="6248400" y="1981200"/>
            <a:ext cx="685800" cy="685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rgbClr val="000066"/>
                </a:solidFill>
              </a:rPr>
              <a:t>0</a:t>
            </a:r>
          </a:p>
        </p:txBody>
      </p:sp>
      <p:sp>
        <p:nvSpPr>
          <p:cNvPr id="9" name="Oval 8"/>
          <p:cNvSpPr/>
          <p:nvPr/>
        </p:nvSpPr>
        <p:spPr>
          <a:xfrm>
            <a:off x="6858000" y="3657600"/>
            <a:ext cx="685800" cy="685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rgbClr val="000066"/>
                </a:solidFill>
              </a:rPr>
              <a:t>0</a:t>
            </a:r>
          </a:p>
        </p:txBody>
      </p:sp>
      <p:sp>
        <p:nvSpPr>
          <p:cNvPr id="10" name="Oval 9"/>
          <p:cNvSpPr/>
          <p:nvPr/>
        </p:nvSpPr>
        <p:spPr>
          <a:xfrm>
            <a:off x="2209800" y="3505200"/>
            <a:ext cx="685800" cy="685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rgbClr val="000066"/>
                </a:solidFill>
              </a:rPr>
              <a:t>0</a:t>
            </a:r>
            <a:endParaRPr lang="en-US" sz="3200" dirty="0">
              <a:solidFill>
                <a:srgbClr val="000066"/>
              </a:solidFill>
            </a:endParaRPr>
          </a:p>
        </p:txBody>
      </p:sp>
      <p:sp>
        <p:nvSpPr>
          <p:cNvPr id="11" name="Oval 10"/>
          <p:cNvSpPr/>
          <p:nvPr/>
        </p:nvSpPr>
        <p:spPr>
          <a:xfrm>
            <a:off x="1295400" y="2133600"/>
            <a:ext cx="685800" cy="685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rgbClr val="000066"/>
                </a:solidFill>
              </a:rPr>
              <a:t>0</a:t>
            </a:r>
          </a:p>
        </p:txBody>
      </p:sp>
      <p:sp>
        <p:nvSpPr>
          <p:cNvPr id="12" name="Oval 11"/>
          <p:cNvSpPr/>
          <p:nvPr/>
        </p:nvSpPr>
        <p:spPr>
          <a:xfrm>
            <a:off x="1371600" y="4876800"/>
            <a:ext cx="685800" cy="685800"/>
          </a:xfrm>
          <a:prstGeom prst="ellipse">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chemeClr val="tx1"/>
                </a:solidFill>
              </a:rPr>
              <a:t>∞</a:t>
            </a:r>
          </a:p>
        </p:txBody>
      </p:sp>
      <p:sp>
        <p:nvSpPr>
          <p:cNvPr id="35" name="TextBox 34"/>
          <p:cNvSpPr txBox="1"/>
          <p:nvPr/>
        </p:nvSpPr>
        <p:spPr>
          <a:xfrm>
            <a:off x="609600" y="1295400"/>
            <a:ext cx="1905000" cy="461665"/>
          </a:xfrm>
          <a:prstGeom prst="rect">
            <a:avLst/>
          </a:prstGeom>
          <a:noFill/>
        </p:spPr>
        <p:txBody>
          <a:bodyPr wrap="square" rtlCol="0">
            <a:spAutoFit/>
          </a:bodyPr>
          <a:lstStyle/>
          <a:p>
            <a:r>
              <a:rPr lang="en-US" sz="2400" dirty="0" smtClean="0"/>
              <a:t>Iteration = 1</a:t>
            </a:r>
            <a:endParaRPr lang="en-US" sz="2400" dirty="0"/>
          </a:p>
        </p:txBody>
      </p:sp>
      <p:sp>
        <p:nvSpPr>
          <p:cNvPr id="22" name="Rectangle 21"/>
          <p:cNvSpPr/>
          <p:nvPr/>
        </p:nvSpPr>
        <p:spPr>
          <a:xfrm>
            <a:off x="304800" y="6324600"/>
            <a:ext cx="2130173" cy="369332"/>
          </a:xfrm>
          <a:prstGeom prst="rect">
            <a:avLst/>
          </a:prstGeom>
        </p:spPr>
        <p:txBody>
          <a:bodyPr wrap="none">
            <a:spAutoFit/>
          </a:bodyPr>
          <a:lstStyle/>
          <a:p>
            <a:r>
              <a:rPr lang="en-US" dirty="0" err="1"/>
              <a:t>Nabieva</a:t>
            </a:r>
            <a:r>
              <a:rPr lang="en-US" dirty="0"/>
              <a:t> </a:t>
            </a:r>
            <a:r>
              <a:rPr lang="en-US" i="1" dirty="0"/>
              <a:t>et </a:t>
            </a:r>
            <a:r>
              <a:rPr lang="en-US" i="1" dirty="0" smtClean="0"/>
              <a:t>al. </a:t>
            </a:r>
            <a:r>
              <a:rPr lang="en-US" dirty="0"/>
              <a:t>(2005)</a:t>
            </a:r>
          </a:p>
        </p:txBody>
      </p:sp>
      <p:pic>
        <p:nvPicPr>
          <p:cNvPr id="23" name="Picture 22" descr="eq_6.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8072" y="5847904"/>
            <a:ext cx="5701455" cy="1018117"/>
          </a:xfrm>
          <a:prstGeom prst="rect">
            <a:avLst/>
          </a:prstGeom>
        </p:spPr>
      </p:pic>
      <p:pic>
        <p:nvPicPr>
          <p:cNvPr id="25" name="Picture 24" descr="eq_7.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5562600"/>
            <a:ext cx="5039684" cy="509059"/>
          </a:xfrm>
          <a:prstGeom prst="rect">
            <a:avLst/>
          </a:prstGeom>
        </p:spPr>
      </p:pic>
    </p:spTree>
    <p:extLst>
      <p:ext uri="{BB962C8B-B14F-4D97-AF65-F5344CB8AC3E}">
        <p14:creationId xmlns:p14="http://schemas.microsoft.com/office/powerpoint/2010/main" val="8633559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nodeType="clickEffect">
                                  <p:stCondLst>
                                    <p:cond delay="0"/>
                                  </p:stCondLst>
                                  <p:childTnLst>
                                    <p:animClr clrSpc="hsl" dir="cw">
                                      <p:cBhvr override="childStyle">
                                        <p:cTn id="6" dur="500" fill="hold"/>
                                        <p:tgtEl>
                                          <p:spTgt spid="26"/>
                                        </p:tgtEl>
                                        <p:attrNameLst>
                                          <p:attrName>style.color</p:attrName>
                                        </p:attrNameLst>
                                      </p:cBhvr>
                                      <p:by>
                                        <p:hsl h="7200000" s="0" l="0"/>
                                      </p:by>
                                    </p:animClr>
                                    <p:animClr clrSpc="hsl" dir="cw">
                                      <p:cBhvr>
                                        <p:cTn id="7" dur="500" fill="hold"/>
                                        <p:tgtEl>
                                          <p:spTgt spid="26"/>
                                        </p:tgtEl>
                                        <p:attrNameLst>
                                          <p:attrName>fillcolor</p:attrName>
                                        </p:attrNameLst>
                                      </p:cBhvr>
                                      <p:by>
                                        <p:hsl h="7200000" s="0" l="0"/>
                                      </p:by>
                                    </p:animClr>
                                    <p:animClr clrSpc="hsl" dir="cw">
                                      <p:cBhvr>
                                        <p:cTn id="8" dur="500" fill="hold"/>
                                        <p:tgtEl>
                                          <p:spTgt spid="26"/>
                                        </p:tgtEl>
                                        <p:attrNameLst>
                                          <p:attrName>stroke.color</p:attrName>
                                        </p:attrNameLst>
                                      </p:cBhvr>
                                      <p:by>
                                        <p:hsl h="7200000" s="0" l="0"/>
                                      </p:by>
                                    </p:animClr>
                                    <p:set>
                                      <p:cBhvr>
                                        <p:cTn id="9" dur="500" fill="hold"/>
                                        <p:tgtEl>
                                          <p:spTgt spid="26"/>
                                        </p:tgtEl>
                                        <p:attrNameLst>
                                          <p:attrName>fill.type</p:attrName>
                                        </p:attrNameLst>
                                      </p:cBhvr>
                                      <p:to>
                                        <p:strVal val="solid"/>
                                      </p:to>
                                    </p:set>
                                  </p:childTnLst>
                                </p:cTn>
                              </p:par>
                              <p:par>
                                <p:cTn id="10" presetID="21" presetClass="emph" presetSubtype="0" fill="hold" nodeType="withEffect">
                                  <p:stCondLst>
                                    <p:cond delay="0"/>
                                  </p:stCondLst>
                                  <p:childTnLst>
                                    <p:animClr clrSpc="hsl" dir="cw">
                                      <p:cBhvr override="childStyle">
                                        <p:cTn id="11" dur="500" fill="hold"/>
                                        <p:tgtEl>
                                          <p:spTgt spid="29"/>
                                        </p:tgtEl>
                                        <p:attrNameLst>
                                          <p:attrName>style.color</p:attrName>
                                        </p:attrNameLst>
                                      </p:cBhvr>
                                      <p:by>
                                        <p:hsl h="7200000" s="0" l="0"/>
                                      </p:by>
                                    </p:animClr>
                                    <p:animClr clrSpc="hsl" dir="cw">
                                      <p:cBhvr>
                                        <p:cTn id="12" dur="500" fill="hold"/>
                                        <p:tgtEl>
                                          <p:spTgt spid="29"/>
                                        </p:tgtEl>
                                        <p:attrNameLst>
                                          <p:attrName>fillcolor</p:attrName>
                                        </p:attrNameLst>
                                      </p:cBhvr>
                                      <p:by>
                                        <p:hsl h="7200000" s="0" l="0"/>
                                      </p:by>
                                    </p:animClr>
                                    <p:animClr clrSpc="hsl" dir="cw">
                                      <p:cBhvr>
                                        <p:cTn id="13" dur="500" fill="hold"/>
                                        <p:tgtEl>
                                          <p:spTgt spid="29"/>
                                        </p:tgtEl>
                                        <p:attrNameLst>
                                          <p:attrName>stroke.color</p:attrName>
                                        </p:attrNameLst>
                                      </p:cBhvr>
                                      <p:by>
                                        <p:hsl h="7200000" s="0" l="0"/>
                                      </p:by>
                                    </p:animClr>
                                    <p:set>
                                      <p:cBhvr>
                                        <p:cTn id="14" dur="500" fill="hold"/>
                                        <p:tgtEl>
                                          <p:spTgt spid="29"/>
                                        </p:tgtEl>
                                        <p:attrNameLst>
                                          <p:attrName>fill.type</p:attrName>
                                        </p:attrNameLst>
                                      </p:cBhvr>
                                      <p:to>
                                        <p:strVal val="solid"/>
                                      </p:to>
                                    </p:set>
                                  </p:childTnLst>
                                </p:cTn>
                              </p:par>
                              <p:par>
                                <p:cTn id="15" presetID="21" presetClass="emph" presetSubtype="0" fill="hold" nodeType="withEffect">
                                  <p:stCondLst>
                                    <p:cond delay="0"/>
                                  </p:stCondLst>
                                  <p:childTnLst>
                                    <p:animClr clrSpc="hsl" dir="cw">
                                      <p:cBhvr override="childStyle">
                                        <p:cTn id="16" dur="500" fill="hold"/>
                                        <p:tgtEl>
                                          <p:spTgt spid="31"/>
                                        </p:tgtEl>
                                        <p:attrNameLst>
                                          <p:attrName>style.color</p:attrName>
                                        </p:attrNameLst>
                                      </p:cBhvr>
                                      <p:by>
                                        <p:hsl h="7200000" s="0" l="0"/>
                                      </p:by>
                                    </p:animClr>
                                    <p:animClr clrSpc="hsl" dir="cw">
                                      <p:cBhvr>
                                        <p:cTn id="17" dur="500" fill="hold"/>
                                        <p:tgtEl>
                                          <p:spTgt spid="31"/>
                                        </p:tgtEl>
                                        <p:attrNameLst>
                                          <p:attrName>fillcolor</p:attrName>
                                        </p:attrNameLst>
                                      </p:cBhvr>
                                      <p:by>
                                        <p:hsl h="7200000" s="0" l="0"/>
                                      </p:by>
                                    </p:animClr>
                                    <p:animClr clrSpc="hsl" dir="cw">
                                      <p:cBhvr>
                                        <p:cTn id="18" dur="500" fill="hold"/>
                                        <p:tgtEl>
                                          <p:spTgt spid="31"/>
                                        </p:tgtEl>
                                        <p:attrNameLst>
                                          <p:attrName>stroke.color</p:attrName>
                                        </p:attrNameLst>
                                      </p:cBhvr>
                                      <p:by>
                                        <p:hsl h="7200000" s="0" l="0"/>
                                      </p:by>
                                    </p:animClr>
                                    <p:set>
                                      <p:cBhvr>
                                        <p:cTn id="19" dur="500" fill="hold"/>
                                        <p:tgtEl>
                                          <p:spTgt spid="31"/>
                                        </p:tgtEl>
                                        <p:attrNameLst>
                                          <p:attrName>fill.type</p:attrName>
                                        </p:attrNameLst>
                                      </p:cBhvr>
                                      <p:to>
                                        <p:strVal val="solid"/>
                                      </p:to>
                                    </p:set>
                                  </p:childTnLst>
                                </p:cTn>
                              </p:par>
                              <p:par>
                                <p:cTn id="20" presetID="19" presetClass="emph" presetSubtype="0" fill="hold" grpId="0" nodeType="withEffect">
                                  <p:stCondLst>
                                    <p:cond delay="0"/>
                                  </p:stCondLst>
                                  <p:childTnLst>
                                    <p:animClr clrSpc="rgb" dir="cw">
                                      <p:cBhvr override="childStyle">
                                        <p:cTn id="21" dur="500" fill="hold"/>
                                        <p:tgtEl>
                                          <p:spTgt spid="4"/>
                                        </p:tgtEl>
                                        <p:attrNameLst>
                                          <p:attrName>style.color</p:attrName>
                                        </p:attrNameLst>
                                      </p:cBhvr>
                                      <p:to>
                                        <a:schemeClr val="accent2"/>
                                      </p:to>
                                    </p:animClr>
                                    <p:animClr clrSpc="rgb" dir="cw">
                                      <p:cBhvr>
                                        <p:cTn id="22" dur="500" fill="hold"/>
                                        <p:tgtEl>
                                          <p:spTgt spid="4"/>
                                        </p:tgtEl>
                                        <p:attrNameLst>
                                          <p:attrName>fillcolor</p:attrName>
                                        </p:attrNameLst>
                                      </p:cBhvr>
                                      <p:to>
                                        <a:schemeClr val="accent2"/>
                                      </p:to>
                                    </p:animClr>
                                    <p:set>
                                      <p:cBhvr>
                                        <p:cTn id="23" dur="500" fill="hold"/>
                                        <p:tgtEl>
                                          <p:spTgt spid="4"/>
                                        </p:tgtEl>
                                        <p:attrNameLst>
                                          <p:attrName>fill.type</p:attrName>
                                        </p:attrNameLst>
                                      </p:cBhvr>
                                      <p:to>
                                        <p:strVal val="solid"/>
                                      </p:to>
                                    </p:set>
                                    <p:set>
                                      <p:cBhvr>
                                        <p:cTn id="24" dur="500" fill="hold"/>
                                        <p:tgtEl>
                                          <p:spTgt spid="4"/>
                                        </p:tgtEl>
                                        <p:attrNameLst>
                                          <p:attrName>fill.on</p:attrName>
                                        </p:attrNameLst>
                                      </p:cBhvr>
                                      <p:to>
                                        <p:strVal val="true"/>
                                      </p:to>
                                    </p:set>
                                  </p:childTnLst>
                                </p:cTn>
                              </p:par>
                              <p:par>
                                <p:cTn id="25" presetID="19" presetClass="emph" presetSubtype="0" fill="hold" grpId="0" nodeType="withEffect">
                                  <p:stCondLst>
                                    <p:cond delay="0"/>
                                  </p:stCondLst>
                                  <p:childTnLst>
                                    <p:animClr clrSpc="rgb" dir="cw">
                                      <p:cBhvr override="childStyle">
                                        <p:cTn id="26" dur="500" fill="hold"/>
                                        <p:tgtEl>
                                          <p:spTgt spid="5"/>
                                        </p:tgtEl>
                                        <p:attrNameLst>
                                          <p:attrName>style.color</p:attrName>
                                        </p:attrNameLst>
                                      </p:cBhvr>
                                      <p:to>
                                        <a:schemeClr val="accent2"/>
                                      </p:to>
                                    </p:animClr>
                                    <p:animClr clrSpc="rgb" dir="cw">
                                      <p:cBhvr>
                                        <p:cTn id="27" dur="500" fill="hold"/>
                                        <p:tgtEl>
                                          <p:spTgt spid="5"/>
                                        </p:tgtEl>
                                        <p:attrNameLst>
                                          <p:attrName>fillcolor</p:attrName>
                                        </p:attrNameLst>
                                      </p:cBhvr>
                                      <p:to>
                                        <a:schemeClr val="accent2"/>
                                      </p:to>
                                    </p:animClr>
                                    <p:set>
                                      <p:cBhvr>
                                        <p:cTn id="28" dur="500" fill="hold"/>
                                        <p:tgtEl>
                                          <p:spTgt spid="5"/>
                                        </p:tgtEl>
                                        <p:attrNameLst>
                                          <p:attrName>fill.type</p:attrName>
                                        </p:attrNameLst>
                                      </p:cBhvr>
                                      <p:to>
                                        <p:strVal val="solid"/>
                                      </p:to>
                                    </p:set>
                                    <p:set>
                                      <p:cBhvr>
                                        <p:cTn id="29" dur="500" fill="hold"/>
                                        <p:tgtEl>
                                          <p:spTgt spid="5"/>
                                        </p:tgtEl>
                                        <p:attrNameLst>
                                          <p:attrName>fill.on</p:attrName>
                                        </p:attrNameLst>
                                      </p:cBhvr>
                                      <p:to>
                                        <p:strVal val="true"/>
                                      </p:to>
                                    </p:set>
                                  </p:childTnLst>
                                </p:cTn>
                              </p:par>
                              <p:par>
                                <p:cTn id="30" presetID="19" presetClass="emph" presetSubtype="0" fill="hold" grpId="0" nodeType="withEffect">
                                  <p:stCondLst>
                                    <p:cond delay="0"/>
                                  </p:stCondLst>
                                  <p:childTnLst>
                                    <p:animClr clrSpc="rgb" dir="cw">
                                      <p:cBhvr override="childStyle">
                                        <p:cTn id="31" dur="500" fill="hold"/>
                                        <p:tgtEl>
                                          <p:spTgt spid="8"/>
                                        </p:tgtEl>
                                        <p:attrNameLst>
                                          <p:attrName>style.color</p:attrName>
                                        </p:attrNameLst>
                                      </p:cBhvr>
                                      <p:to>
                                        <a:schemeClr val="accent2"/>
                                      </p:to>
                                    </p:animClr>
                                    <p:animClr clrSpc="rgb" dir="cw">
                                      <p:cBhvr>
                                        <p:cTn id="32" dur="500" fill="hold"/>
                                        <p:tgtEl>
                                          <p:spTgt spid="8"/>
                                        </p:tgtEl>
                                        <p:attrNameLst>
                                          <p:attrName>fillcolor</p:attrName>
                                        </p:attrNameLst>
                                      </p:cBhvr>
                                      <p:to>
                                        <a:schemeClr val="accent2"/>
                                      </p:to>
                                    </p:animClr>
                                    <p:set>
                                      <p:cBhvr>
                                        <p:cTn id="33" dur="500" fill="hold"/>
                                        <p:tgtEl>
                                          <p:spTgt spid="8"/>
                                        </p:tgtEl>
                                        <p:attrNameLst>
                                          <p:attrName>fill.type</p:attrName>
                                        </p:attrNameLst>
                                      </p:cBhvr>
                                      <p:to>
                                        <p:strVal val="solid"/>
                                      </p:to>
                                    </p:set>
                                    <p:set>
                                      <p:cBhvr>
                                        <p:cTn id="34" dur="500" fill="hold"/>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600200" y="2514600"/>
            <a:ext cx="990600" cy="1295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1676400" y="3810000"/>
            <a:ext cx="914400" cy="1447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6553200" y="2362200"/>
            <a:ext cx="685800" cy="1676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4114800" y="4800600"/>
            <a:ext cx="1905000" cy="304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V="1">
            <a:off x="4953000" y="2362200"/>
            <a:ext cx="1600200" cy="76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H="1">
            <a:off x="4114800" y="3124200"/>
            <a:ext cx="838200" cy="1676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3733800" y="2133600"/>
            <a:ext cx="1219200" cy="990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2514600" y="3810000"/>
            <a:ext cx="1676400" cy="99060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smtClean="0"/>
              <a:t>Functional Flow</a:t>
            </a:r>
            <a:endParaRPr lang="en-US" dirty="0"/>
          </a:p>
        </p:txBody>
      </p:sp>
      <p:sp>
        <p:nvSpPr>
          <p:cNvPr id="4" name="Oval 3"/>
          <p:cNvSpPr/>
          <p:nvPr/>
        </p:nvSpPr>
        <p:spPr>
          <a:xfrm>
            <a:off x="3429000" y="1752600"/>
            <a:ext cx="685800" cy="685800"/>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rgbClr val="000066"/>
                </a:solidFill>
              </a:rPr>
              <a:t>1</a:t>
            </a:r>
            <a:endParaRPr lang="en-US" sz="3200" dirty="0">
              <a:solidFill>
                <a:srgbClr val="000066"/>
              </a:solidFill>
            </a:endParaRPr>
          </a:p>
        </p:txBody>
      </p:sp>
      <p:sp>
        <p:nvSpPr>
          <p:cNvPr id="5" name="Oval 4"/>
          <p:cNvSpPr/>
          <p:nvPr/>
        </p:nvSpPr>
        <p:spPr>
          <a:xfrm>
            <a:off x="3810000" y="4419600"/>
            <a:ext cx="685800" cy="685800"/>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rgbClr val="000066"/>
                </a:solidFill>
              </a:rPr>
              <a:t>1</a:t>
            </a:r>
            <a:endParaRPr lang="en-US" sz="3200" dirty="0">
              <a:solidFill>
                <a:srgbClr val="000066"/>
              </a:solidFill>
            </a:endParaRPr>
          </a:p>
        </p:txBody>
      </p:sp>
      <p:sp>
        <p:nvSpPr>
          <p:cNvPr id="6" name="Oval 5"/>
          <p:cNvSpPr/>
          <p:nvPr/>
        </p:nvSpPr>
        <p:spPr>
          <a:xfrm>
            <a:off x="4648200" y="2743200"/>
            <a:ext cx="685800" cy="685800"/>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solidFill>
                  <a:schemeClr val="tx1"/>
                </a:solidFill>
              </a:rPr>
              <a:t>∞</a:t>
            </a:r>
            <a:endParaRPr lang="en-US" sz="3200" b="1" dirty="0">
              <a:solidFill>
                <a:schemeClr val="tx1"/>
              </a:solidFill>
            </a:endParaRPr>
          </a:p>
        </p:txBody>
      </p:sp>
      <p:sp>
        <p:nvSpPr>
          <p:cNvPr id="7" name="Oval 6"/>
          <p:cNvSpPr/>
          <p:nvPr/>
        </p:nvSpPr>
        <p:spPr>
          <a:xfrm>
            <a:off x="5638800" y="4724400"/>
            <a:ext cx="685800" cy="685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rgbClr val="000066"/>
                </a:solidFill>
              </a:rPr>
              <a:t>0</a:t>
            </a:r>
          </a:p>
        </p:txBody>
      </p:sp>
      <p:sp>
        <p:nvSpPr>
          <p:cNvPr id="8" name="Oval 7"/>
          <p:cNvSpPr/>
          <p:nvPr/>
        </p:nvSpPr>
        <p:spPr>
          <a:xfrm>
            <a:off x="6248400" y="1981200"/>
            <a:ext cx="685800" cy="685800"/>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rgbClr val="000066"/>
                </a:solidFill>
              </a:rPr>
              <a:t>1</a:t>
            </a:r>
            <a:endParaRPr lang="en-US" sz="3200" dirty="0">
              <a:solidFill>
                <a:srgbClr val="000066"/>
              </a:solidFill>
            </a:endParaRPr>
          </a:p>
        </p:txBody>
      </p:sp>
      <p:sp>
        <p:nvSpPr>
          <p:cNvPr id="9" name="Oval 8"/>
          <p:cNvSpPr/>
          <p:nvPr/>
        </p:nvSpPr>
        <p:spPr>
          <a:xfrm>
            <a:off x="6858000" y="3657600"/>
            <a:ext cx="685800" cy="685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rgbClr val="000066"/>
                </a:solidFill>
              </a:rPr>
              <a:t>0</a:t>
            </a:r>
          </a:p>
        </p:txBody>
      </p:sp>
      <p:sp>
        <p:nvSpPr>
          <p:cNvPr id="10" name="Oval 9"/>
          <p:cNvSpPr/>
          <p:nvPr/>
        </p:nvSpPr>
        <p:spPr>
          <a:xfrm>
            <a:off x="2209800" y="3505200"/>
            <a:ext cx="685800" cy="685800"/>
          </a:xfrm>
          <a:prstGeom prst="ellipse">
            <a:avLst/>
          </a:prstGeom>
          <a:solidFill>
            <a:srgbClr val="948A5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rgbClr val="000066"/>
                </a:solidFill>
              </a:rPr>
              <a:t>1</a:t>
            </a:r>
            <a:endParaRPr lang="en-US" sz="3200" dirty="0">
              <a:solidFill>
                <a:srgbClr val="000066"/>
              </a:solidFill>
            </a:endParaRPr>
          </a:p>
        </p:txBody>
      </p:sp>
      <p:sp>
        <p:nvSpPr>
          <p:cNvPr id="11" name="Oval 10"/>
          <p:cNvSpPr/>
          <p:nvPr/>
        </p:nvSpPr>
        <p:spPr>
          <a:xfrm>
            <a:off x="1295400" y="2133600"/>
            <a:ext cx="685800" cy="685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rgbClr val="000066"/>
                </a:solidFill>
              </a:rPr>
              <a:t>0</a:t>
            </a:r>
          </a:p>
        </p:txBody>
      </p:sp>
      <p:sp>
        <p:nvSpPr>
          <p:cNvPr id="12" name="Oval 11"/>
          <p:cNvSpPr/>
          <p:nvPr/>
        </p:nvSpPr>
        <p:spPr>
          <a:xfrm>
            <a:off x="1371600" y="4876800"/>
            <a:ext cx="685800" cy="685800"/>
          </a:xfrm>
          <a:prstGeom prst="ellipse">
            <a:avLst/>
          </a:prstGeom>
          <a:solidFill>
            <a:srgbClr val="948A5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chemeClr val="tx1"/>
                </a:solidFill>
              </a:rPr>
              <a:t>∞</a:t>
            </a:r>
          </a:p>
        </p:txBody>
      </p:sp>
      <p:sp>
        <p:nvSpPr>
          <p:cNvPr id="35" name="TextBox 34"/>
          <p:cNvSpPr txBox="1"/>
          <p:nvPr/>
        </p:nvSpPr>
        <p:spPr>
          <a:xfrm>
            <a:off x="609600" y="1295400"/>
            <a:ext cx="1981200" cy="461665"/>
          </a:xfrm>
          <a:prstGeom prst="rect">
            <a:avLst/>
          </a:prstGeom>
          <a:noFill/>
        </p:spPr>
        <p:txBody>
          <a:bodyPr wrap="square" rtlCol="0">
            <a:spAutoFit/>
          </a:bodyPr>
          <a:lstStyle/>
          <a:p>
            <a:r>
              <a:rPr lang="en-US" sz="2400" dirty="0" smtClean="0"/>
              <a:t>Iteration = 1</a:t>
            </a:r>
            <a:endParaRPr lang="en-US" sz="2400" dirty="0"/>
          </a:p>
        </p:txBody>
      </p:sp>
      <p:sp>
        <p:nvSpPr>
          <p:cNvPr id="25" name="Rectangle 24"/>
          <p:cNvSpPr/>
          <p:nvPr/>
        </p:nvSpPr>
        <p:spPr>
          <a:xfrm>
            <a:off x="304800" y="6324600"/>
            <a:ext cx="2130173" cy="369332"/>
          </a:xfrm>
          <a:prstGeom prst="rect">
            <a:avLst/>
          </a:prstGeom>
        </p:spPr>
        <p:txBody>
          <a:bodyPr wrap="none">
            <a:spAutoFit/>
          </a:bodyPr>
          <a:lstStyle/>
          <a:p>
            <a:r>
              <a:rPr lang="en-US" dirty="0" err="1"/>
              <a:t>Nabieva</a:t>
            </a:r>
            <a:r>
              <a:rPr lang="en-US" dirty="0"/>
              <a:t> </a:t>
            </a:r>
            <a:r>
              <a:rPr lang="en-US" i="1" dirty="0"/>
              <a:t>et </a:t>
            </a:r>
            <a:r>
              <a:rPr lang="en-US" i="1" dirty="0" smtClean="0"/>
              <a:t>al. </a:t>
            </a:r>
            <a:r>
              <a:rPr lang="en-US" dirty="0"/>
              <a:t>(2005)</a:t>
            </a:r>
          </a:p>
        </p:txBody>
      </p:sp>
    </p:spTree>
    <p:extLst>
      <p:ext uri="{BB962C8B-B14F-4D97-AF65-F5344CB8AC3E}">
        <p14:creationId xmlns:p14="http://schemas.microsoft.com/office/powerpoint/2010/main" val="272111537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600200" y="2514600"/>
            <a:ext cx="990600" cy="1295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1676400" y="3810000"/>
            <a:ext cx="914400" cy="1447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6553200" y="2362200"/>
            <a:ext cx="685800" cy="1676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4114800" y="4800600"/>
            <a:ext cx="1905000" cy="304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V="1">
            <a:off x="4953000" y="2362200"/>
            <a:ext cx="1600200" cy="76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H="1">
            <a:off x="4114800" y="3124200"/>
            <a:ext cx="838200" cy="1676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3733800" y="2133600"/>
            <a:ext cx="1219200" cy="990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2514600" y="3810000"/>
            <a:ext cx="1676400" cy="99060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smtClean="0"/>
              <a:t>Functional Flow</a:t>
            </a:r>
            <a:endParaRPr lang="en-US" dirty="0"/>
          </a:p>
        </p:txBody>
      </p:sp>
      <p:sp>
        <p:nvSpPr>
          <p:cNvPr id="4" name="Oval 3"/>
          <p:cNvSpPr/>
          <p:nvPr/>
        </p:nvSpPr>
        <p:spPr>
          <a:xfrm>
            <a:off x="3429000" y="1752600"/>
            <a:ext cx="685800" cy="685800"/>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rgbClr val="000066"/>
                </a:solidFill>
              </a:rPr>
              <a:t>2</a:t>
            </a:r>
          </a:p>
        </p:txBody>
      </p:sp>
      <p:sp>
        <p:nvSpPr>
          <p:cNvPr id="5" name="Oval 4"/>
          <p:cNvSpPr/>
          <p:nvPr/>
        </p:nvSpPr>
        <p:spPr>
          <a:xfrm>
            <a:off x="3810000" y="4419600"/>
            <a:ext cx="685800" cy="685800"/>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rgbClr val="000066"/>
                </a:solidFill>
              </a:rPr>
              <a:t>2</a:t>
            </a:r>
            <a:endParaRPr lang="en-US" sz="3200" dirty="0">
              <a:solidFill>
                <a:srgbClr val="000066"/>
              </a:solidFill>
            </a:endParaRPr>
          </a:p>
        </p:txBody>
      </p:sp>
      <p:sp>
        <p:nvSpPr>
          <p:cNvPr id="6" name="Oval 5"/>
          <p:cNvSpPr/>
          <p:nvPr/>
        </p:nvSpPr>
        <p:spPr>
          <a:xfrm>
            <a:off x="4648200" y="2743200"/>
            <a:ext cx="685800" cy="685800"/>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solidFill>
                  <a:schemeClr val="tx1"/>
                </a:solidFill>
              </a:rPr>
              <a:t>∞</a:t>
            </a:r>
            <a:endParaRPr lang="en-US" sz="3200" b="1" dirty="0">
              <a:solidFill>
                <a:schemeClr val="tx1"/>
              </a:solidFill>
            </a:endParaRPr>
          </a:p>
        </p:txBody>
      </p:sp>
      <p:sp>
        <p:nvSpPr>
          <p:cNvPr id="7" name="Oval 6"/>
          <p:cNvSpPr/>
          <p:nvPr/>
        </p:nvSpPr>
        <p:spPr>
          <a:xfrm>
            <a:off x="5638800" y="4724400"/>
            <a:ext cx="685800" cy="685800"/>
          </a:xfrm>
          <a:prstGeom prst="ellipse">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66"/>
                </a:solidFill>
              </a:rPr>
              <a:t>.33</a:t>
            </a:r>
            <a:endParaRPr lang="en-US" sz="1600" dirty="0">
              <a:solidFill>
                <a:srgbClr val="000066"/>
              </a:solidFill>
            </a:endParaRPr>
          </a:p>
        </p:txBody>
      </p:sp>
      <p:sp>
        <p:nvSpPr>
          <p:cNvPr id="8" name="Oval 7"/>
          <p:cNvSpPr/>
          <p:nvPr/>
        </p:nvSpPr>
        <p:spPr>
          <a:xfrm>
            <a:off x="6248400" y="1981200"/>
            <a:ext cx="685800" cy="685800"/>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rgbClr val="000066"/>
                </a:solidFill>
              </a:rPr>
              <a:t>2</a:t>
            </a:r>
            <a:endParaRPr lang="en-US" sz="3200" dirty="0">
              <a:solidFill>
                <a:srgbClr val="000066"/>
              </a:solidFill>
            </a:endParaRPr>
          </a:p>
        </p:txBody>
      </p:sp>
      <p:sp>
        <p:nvSpPr>
          <p:cNvPr id="9" name="Oval 8"/>
          <p:cNvSpPr/>
          <p:nvPr/>
        </p:nvSpPr>
        <p:spPr>
          <a:xfrm>
            <a:off x="6858000" y="3657600"/>
            <a:ext cx="685800" cy="685800"/>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66"/>
                </a:solidFill>
              </a:rPr>
              <a:t>.5</a:t>
            </a:r>
            <a:endParaRPr lang="en-US" sz="1600" dirty="0">
              <a:solidFill>
                <a:srgbClr val="000066"/>
              </a:solidFill>
            </a:endParaRPr>
          </a:p>
        </p:txBody>
      </p:sp>
      <p:sp>
        <p:nvSpPr>
          <p:cNvPr id="10" name="Oval 9"/>
          <p:cNvSpPr/>
          <p:nvPr/>
        </p:nvSpPr>
        <p:spPr>
          <a:xfrm>
            <a:off x="2209800" y="3505200"/>
            <a:ext cx="685800" cy="685800"/>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rgbClr val="000066"/>
                </a:solidFill>
              </a:rPr>
              <a:t>2</a:t>
            </a:r>
            <a:endParaRPr lang="en-US" sz="3200" dirty="0">
              <a:solidFill>
                <a:srgbClr val="000066"/>
              </a:solidFill>
            </a:endParaRPr>
          </a:p>
        </p:txBody>
      </p:sp>
      <p:sp>
        <p:nvSpPr>
          <p:cNvPr id="11" name="Oval 10"/>
          <p:cNvSpPr/>
          <p:nvPr/>
        </p:nvSpPr>
        <p:spPr>
          <a:xfrm>
            <a:off x="1295400" y="2133600"/>
            <a:ext cx="685800" cy="685800"/>
          </a:xfrm>
          <a:prstGeom prst="ellipse">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66"/>
                </a:solidFill>
              </a:rPr>
              <a:t>.</a:t>
            </a:r>
            <a:r>
              <a:rPr lang="en-US" sz="1600" dirty="0" smtClean="0">
                <a:solidFill>
                  <a:srgbClr val="000066"/>
                </a:solidFill>
              </a:rPr>
              <a:t>33</a:t>
            </a:r>
            <a:endParaRPr lang="en-US" sz="1600" dirty="0">
              <a:solidFill>
                <a:srgbClr val="000066"/>
              </a:solidFill>
            </a:endParaRPr>
          </a:p>
        </p:txBody>
      </p:sp>
      <p:sp>
        <p:nvSpPr>
          <p:cNvPr id="12" name="Oval 11"/>
          <p:cNvSpPr/>
          <p:nvPr/>
        </p:nvSpPr>
        <p:spPr>
          <a:xfrm>
            <a:off x="1371600" y="4876800"/>
            <a:ext cx="685800" cy="685800"/>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chemeClr val="tx1"/>
                </a:solidFill>
              </a:rPr>
              <a:t>∞</a:t>
            </a:r>
          </a:p>
        </p:txBody>
      </p:sp>
      <p:sp>
        <p:nvSpPr>
          <p:cNvPr id="35" name="TextBox 34"/>
          <p:cNvSpPr txBox="1"/>
          <p:nvPr/>
        </p:nvSpPr>
        <p:spPr>
          <a:xfrm>
            <a:off x="609600" y="1295400"/>
            <a:ext cx="2130926" cy="461665"/>
          </a:xfrm>
          <a:prstGeom prst="rect">
            <a:avLst/>
          </a:prstGeom>
          <a:noFill/>
        </p:spPr>
        <p:txBody>
          <a:bodyPr wrap="square" rtlCol="0">
            <a:spAutoFit/>
          </a:bodyPr>
          <a:lstStyle/>
          <a:p>
            <a:r>
              <a:rPr lang="en-US" sz="2400" dirty="0" smtClean="0"/>
              <a:t>Iteration = 2</a:t>
            </a:r>
            <a:endParaRPr lang="en-US" sz="2400" dirty="0"/>
          </a:p>
        </p:txBody>
      </p:sp>
      <p:sp>
        <p:nvSpPr>
          <p:cNvPr id="25" name="Rectangle 24"/>
          <p:cNvSpPr/>
          <p:nvPr/>
        </p:nvSpPr>
        <p:spPr>
          <a:xfrm>
            <a:off x="304800" y="6324600"/>
            <a:ext cx="2130173" cy="369332"/>
          </a:xfrm>
          <a:prstGeom prst="rect">
            <a:avLst/>
          </a:prstGeom>
        </p:spPr>
        <p:txBody>
          <a:bodyPr wrap="none">
            <a:spAutoFit/>
          </a:bodyPr>
          <a:lstStyle/>
          <a:p>
            <a:r>
              <a:rPr lang="en-US" dirty="0" err="1"/>
              <a:t>Nabieva</a:t>
            </a:r>
            <a:r>
              <a:rPr lang="en-US" dirty="0"/>
              <a:t> </a:t>
            </a:r>
            <a:r>
              <a:rPr lang="en-US" i="1" dirty="0"/>
              <a:t>et </a:t>
            </a:r>
            <a:r>
              <a:rPr lang="en-US" i="1" dirty="0" smtClean="0"/>
              <a:t>al. </a:t>
            </a:r>
            <a:r>
              <a:rPr lang="en-US" dirty="0"/>
              <a:t>(2005)</a:t>
            </a:r>
          </a:p>
        </p:txBody>
      </p:sp>
    </p:spTree>
    <p:extLst>
      <p:ext uri="{BB962C8B-B14F-4D97-AF65-F5344CB8AC3E}">
        <p14:creationId xmlns:p14="http://schemas.microsoft.com/office/powerpoint/2010/main" val="88953282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Conditional Function Flow</a:t>
            </a:r>
            <a:endParaRPr lang="en-US" dirty="0"/>
          </a:p>
        </p:txBody>
      </p:sp>
      <p:sp>
        <p:nvSpPr>
          <p:cNvPr id="3" name="Content Placeholder 2"/>
          <p:cNvSpPr>
            <a:spLocks noGrp="1"/>
          </p:cNvSpPr>
          <p:nvPr>
            <p:ph idx="1"/>
          </p:nvPr>
        </p:nvSpPr>
        <p:spPr>
          <a:xfrm>
            <a:off x="457200" y="2806596"/>
            <a:ext cx="8229600" cy="1638300"/>
          </a:xfrm>
        </p:spPr>
        <p:txBody>
          <a:bodyPr/>
          <a:lstStyle/>
          <a:p>
            <a:r>
              <a:rPr lang="en-US" dirty="0" smtClean="0"/>
              <a:t>Extends Functional </a:t>
            </a:r>
            <a:r>
              <a:rPr lang="en-US" dirty="0"/>
              <a:t>F</a:t>
            </a:r>
            <a:r>
              <a:rPr lang="en-US" dirty="0" smtClean="0"/>
              <a:t>low by allowing flow between functions based on conditional probability</a:t>
            </a:r>
          </a:p>
          <a:p>
            <a:pPr marL="0" indent="0">
              <a:buNone/>
            </a:pPr>
            <a:endParaRPr lang="en-US" dirty="0" smtClean="0"/>
          </a:p>
        </p:txBody>
      </p:sp>
      <p:sp>
        <p:nvSpPr>
          <p:cNvPr id="4" name="Slide Number Placeholder 3"/>
          <p:cNvSpPr>
            <a:spLocks noGrp="1"/>
          </p:cNvSpPr>
          <p:nvPr>
            <p:ph type="sldNum" sz="quarter" idx="12"/>
          </p:nvPr>
        </p:nvSpPr>
        <p:spPr/>
        <p:txBody>
          <a:bodyPr/>
          <a:lstStyle/>
          <a:p>
            <a:fld id="{22C4942F-02EE-F940-9B34-C325CFD9571B}" type="slidenum">
              <a:rPr lang="en-US" smtClean="0"/>
              <a:t>14</a:t>
            </a:fld>
            <a:endParaRPr lang="en-US"/>
          </a:p>
        </p:txBody>
      </p:sp>
    </p:spTree>
    <p:extLst>
      <p:ext uri="{BB962C8B-B14F-4D97-AF65-F5344CB8AC3E}">
        <p14:creationId xmlns:p14="http://schemas.microsoft.com/office/powerpoint/2010/main" val="90063598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 </a:t>
            </a:r>
            <a:r>
              <a:rPr lang="en-US" dirty="0"/>
              <a:t>B</a:t>
            </a:r>
            <a:r>
              <a:rPr lang="en-US" dirty="0" smtClean="0"/>
              <a:t>etween Terms</a:t>
            </a:r>
            <a:endParaRPr lang="en-US" dirty="0"/>
          </a:p>
        </p:txBody>
      </p:sp>
      <p:sp>
        <p:nvSpPr>
          <p:cNvPr id="4" name="Slide Number Placeholder 3"/>
          <p:cNvSpPr>
            <a:spLocks noGrp="1"/>
          </p:cNvSpPr>
          <p:nvPr>
            <p:ph type="sldNum" sz="quarter" idx="12"/>
          </p:nvPr>
        </p:nvSpPr>
        <p:spPr/>
        <p:txBody>
          <a:bodyPr/>
          <a:lstStyle/>
          <a:p>
            <a:fld id="{22C4942F-02EE-F940-9B34-C325CFD9571B}" type="slidenum">
              <a:rPr lang="en-US" smtClean="0"/>
              <a:t>15</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80049090"/>
              </p:ext>
            </p:extLst>
          </p:nvPr>
        </p:nvGraphicFramePr>
        <p:xfrm>
          <a:off x="457200" y="1326744"/>
          <a:ext cx="8229601" cy="4815064"/>
        </p:xfrm>
        <a:graphic>
          <a:graphicData uri="http://schemas.openxmlformats.org/drawingml/2006/table">
            <a:tbl>
              <a:tblPr/>
              <a:tblGrid>
                <a:gridCol w="706198"/>
                <a:gridCol w="679955"/>
                <a:gridCol w="529192"/>
                <a:gridCol w="540391"/>
                <a:gridCol w="586140"/>
                <a:gridCol w="593344"/>
                <a:gridCol w="476273"/>
                <a:gridCol w="404613"/>
                <a:gridCol w="506211"/>
                <a:gridCol w="550616"/>
                <a:gridCol w="479569"/>
                <a:gridCol w="506212"/>
                <a:gridCol w="550616"/>
                <a:gridCol w="586139"/>
                <a:gridCol w="534132"/>
              </a:tblGrid>
              <a:tr h="130529">
                <a:tc>
                  <a:txBody>
                    <a:bodyPr/>
                    <a:lstStyle/>
                    <a:p>
                      <a:pPr algn="l" fontAlgn="b"/>
                      <a:r>
                        <a:rPr lang="en-US" sz="1050" b="1" i="0" u="none" strike="noStrike" dirty="0">
                          <a:solidFill>
                            <a:srgbClr val="000000"/>
                          </a:solidFill>
                          <a:effectLst/>
                          <a:latin typeface="Calibri"/>
                        </a:rPr>
                        <a:t>Term1ID</a:t>
                      </a:r>
                    </a:p>
                  </a:txBody>
                  <a:tcPr marL="6244" marR="6244" marT="6244" marB="0" anchor="b">
                    <a:lnL>
                      <a:noFill/>
                    </a:lnL>
                    <a:lnR>
                      <a:noFill/>
                    </a:lnR>
                    <a:lnT>
                      <a:noFill/>
                    </a:lnT>
                    <a:lnB>
                      <a:noFill/>
                    </a:lnB>
                  </a:tcPr>
                </a:tc>
                <a:tc>
                  <a:txBody>
                    <a:bodyPr/>
                    <a:lstStyle/>
                    <a:p>
                      <a:pPr algn="l" fontAlgn="b"/>
                      <a:r>
                        <a:rPr lang="en-US" sz="1050" b="1" i="0" u="none" strike="noStrike" dirty="0">
                          <a:solidFill>
                            <a:srgbClr val="000000"/>
                          </a:solidFill>
                          <a:effectLst/>
                          <a:latin typeface="Calibri"/>
                        </a:rPr>
                        <a:t>Term2ID</a:t>
                      </a:r>
                    </a:p>
                  </a:txBody>
                  <a:tcPr marL="6244" marR="6244" marT="6244" marB="0" anchor="b">
                    <a:lnL>
                      <a:noFill/>
                    </a:lnL>
                    <a:lnR>
                      <a:noFill/>
                    </a:lnR>
                    <a:lnT>
                      <a:noFill/>
                    </a:lnT>
                    <a:lnB>
                      <a:noFill/>
                    </a:lnB>
                  </a:tcPr>
                </a:tc>
                <a:tc>
                  <a:txBody>
                    <a:bodyPr/>
                    <a:lstStyle/>
                    <a:p>
                      <a:pPr algn="l" fontAlgn="b"/>
                      <a:r>
                        <a:rPr lang="en-US" sz="1050" b="1" i="0" u="none" strike="noStrike" dirty="0">
                          <a:solidFill>
                            <a:srgbClr val="000000"/>
                          </a:solidFill>
                          <a:effectLst/>
                          <a:latin typeface="Calibri"/>
                        </a:rPr>
                        <a:t>Expected Pair Count</a:t>
                      </a:r>
                    </a:p>
                  </a:txBody>
                  <a:tcPr marL="6244" marR="6244" marT="6244" marB="0" anchor="b">
                    <a:lnL>
                      <a:noFill/>
                    </a:lnL>
                    <a:lnR>
                      <a:noFill/>
                    </a:lnR>
                    <a:lnT>
                      <a:noFill/>
                    </a:lnT>
                    <a:lnB>
                      <a:noFill/>
                    </a:lnB>
                  </a:tcPr>
                </a:tc>
                <a:tc>
                  <a:txBody>
                    <a:bodyPr/>
                    <a:lstStyle/>
                    <a:p>
                      <a:pPr algn="l" fontAlgn="b"/>
                      <a:r>
                        <a:rPr lang="en-US" sz="1050" b="1" i="0" u="none" strike="noStrike" dirty="0">
                          <a:solidFill>
                            <a:srgbClr val="000000"/>
                          </a:solidFill>
                          <a:effectLst/>
                          <a:latin typeface="Calibri"/>
                        </a:rPr>
                        <a:t>Observed Pair Count</a:t>
                      </a:r>
                    </a:p>
                  </a:txBody>
                  <a:tcPr marL="6244" marR="6244" marT="6244" marB="0" anchor="b">
                    <a:lnL>
                      <a:noFill/>
                    </a:lnL>
                    <a:lnR>
                      <a:noFill/>
                    </a:lnR>
                    <a:lnT>
                      <a:noFill/>
                    </a:lnT>
                    <a:lnB>
                      <a:noFill/>
                    </a:lnB>
                  </a:tcPr>
                </a:tc>
                <a:tc>
                  <a:txBody>
                    <a:bodyPr/>
                    <a:lstStyle/>
                    <a:p>
                      <a:pPr algn="l" fontAlgn="b"/>
                      <a:r>
                        <a:rPr lang="en-US" sz="1050" b="1" i="0" u="none" strike="noStrike" dirty="0">
                          <a:solidFill>
                            <a:srgbClr val="000000"/>
                          </a:solidFill>
                          <a:effectLst/>
                          <a:latin typeface="Calibri"/>
                        </a:rPr>
                        <a:t>Expected Pair </a:t>
                      </a:r>
                      <a:r>
                        <a:rPr lang="en-US" sz="1050" b="1" i="0" u="none" strike="noStrike" dirty="0" err="1">
                          <a:solidFill>
                            <a:srgbClr val="000000"/>
                          </a:solidFill>
                          <a:effectLst/>
                          <a:latin typeface="Calibri"/>
                        </a:rPr>
                        <a:t>Freq</a:t>
                      </a:r>
                      <a:endParaRPr lang="en-US" sz="1050" b="1" i="0" u="none" strike="noStrike" dirty="0">
                        <a:solidFill>
                          <a:srgbClr val="000000"/>
                        </a:solidFill>
                        <a:effectLst/>
                        <a:latin typeface="Calibri"/>
                      </a:endParaRPr>
                    </a:p>
                  </a:txBody>
                  <a:tcPr marL="6244" marR="6244" marT="6244" marB="0" anchor="b">
                    <a:lnL>
                      <a:noFill/>
                    </a:lnL>
                    <a:lnR>
                      <a:noFill/>
                    </a:lnR>
                    <a:lnT>
                      <a:noFill/>
                    </a:lnT>
                    <a:lnB>
                      <a:noFill/>
                    </a:lnB>
                  </a:tcPr>
                </a:tc>
                <a:tc>
                  <a:txBody>
                    <a:bodyPr/>
                    <a:lstStyle/>
                    <a:p>
                      <a:pPr algn="l" fontAlgn="b"/>
                      <a:r>
                        <a:rPr lang="en-US" sz="1050" b="1" i="0" u="none" strike="noStrike" dirty="0">
                          <a:solidFill>
                            <a:srgbClr val="000000"/>
                          </a:solidFill>
                          <a:effectLst/>
                          <a:latin typeface="Calibri"/>
                        </a:rPr>
                        <a:t>Observed Pair </a:t>
                      </a:r>
                      <a:r>
                        <a:rPr lang="en-US" sz="1050" b="1" i="0" u="none" strike="noStrike" dirty="0" err="1">
                          <a:solidFill>
                            <a:srgbClr val="000000"/>
                          </a:solidFill>
                          <a:effectLst/>
                          <a:latin typeface="Calibri"/>
                        </a:rPr>
                        <a:t>Freq</a:t>
                      </a:r>
                      <a:endParaRPr lang="en-US" sz="1050" b="1" i="0" u="none" strike="noStrike" dirty="0">
                        <a:solidFill>
                          <a:srgbClr val="000000"/>
                        </a:solidFill>
                        <a:effectLst/>
                        <a:latin typeface="Calibri"/>
                      </a:endParaRPr>
                    </a:p>
                  </a:txBody>
                  <a:tcPr marL="6244" marR="6244" marT="6244" marB="0" anchor="b">
                    <a:lnL>
                      <a:noFill/>
                    </a:lnL>
                    <a:lnR>
                      <a:noFill/>
                    </a:lnR>
                    <a:lnT>
                      <a:noFill/>
                    </a:lnT>
                    <a:lnB>
                      <a:noFill/>
                    </a:lnB>
                  </a:tcPr>
                </a:tc>
                <a:tc>
                  <a:txBody>
                    <a:bodyPr/>
                    <a:lstStyle/>
                    <a:p>
                      <a:pPr algn="l" fontAlgn="b"/>
                      <a:r>
                        <a:rPr lang="en-US" sz="1050" b="1" i="0" u="none" strike="noStrike" dirty="0">
                          <a:solidFill>
                            <a:srgbClr val="000000"/>
                          </a:solidFill>
                          <a:effectLst/>
                          <a:latin typeface="Calibri"/>
                        </a:rPr>
                        <a:t>Chi-Squared</a:t>
                      </a:r>
                    </a:p>
                  </a:txBody>
                  <a:tcPr marL="6244" marR="6244" marT="6244" marB="0" anchor="b">
                    <a:lnL>
                      <a:noFill/>
                    </a:lnL>
                    <a:lnR>
                      <a:noFill/>
                    </a:lnR>
                    <a:lnT>
                      <a:noFill/>
                    </a:lnT>
                    <a:lnB>
                      <a:noFill/>
                    </a:lnB>
                  </a:tcPr>
                </a:tc>
                <a:tc>
                  <a:txBody>
                    <a:bodyPr/>
                    <a:lstStyle/>
                    <a:p>
                      <a:pPr algn="l" fontAlgn="b"/>
                      <a:r>
                        <a:rPr lang="en-US" sz="1050" b="1" i="0" u="none" strike="noStrike">
                          <a:solidFill>
                            <a:srgbClr val="000000"/>
                          </a:solidFill>
                          <a:effectLst/>
                          <a:latin typeface="Calibri"/>
                        </a:rPr>
                        <a:t>Pvalue</a:t>
                      </a:r>
                    </a:p>
                  </a:txBody>
                  <a:tcPr marL="6244" marR="6244" marT="6244" marB="0" anchor="b">
                    <a:lnL>
                      <a:noFill/>
                    </a:lnL>
                    <a:lnR>
                      <a:noFill/>
                    </a:lnR>
                    <a:lnT>
                      <a:noFill/>
                    </a:lnT>
                    <a:lnB>
                      <a:noFill/>
                    </a:lnB>
                  </a:tcPr>
                </a:tc>
                <a:tc>
                  <a:txBody>
                    <a:bodyPr/>
                    <a:lstStyle/>
                    <a:p>
                      <a:pPr algn="l" fontAlgn="b"/>
                      <a:r>
                        <a:rPr lang="en-US" sz="1050" b="1" i="0" u="none" strike="noStrike">
                          <a:solidFill>
                            <a:srgbClr val="000000"/>
                          </a:solidFill>
                          <a:effectLst/>
                          <a:latin typeface="Calibri"/>
                        </a:rPr>
                        <a:t>Count Term 1 </a:t>
                      </a:r>
                    </a:p>
                  </a:txBody>
                  <a:tcPr marL="6244" marR="6244" marT="6244" marB="0" anchor="b">
                    <a:lnL>
                      <a:noFill/>
                    </a:lnL>
                    <a:lnR>
                      <a:noFill/>
                    </a:lnR>
                    <a:lnT>
                      <a:noFill/>
                    </a:lnT>
                    <a:lnB>
                      <a:noFill/>
                    </a:lnB>
                  </a:tcPr>
                </a:tc>
                <a:tc>
                  <a:txBody>
                    <a:bodyPr/>
                    <a:lstStyle/>
                    <a:p>
                      <a:pPr algn="l" fontAlgn="b"/>
                      <a:r>
                        <a:rPr lang="en-US" sz="1050" b="1" i="0" u="none" strike="noStrike" dirty="0">
                          <a:solidFill>
                            <a:srgbClr val="000000"/>
                          </a:solidFill>
                          <a:effectLst/>
                          <a:latin typeface="Calibri"/>
                        </a:rPr>
                        <a:t>Term 1 </a:t>
                      </a:r>
                      <a:r>
                        <a:rPr lang="en-US" sz="1050" b="1" i="0" u="none" strike="noStrike" dirty="0" err="1">
                          <a:solidFill>
                            <a:srgbClr val="000000"/>
                          </a:solidFill>
                          <a:effectLst/>
                          <a:latin typeface="Calibri"/>
                        </a:rPr>
                        <a:t>Freq</a:t>
                      </a:r>
                      <a:endParaRPr lang="en-US" sz="1050" b="1" i="0" u="none" strike="noStrike" dirty="0">
                        <a:solidFill>
                          <a:srgbClr val="000000"/>
                        </a:solidFill>
                        <a:effectLst/>
                        <a:latin typeface="Calibri"/>
                      </a:endParaRPr>
                    </a:p>
                  </a:txBody>
                  <a:tcPr marL="6244" marR="6244" marT="6244" marB="0" anchor="b">
                    <a:lnL>
                      <a:noFill/>
                    </a:lnL>
                    <a:lnR>
                      <a:noFill/>
                    </a:lnR>
                    <a:lnT>
                      <a:noFill/>
                    </a:lnT>
                    <a:lnB>
                      <a:noFill/>
                    </a:lnB>
                  </a:tcPr>
                </a:tc>
                <a:tc>
                  <a:txBody>
                    <a:bodyPr/>
                    <a:lstStyle/>
                    <a:p>
                      <a:pPr algn="l" fontAlgn="b"/>
                      <a:r>
                        <a:rPr lang="en-US" sz="1050" b="1" i="0" u="none" strike="noStrike" dirty="0">
                          <a:solidFill>
                            <a:srgbClr val="000000"/>
                          </a:solidFill>
                          <a:effectLst/>
                          <a:latin typeface="Calibri"/>
                        </a:rPr>
                        <a:t>Count Term 2</a:t>
                      </a:r>
                    </a:p>
                  </a:txBody>
                  <a:tcPr marL="6244" marR="6244" marT="6244" marB="0" anchor="b">
                    <a:lnL>
                      <a:noFill/>
                    </a:lnL>
                    <a:lnR>
                      <a:noFill/>
                    </a:lnR>
                    <a:lnT>
                      <a:noFill/>
                    </a:lnT>
                    <a:lnB>
                      <a:noFill/>
                    </a:lnB>
                  </a:tcPr>
                </a:tc>
                <a:tc>
                  <a:txBody>
                    <a:bodyPr/>
                    <a:lstStyle/>
                    <a:p>
                      <a:pPr algn="l" fontAlgn="b"/>
                      <a:r>
                        <a:rPr lang="en-US" sz="1050" b="1" i="0" u="none" strike="noStrike">
                          <a:solidFill>
                            <a:srgbClr val="000000"/>
                          </a:solidFill>
                          <a:effectLst/>
                          <a:latin typeface="Calibri"/>
                        </a:rPr>
                        <a:t> Term 2 Freq</a:t>
                      </a:r>
                    </a:p>
                  </a:txBody>
                  <a:tcPr marL="6244" marR="6244" marT="6244" marB="0" anchor="b">
                    <a:lnL>
                      <a:noFill/>
                    </a:lnL>
                    <a:lnR>
                      <a:noFill/>
                    </a:lnR>
                    <a:lnT>
                      <a:noFill/>
                    </a:lnT>
                    <a:lnB>
                      <a:noFill/>
                    </a:lnB>
                  </a:tcPr>
                </a:tc>
                <a:tc>
                  <a:txBody>
                    <a:bodyPr/>
                    <a:lstStyle/>
                    <a:p>
                      <a:pPr algn="l" fontAlgn="b"/>
                      <a:r>
                        <a:rPr lang="en-US" sz="1050" b="1" i="0" u="none" strike="noStrike" dirty="0">
                          <a:solidFill>
                            <a:srgbClr val="000000"/>
                          </a:solidFill>
                          <a:effectLst/>
                          <a:latin typeface="Calibri"/>
                        </a:rPr>
                        <a:t>Average Degree 1</a:t>
                      </a:r>
                    </a:p>
                  </a:txBody>
                  <a:tcPr marL="6244" marR="6244" marT="6244" marB="0" anchor="b">
                    <a:lnL>
                      <a:noFill/>
                    </a:lnL>
                    <a:lnR>
                      <a:noFill/>
                    </a:lnR>
                    <a:lnT>
                      <a:noFill/>
                    </a:lnT>
                    <a:lnB>
                      <a:noFill/>
                    </a:lnB>
                  </a:tcPr>
                </a:tc>
                <a:tc>
                  <a:txBody>
                    <a:bodyPr/>
                    <a:lstStyle/>
                    <a:p>
                      <a:pPr algn="l" fontAlgn="b"/>
                      <a:r>
                        <a:rPr lang="en-US" sz="1050" b="1" i="0" u="none" strike="noStrike" dirty="0">
                          <a:solidFill>
                            <a:srgbClr val="000000"/>
                          </a:solidFill>
                          <a:effectLst/>
                          <a:latin typeface="Calibri"/>
                        </a:rPr>
                        <a:t>Average Degree 2</a:t>
                      </a:r>
                    </a:p>
                  </a:txBody>
                  <a:tcPr marL="6244" marR="6244" marT="6244" marB="0" anchor="b">
                    <a:lnL>
                      <a:noFill/>
                    </a:lnL>
                    <a:lnR>
                      <a:noFill/>
                    </a:lnR>
                    <a:lnT>
                      <a:noFill/>
                    </a:lnT>
                    <a:lnB>
                      <a:noFill/>
                    </a:lnB>
                  </a:tcPr>
                </a:tc>
                <a:tc>
                  <a:txBody>
                    <a:bodyPr/>
                    <a:lstStyle/>
                    <a:p>
                      <a:pPr algn="l" fontAlgn="b"/>
                      <a:r>
                        <a:rPr lang="en-US" sz="1050" b="1" i="0" u="none" strike="noStrike" dirty="0">
                          <a:solidFill>
                            <a:srgbClr val="000000"/>
                          </a:solidFill>
                          <a:effectLst/>
                          <a:latin typeface="Calibri"/>
                        </a:rPr>
                        <a:t>Relative?</a:t>
                      </a:r>
                    </a:p>
                  </a:txBody>
                  <a:tcPr marL="6244" marR="6244" marT="6244" marB="0" anchor="b">
                    <a:lnL>
                      <a:noFill/>
                    </a:lnL>
                    <a:lnR>
                      <a:noFill/>
                    </a:lnR>
                    <a:lnT>
                      <a:noFill/>
                    </a:lnT>
                    <a:lnB>
                      <a:noFill/>
                    </a:lnB>
                  </a:tcPr>
                </a:tc>
              </a:tr>
              <a:tr h="186071">
                <a:tc>
                  <a:txBody>
                    <a:bodyPr/>
                    <a:lstStyle/>
                    <a:p>
                      <a:pPr algn="l" fontAlgn="b"/>
                      <a:r>
                        <a:rPr lang="en-US" sz="600" b="0" i="0" u="none" strike="noStrike">
                          <a:solidFill>
                            <a:srgbClr val="000000"/>
                          </a:solidFill>
                          <a:effectLst/>
                          <a:latin typeface="Calibri"/>
                        </a:rPr>
                        <a:t>exonuclease activity</a:t>
                      </a:r>
                    </a:p>
                  </a:txBody>
                  <a:tcPr marL="6244" marR="6244" marT="6244" marB="0" anchor="b">
                    <a:lnL>
                      <a:noFill/>
                    </a:lnL>
                    <a:lnR>
                      <a:noFill/>
                    </a:lnR>
                    <a:lnT>
                      <a:noFill/>
                    </a:lnT>
                    <a:lnB>
                      <a:noFill/>
                    </a:lnB>
                  </a:tcPr>
                </a:tc>
                <a:tc>
                  <a:txBody>
                    <a:bodyPr/>
                    <a:lstStyle/>
                    <a:p>
                      <a:pPr algn="l" fontAlgn="b"/>
                      <a:r>
                        <a:rPr lang="en-US" sz="600" b="0" i="0" u="none" strike="noStrike">
                          <a:solidFill>
                            <a:srgbClr val="000000"/>
                          </a:solidFill>
                          <a:effectLst/>
                          <a:latin typeface="Calibri"/>
                        </a:rPr>
                        <a:t>ribonuclease activity</a:t>
                      </a:r>
                    </a:p>
                  </a:txBody>
                  <a:tcPr marL="6244" marR="6244" marT="6244" marB="0" anchor="b">
                    <a:lnL>
                      <a:noFill/>
                    </a:lnL>
                    <a:lnR>
                      <a:noFill/>
                    </a:lnR>
                    <a:lnT>
                      <a:noFill/>
                    </a:lnT>
                    <a:lnB>
                      <a:noFill/>
                    </a:lnB>
                  </a:tcPr>
                </a:tc>
                <a:tc>
                  <a:txBody>
                    <a:bodyPr/>
                    <a:lstStyle/>
                    <a:p>
                      <a:pPr algn="ctr" fontAlgn="b"/>
                      <a:r>
                        <a:rPr lang="en-US" sz="600" b="0" i="0" u="none" strike="noStrike" dirty="0">
                          <a:solidFill>
                            <a:srgbClr val="000000"/>
                          </a:solidFill>
                          <a:effectLst/>
                          <a:latin typeface="Calibri"/>
                        </a:rPr>
                        <a:t>0.89031</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20</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0.00017756</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0.0039888</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364.52</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0</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62</a:t>
                      </a:r>
                    </a:p>
                  </a:txBody>
                  <a:tcPr marL="6244" marR="6244" marT="6244" marB="0" anchor="ctr">
                    <a:lnL>
                      <a:noFill/>
                    </a:lnL>
                    <a:lnR>
                      <a:noFill/>
                    </a:lnR>
                    <a:lnT>
                      <a:noFill/>
                    </a:lnT>
                    <a:lnB>
                      <a:noFill/>
                    </a:lnB>
                  </a:tcPr>
                </a:tc>
                <a:tc>
                  <a:txBody>
                    <a:bodyPr/>
                    <a:lstStyle/>
                    <a:p>
                      <a:pPr algn="ctr" fontAlgn="b"/>
                      <a:r>
                        <a:rPr lang="en-US" sz="600" b="0" i="0" u="none" strike="noStrike" dirty="0">
                          <a:solidFill>
                            <a:srgbClr val="000000"/>
                          </a:solidFill>
                          <a:effectLst/>
                          <a:latin typeface="Calibri"/>
                        </a:rPr>
                        <a:t>0.012365</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72</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0.01436</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3.4444</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4.2353</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0</a:t>
                      </a:r>
                    </a:p>
                  </a:txBody>
                  <a:tcPr marL="6244" marR="6244" marT="6244" marB="0" anchor="ctr">
                    <a:lnL>
                      <a:noFill/>
                    </a:lnL>
                    <a:lnR>
                      <a:noFill/>
                    </a:lnR>
                    <a:lnT>
                      <a:noFill/>
                    </a:lnT>
                    <a:lnB>
                      <a:noFill/>
                    </a:lnB>
                  </a:tcPr>
                </a:tc>
              </a:tr>
              <a:tr h="186071">
                <a:tc>
                  <a:txBody>
                    <a:bodyPr/>
                    <a:lstStyle/>
                    <a:p>
                      <a:pPr algn="l" fontAlgn="b"/>
                      <a:r>
                        <a:rPr lang="en-US" sz="600" b="0" i="0" u="none" strike="noStrike">
                          <a:solidFill>
                            <a:srgbClr val="000000"/>
                          </a:solidFill>
                          <a:effectLst/>
                          <a:latin typeface="Calibri"/>
                        </a:rPr>
                        <a:t>exonuclease activity</a:t>
                      </a:r>
                    </a:p>
                  </a:txBody>
                  <a:tcPr marL="6244" marR="6244" marT="6244" marB="0" anchor="b">
                    <a:lnL>
                      <a:noFill/>
                    </a:lnL>
                    <a:lnR>
                      <a:noFill/>
                    </a:lnR>
                    <a:lnT>
                      <a:noFill/>
                    </a:lnT>
                    <a:lnB>
                      <a:noFill/>
                    </a:lnB>
                  </a:tcPr>
                </a:tc>
                <a:tc>
                  <a:txBody>
                    <a:bodyPr/>
                    <a:lstStyle/>
                    <a:p>
                      <a:pPr algn="l" fontAlgn="b"/>
                      <a:r>
                        <a:rPr lang="en-US" sz="600" b="0" i="0" u="none" strike="noStrike">
                          <a:solidFill>
                            <a:srgbClr val="000000"/>
                          </a:solidFill>
                          <a:effectLst/>
                          <a:latin typeface="Calibri"/>
                        </a:rPr>
                        <a:t>ribonuclease activity</a:t>
                      </a:r>
                    </a:p>
                  </a:txBody>
                  <a:tcPr marL="6244" marR="6244" marT="6244" marB="0" anchor="b">
                    <a:lnL>
                      <a:noFill/>
                    </a:lnL>
                    <a:lnR>
                      <a:noFill/>
                    </a:lnR>
                    <a:lnT>
                      <a:noFill/>
                    </a:lnT>
                    <a:lnB>
                      <a:noFill/>
                    </a:lnB>
                  </a:tcPr>
                </a:tc>
                <a:tc>
                  <a:txBody>
                    <a:bodyPr/>
                    <a:lstStyle/>
                    <a:p>
                      <a:pPr algn="ctr" fontAlgn="b"/>
                      <a:r>
                        <a:rPr lang="en-US" sz="600" b="0" i="0" u="none" strike="noStrike">
                          <a:solidFill>
                            <a:srgbClr val="000000"/>
                          </a:solidFill>
                          <a:effectLst/>
                          <a:latin typeface="Calibri"/>
                        </a:rPr>
                        <a:t>0.66055</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17</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0.00013174</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0.0033905</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361.44</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0</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46</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0.0091743</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72</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0.01436</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3.2857</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4.2353</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0</a:t>
                      </a:r>
                    </a:p>
                  </a:txBody>
                  <a:tcPr marL="6244" marR="6244" marT="6244" marB="0" anchor="ctr">
                    <a:lnL>
                      <a:noFill/>
                    </a:lnL>
                    <a:lnR>
                      <a:noFill/>
                    </a:lnR>
                    <a:lnT>
                      <a:noFill/>
                    </a:lnT>
                    <a:lnB>
                      <a:noFill/>
                    </a:lnB>
                  </a:tcPr>
                </a:tc>
              </a:tr>
              <a:tr h="186071">
                <a:tc>
                  <a:txBody>
                    <a:bodyPr/>
                    <a:lstStyle/>
                    <a:p>
                      <a:pPr algn="l" fontAlgn="b"/>
                      <a:r>
                        <a:rPr lang="en-US" sz="600" b="0" i="0" u="none" strike="noStrike">
                          <a:solidFill>
                            <a:srgbClr val="000000"/>
                          </a:solidFill>
                          <a:effectLst/>
                          <a:latin typeface="Calibri"/>
                        </a:rPr>
                        <a:t>3'-5' exonuclease activity</a:t>
                      </a:r>
                    </a:p>
                  </a:txBody>
                  <a:tcPr marL="6244" marR="6244" marT="6244" marB="0" anchor="b">
                    <a:lnL>
                      <a:noFill/>
                    </a:lnL>
                    <a:lnR>
                      <a:noFill/>
                    </a:lnR>
                    <a:lnT>
                      <a:noFill/>
                    </a:lnT>
                    <a:lnB>
                      <a:noFill/>
                    </a:lnB>
                  </a:tcPr>
                </a:tc>
                <a:tc>
                  <a:txBody>
                    <a:bodyPr/>
                    <a:lstStyle/>
                    <a:p>
                      <a:pPr algn="l" fontAlgn="b"/>
                      <a:r>
                        <a:rPr lang="en-US" sz="600" b="0" i="0" u="none" strike="noStrike">
                          <a:solidFill>
                            <a:srgbClr val="000000"/>
                          </a:solidFill>
                          <a:effectLst/>
                          <a:latin typeface="Calibri"/>
                        </a:rPr>
                        <a:t>ribonuclease activity</a:t>
                      </a:r>
                    </a:p>
                  </a:txBody>
                  <a:tcPr marL="6244" marR="6244" marT="6244" marB="0" anchor="b">
                    <a:lnL>
                      <a:noFill/>
                    </a:lnL>
                    <a:lnR>
                      <a:noFill/>
                    </a:lnR>
                    <a:lnT>
                      <a:noFill/>
                    </a:lnT>
                    <a:lnB>
                      <a:noFill/>
                    </a:lnB>
                  </a:tcPr>
                </a:tc>
                <a:tc>
                  <a:txBody>
                    <a:bodyPr/>
                    <a:lstStyle/>
                    <a:p>
                      <a:pPr algn="ctr" fontAlgn="b"/>
                      <a:r>
                        <a:rPr lang="en-US" sz="600" b="0" i="0" u="none" strike="noStrike">
                          <a:solidFill>
                            <a:srgbClr val="000000"/>
                          </a:solidFill>
                          <a:effectLst/>
                          <a:latin typeface="Calibri"/>
                        </a:rPr>
                        <a:t>0.58875</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16</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0.00011742</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0.0031911</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361.6</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0</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41</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0.0081771</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72</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0.01436</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3.1538</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4.2353</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0</a:t>
                      </a:r>
                    </a:p>
                  </a:txBody>
                  <a:tcPr marL="6244" marR="6244" marT="6244" marB="0" anchor="ctr">
                    <a:lnL>
                      <a:noFill/>
                    </a:lnL>
                    <a:lnR>
                      <a:noFill/>
                    </a:lnR>
                    <a:lnT>
                      <a:noFill/>
                    </a:lnT>
                    <a:lnB>
                      <a:noFill/>
                    </a:lnB>
                  </a:tcPr>
                </a:tc>
              </a:tr>
              <a:tr h="186071">
                <a:tc>
                  <a:txBody>
                    <a:bodyPr/>
                    <a:lstStyle/>
                    <a:p>
                      <a:pPr algn="l" fontAlgn="b"/>
                      <a:r>
                        <a:rPr lang="en-US" sz="600" b="0" i="0" u="none" strike="noStrike">
                          <a:solidFill>
                            <a:srgbClr val="000000"/>
                          </a:solidFill>
                          <a:effectLst/>
                          <a:latin typeface="Calibri"/>
                        </a:rPr>
                        <a:t>exoribonuclease activity</a:t>
                      </a:r>
                    </a:p>
                  </a:txBody>
                  <a:tcPr marL="6244" marR="6244" marT="6244" marB="0" anchor="b">
                    <a:lnL>
                      <a:noFill/>
                    </a:lnL>
                    <a:lnR>
                      <a:noFill/>
                    </a:lnR>
                    <a:lnT>
                      <a:noFill/>
                    </a:lnT>
                    <a:lnB>
                      <a:noFill/>
                    </a:lnB>
                  </a:tcPr>
                </a:tc>
                <a:tc>
                  <a:txBody>
                    <a:bodyPr/>
                    <a:lstStyle/>
                    <a:p>
                      <a:pPr algn="l" fontAlgn="b"/>
                      <a:r>
                        <a:rPr lang="en-US" sz="600" b="0" i="0" u="none" strike="noStrike">
                          <a:solidFill>
                            <a:srgbClr val="000000"/>
                          </a:solidFill>
                          <a:effectLst/>
                          <a:latin typeface="Calibri"/>
                        </a:rPr>
                        <a:t>exonuclease activity</a:t>
                      </a:r>
                    </a:p>
                  </a:txBody>
                  <a:tcPr marL="6244" marR="6244" marT="6244" marB="0" anchor="b">
                    <a:lnL>
                      <a:noFill/>
                    </a:lnL>
                    <a:lnR>
                      <a:noFill/>
                    </a:lnR>
                    <a:lnT>
                      <a:noFill/>
                    </a:lnT>
                    <a:lnB>
                      <a:noFill/>
                    </a:lnB>
                  </a:tcPr>
                </a:tc>
                <a:tc>
                  <a:txBody>
                    <a:bodyPr/>
                    <a:lstStyle/>
                    <a:p>
                      <a:pPr algn="ctr" fontAlgn="b"/>
                      <a:r>
                        <a:rPr lang="en-US" sz="600" b="0" i="0" u="none" strike="noStrike">
                          <a:solidFill>
                            <a:srgbClr val="000000"/>
                          </a:solidFill>
                          <a:effectLst/>
                          <a:latin typeface="Calibri"/>
                        </a:rPr>
                        <a:t>0.51376</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13</a:t>
                      </a:r>
                    </a:p>
                  </a:txBody>
                  <a:tcPr marL="6244" marR="6244" marT="6244" marB="0" anchor="ctr">
                    <a:lnL>
                      <a:noFill/>
                    </a:lnL>
                    <a:lnR>
                      <a:noFill/>
                    </a:lnR>
                    <a:lnT>
                      <a:noFill/>
                    </a:lnT>
                    <a:lnB>
                      <a:noFill/>
                    </a:lnB>
                  </a:tcPr>
                </a:tc>
                <a:tc>
                  <a:txBody>
                    <a:bodyPr/>
                    <a:lstStyle/>
                    <a:p>
                      <a:pPr algn="ctr" fontAlgn="b"/>
                      <a:r>
                        <a:rPr lang="en-US" sz="600" b="0" i="0" u="none" strike="noStrike" dirty="0">
                          <a:solidFill>
                            <a:srgbClr val="000000"/>
                          </a:solidFill>
                          <a:effectLst/>
                          <a:latin typeface="Calibri"/>
                        </a:rPr>
                        <a:t>0.00010247</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0.0025927</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274.31</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0</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56</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0.011169</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46</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0.0091743</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4.3077</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3.2857</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0</a:t>
                      </a:r>
                    </a:p>
                  </a:txBody>
                  <a:tcPr marL="6244" marR="6244" marT="6244" marB="0" anchor="ctr">
                    <a:lnL>
                      <a:noFill/>
                    </a:lnL>
                    <a:lnR>
                      <a:noFill/>
                    </a:lnR>
                    <a:lnT>
                      <a:noFill/>
                    </a:lnT>
                    <a:lnB>
                      <a:noFill/>
                    </a:lnB>
                  </a:tcPr>
                </a:tc>
              </a:tr>
              <a:tr h="275985">
                <a:tc>
                  <a:txBody>
                    <a:bodyPr/>
                    <a:lstStyle/>
                    <a:p>
                      <a:pPr algn="l" fontAlgn="b"/>
                      <a:r>
                        <a:rPr lang="en-US" sz="600" b="0" i="0" u="none" strike="noStrike">
                          <a:solidFill>
                            <a:srgbClr val="000000"/>
                          </a:solidFill>
                          <a:effectLst/>
                          <a:latin typeface="Calibri"/>
                        </a:rPr>
                        <a:t>exoribonuclease activity</a:t>
                      </a:r>
                    </a:p>
                  </a:txBody>
                  <a:tcPr marL="6244" marR="6244" marT="6244" marB="0" anchor="b">
                    <a:lnL>
                      <a:noFill/>
                    </a:lnL>
                    <a:lnR>
                      <a:noFill/>
                    </a:lnR>
                    <a:lnT>
                      <a:noFill/>
                    </a:lnT>
                    <a:lnB>
                      <a:noFill/>
                    </a:lnB>
                  </a:tcPr>
                </a:tc>
                <a:tc>
                  <a:txBody>
                    <a:bodyPr/>
                    <a:lstStyle/>
                    <a:p>
                      <a:pPr algn="l" fontAlgn="b"/>
                      <a:r>
                        <a:rPr lang="en-US" sz="600" b="0" i="0" u="none" strike="noStrike">
                          <a:solidFill>
                            <a:srgbClr val="000000"/>
                          </a:solidFill>
                          <a:effectLst/>
                          <a:latin typeface="Calibri"/>
                        </a:rPr>
                        <a:t>3'-5' exonuclease activity</a:t>
                      </a:r>
                    </a:p>
                  </a:txBody>
                  <a:tcPr marL="6244" marR="6244" marT="6244" marB="0" anchor="b">
                    <a:lnL>
                      <a:noFill/>
                    </a:lnL>
                    <a:lnR>
                      <a:noFill/>
                    </a:lnR>
                    <a:lnT>
                      <a:noFill/>
                    </a:lnT>
                    <a:lnB>
                      <a:noFill/>
                    </a:lnB>
                  </a:tcPr>
                </a:tc>
                <a:tc>
                  <a:txBody>
                    <a:bodyPr/>
                    <a:lstStyle/>
                    <a:p>
                      <a:pPr algn="ctr" fontAlgn="b"/>
                      <a:r>
                        <a:rPr lang="en-US" sz="600" b="0" i="0" u="none" strike="noStrike">
                          <a:solidFill>
                            <a:srgbClr val="000000"/>
                          </a:solidFill>
                          <a:effectLst/>
                          <a:latin typeface="Calibri"/>
                        </a:rPr>
                        <a:t>0.45792</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12</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9.13E-05</a:t>
                      </a:r>
                    </a:p>
                  </a:txBody>
                  <a:tcPr marL="6244" marR="6244" marT="6244" marB="0" anchor="ctr">
                    <a:lnL>
                      <a:noFill/>
                    </a:lnL>
                    <a:lnR>
                      <a:noFill/>
                    </a:lnR>
                    <a:lnT>
                      <a:noFill/>
                    </a:lnT>
                    <a:lnB>
                      <a:noFill/>
                    </a:lnB>
                  </a:tcPr>
                </a:tc>
                <a:tc>
                  <a:txBody>
                    <a:bodyPr/>
                    <a:lstStyle/>
                    <a:p>
                      <a:pPr algn="ctr" fontAlgn="b"/>
                      <a:r>
                        <a:rPr lang="en-US" sz="600" b="0" i="0" u="none" strike="noStrike" dirty="0">
                          <a:solidFill>
                            <a:srgbClr val="000000"/>
                          </a:solidFill>
                          <a:effectLst/>
                          <a:latin typeface="Calibri"/>
                        </a:rPr>
                        <a:t>0.0023933</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263.81</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0</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56</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0.011169</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41</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0.0081771</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4.3077</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3.1538</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0</a:t>
                      </a:r>
                    </a:p>
                  </a:txBody>
                  <a:tcPr marL="6244" marR="6244" marT="6244" marB="0" anchor="ctr">
                    <a:lnL>
                      <a:noFill/>
                    </a:lnL>
                    <a:lnR>
                      <a:noFill/>
                    </a:lnR>
                    <a:lnT>
                      <a:noFill/>
                    </a:lnT>
                    <a:lnB>
                      <a:noFill/>
                    </a:lnB>
                  </a:tcPr>
                </a:tc>
              </a:tr>
              <a:tr h="545726">
                <a:tc>
                  <a:txBody>
                    <a:bodyPr/>
                    <a:lstStyle/>
                    <a:p>
                      <a:pPr algn="l" fontAlgn="b"/>
                      <a:r>
                        <a:rPr lang="en-US" sz="600" b="0" i="0" u="none" strike="noStrike">
                          <a:solidFill>
                            <a:srgbClr val="000000"/>
                          </a:solidFill>
                          <a:effectLst/>
                          <a:latin typeface="Calibri"/>
                        </a:rPr>
                        <a:t>passive transmembrane transporter activity</a:t>
                      </a:r>
                    </a:p>
                  </a:txBody>
                  <a:tcPr marL="6244" marR="6244" marT="6244" marB="0" anchor="b">
                    <a:lnL>
                      <a:noFill/>
                    </a:lnL>
                    <a:lnR>
                      <a:noFill/>
                    </a:lnR>
                    <a:lnT>
                      <a:noFill/>
                    </a:lnT>
                    <a:lnB>
                      <a:noFill/>
                    </a:lnB>
                  </a:tcPr>
                </a:tc>
                <a:tc>
                  <a:txBody>
                    <a:bodyPr/>
                    <a:lstStyle/>
                    <a:p>
                      <a:pPr algn="l" fontAlgn="b"/>
                      <a:r>
                        <a:rPr lang="en-US" sz="600" b="0" i="0" u="none" strike="noStrike">
                          <a:solidFill>
                            <a:srgbClr val="000000"/>
                          </a:solidFill>
                          <a:effectLst/>
                          <a:latin typeface="Calibri"/>
                        </a:rPr>
                        <a:t>substrate-specific transmembrane transporter activity</a:t>
                      </a:r>
                    </a:p>
                  </a:txBody>
                  <a:tcPr marL="6244" marR="6244" marT="6244" marB="0" anchor="b">
                    <a:lnL>
                      <a:noFill/>
                    </a:lnL>
                    <a:lnR>
                      <a:noFill/>
                    </a:lnR>
                    <a:lnT>
                      <a:noFill/>
                    </a:lnT>
                    <a:lnB>
                      <a:noFill/>
                    </a:lnB>
                  </a:tcPr>
                </a:tc>
                <a:tc>
                  <a:txBody>
                    <a:bodyPr/>
                    <a:lstStyle/>
                    <a:p>
                      <a:pPr algn="ctr" fontAlgn="b"/>
                      <a:r>
                        <a:rPr lang="en-US" sz="600" b="0" i="0" u="none" strike="noStrike">
                          <a:solidFill>
                            <a:srgbClr val="000000"/>
                          </a:solidFill>
                          <a:effectLst/>
                          <a:latin typeface="Calibri"/>
                        </a:rPr>
                        <a:t>0.74252</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11</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0.00014809</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0.0021939</a:t>
                      </a:r>
                    </a:p>
                  </a:txBody>
                  <a:tcPr marL="6244" marR="6244" marT="6244" marB="0" anchor="ctr">
                    <a:lnL>
                      <a:noFill/>
                    </a:lnL>
                    <a:lnR>
                      <a:noFill/>
                    </a:lnR>
                    <a:lnT>
                      <a:noFill/>
                    </a:lnT>
                    <a:lnB>
                      <a:noFill/>
                    </a:lnB>
                  </a:tcPr>
                </a:tc>
                <a:tc>
                  <a:txBody>
                    <a:bodyPr/>
                    <a:lstStyle/>
                    <a:p>
                      <a:pPr algn="ctr" fontAlgn="b"/>
                      <a:r>
                        <a:rPr lang="en-US" sz="600" b="0" i="0" u="none" strike="noStrike" dirty="0">
                          <a:solidFill>
                            <a:srgbClr val="000000"/>
                          </a:solidFill>
                          <a:effectLst/>
                          <a:latin typeface="Calibri"/>
                        </a:rPr>
                        <a:t>129.1</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0</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51</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0.010172</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73</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0.014559</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1.5938</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1.4314</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0</a:t>
                      </a:r>
                    </a:p>
                  </a:txBody>
                  <a:tcPr marL="6244" marR="6244" marT="6244" marB="0" anchor="ctr">
                    <a:lnL>
                      <a:noFill/>
                    </a:lnL>
                    <a:lnR>
                      <a:noFill/>
                    </a:lnR>
                    <a:lnT>
                      <a:noFill/>
                    </a:lnT>
                    <a:lnB>
                      <a:noFill/>
                    </a:lnB>
                  </a:tcPr>
                </a:tc>
              </a:tr>
              <a:tr h="545726">
                <a:tc>
                  <a:txBody>
                    <a:bodyPr/>
                    <a:lstStyle/>
                    <a:p>
                      <a:pPr algn="l" fontAlgn="b"/>
                      <a:r>
                        <a:rPr lang="en-US" sz="600" b="0" i="0" u="none" strike="noStrike">
                          <a:solidFill>
                            <a:srgbClr val="000000"/>
                          </a:solidFill>
                          <a:effectLst/>
                          <a:latin typeface="Calibri"/>
                        </a:rPr>
                        <a:t>channel activity</a:t>
                      </a:r>
                    </a:p>
                  </a:txBody>
                  <a:tcPr marL="6244" marR="6244" marT="6244" marB="0" anchor="b">
                    <a:lnL>
                      <a:noFill/>
                    </a:lnL>
                    <a:lnR>
                      <a:noFill/>
                    </a:lnR>
                    <a:lnT>
                      <a:noFill/>
                    </a:lnT>
                    <a:lnB>
                      <a:noFill/>
                    </a:lnB>
                  </a:tcPr>
                </a:tc>
                <a:tc>
                  <a:txBody>
                    <a:bodyPr/>
                    <a:lstStyle/>
                    <a:p>
                      <a:pPr algn="l" fontAlgn="b"/>
                      <a:r>
                        <a:rPr lang="en-US" sz="600" b="0" i="0" u="none" strike="noStrike">
                          <a:solidFill>
                            <a:srgbClr val="000000"/>
                          </a:solidFill>
                          <a:effectLst/>
                          <a:latin typeface="Calibri"/>
                        </a:rPr>
                        <a:t>substrate-specific transmembrane transporter activity</a:t>
                      </a:r>
                    </a:p>
                  </a:txBody>
                  <a:tcPr marL="6244" marR="6244" marT="6244" marB="0" anchor="b">
                    <a:lnL>
                      <a:noFill/>
                    </a:lnL>
                    <a:lnR>
                      <a:noFill/>
                    </a:lnR>
                    <a:lnT>
                      <a:noFill/>
                    </a:lnT>
                    <a:lnB>
                      <a:noFill/>
                    </a:lnB>
                  </a:tcPr>
                </a:tc>
                <a:tc>
                  <a:txBody>
                    <a:bodyPr/>
                    <a:lstStyle/>
                    <a:p>
                      <a:pPr algn="ctr" fontAlgn="b"/>
                      <a:r>
                        <a:rPr lang="en-US" sz="600" b="0" i="0" u="none" strike="noStrike">
                          <a:solidFill>
                            <a:srgbClr val="000000"/>
                          </a:solidFill>
                          <a:effectLst/>
                          <a:latin typeface="Calibri"/>
                        </a:rPr>
                        <a:t>0.74252</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11</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0.00014809</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0.0021939</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129.1</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0</a:t>
                      </a:r>
                    </a:p>
                  </a:txBody>
                  <a:tcPr marL="6244" marR="6244" marT="6244" marB="0" anchor="ctr">
                    <a:lnL>
                      <a:noFill/>
                    </a:lnL>
                    <a:lnR>
                      <a:noFill/>
                    </a:lnR>
                    <a:lnT>
                      <a:noFill/>
                    </a:lnT>
                    <a:lnB>
                      <a:noFill/>
                    </a:lnB>
                  </a:tcPr>
                </a:tc>
                <a:tc>
                  <a:txBody>
                    <a:bodyPr/>
                    <a:lstStyle/>
                    <a:p>
                      <a:pPr algn="ctr" fontAlgn="b"/>
                      <a:r>
                        <a:rPr lang="en-US" sz="600" b="0" i="0" u="none" strike="noStrike" dirty="0">
                          <a:solidFill>
                            <a:srgbClr val="000000"/>
                          </a:solidFill>
                          <a:effectLst/>
                          <a:latin typeface="Calibri"/>
                        </a:rPr>
                        <a:t>51</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0.010172</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73</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0.014559</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1.5938</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1.4314</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0</a:t>
                      </a:r>
                    </a:p>
                  </a:txBody>
                  <a:tcPr marL="6244" marR="6244" marT="6244" marB="0" anchor="ctr">
                    <a:lnL>
                      <a:noFill/>
                    </a:lnL>
                    <a:lnR>
                      <a:noFill/>
                    </a:lnR>
                    <a:lnT>
                      <a:noFill/>
                    </a:lnT>
                    <a:lnB>
                      <a:noFill/>
                    </a:lnB>
                  </a:tcPr>
                </a:tc>
              </a:tr>
              <a:tr h="365899">
                <a:tc>
                  <a:txBody>
                    <a:bodyPr/>
                    <a:lstStyle/>
                    <a:p>
                      <a:pPr algn="l" fontAlgn="b"/>
                      <a:r>
                        <a:rPr lang="en-US" sz="600" b="0" i="0" u="none" strike="noStrike">
                          <a:solidFill>
                            <a:srgbClr val="000000"/>
                          </a:solidFill>
                          <a:effectLst/>
                          <a:latin typeface="Calibri"/>
                        </a:rPr>
                        <a:t>passive transmembrane transporter activity</a:t>
                      </a:r>
                    </a:p>
                  </a:txBody>
                  <a:tcPr marL="6244" marR="6244" marT="6244" marB="0" anchor="b">
                    <a:lnL>
                      <a:noFill/>
                    </a:lnL>
                    <a:lnR>
                      <a:noFill/>
                    </a:lnR>
                    <a:lnT>
                      <a:noFill/>
                    </a:lnT>
                    <a:lnB>
                      <a:noFill/>
                    </a:lnB>
                  </a:tcPr>
                </a:tc>
                <a:tc>
                  <a:txBody>
                    <a:bodyPr/>
                    <a:lstStyle/>
                    <a:p>
                      <a:pPr algn="l" fontAlgn="b"/>
                      <a:r>
                        <a:rPr lang="en-US" sz="600" b="0" i="0" u="none" strike="noStrike">
                          <a:solidFill>
                            <a:srgbClr val="000000"/>
                          </a:solidFill>
                          <a:effectLst/>
                          <a:latin typeface="Calibri"/>
                        </a:rPr>
                        <a:t>substrate-specific transporter activity</a:t>
                      </a:r>
                    </a:p>
                  </a:txBody>
                  <a:tcPr marL="6244" marR="6244" marT="6244" marB="0" anchor="b">
                    <a:lnL>
                      <a:noFill/>
                    </a:lnL>
                    <a:lnR>
                      <a:noFill/>
                    </a:lnR>
                    <a:lnT>
                      <a:noFill/>
                    </a:lnT>
                    <a:lnB>
                      <a:noFill/>
                    </a:lnB>
                  </a:tcPr>
                </a:tc>
                <a:tc>
                  <a:txBody>
                    <a:bodyPr/>
                    <a:lstStyle/>
                    <a:p>
                      <a:pPr algn="ctr" fontAlgn="b"/>
                      <a:r>
                        <a:rPr lang="en-US" sz="600" b="0" i="0" u="none" strike="noStrike">
                          <a:solidFill>
                            <a:srgbClr val="000000"/>
                          </a:solidFill>
                          <a:effectLst/>
                          <a:latin typeface="Calibri"/>
                        </a:rPr>
                        <a:t>0.89509</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11</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0.00017852</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0.0021939</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104</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0</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51</a:t>
                      </a:r>
                    </a:p>
                  </a:txBody>
                  <a:tcPr marL="6244" marR="6244" marT="6244" marB="0" anchor="ctr">
                    <a:lnL>
                      <a:noFill/>
                    </a:lnL>
                    <a:lnR>
                      <a:noFill/>
                    </a:lnR>
                    <a:lnT>
                      <a:noFill/>
                    </a:lnT>
                    <a:lnB>
                      <a:noFill/>
                    </a:lnB>
                  </a:tcPr>
                </a:tc>
                <a:tc>
                  <a:txBody>
                    <a:bodyPr/>
                    <a:lstStyle/>
                    <a:p>
                      <a:pPr algn="ctr" fontAlgn="b"/>
                      <a:r>
                        <a:rPr lang="en-US" sz="600" b="0" i="0" u="none" strike="noStrike" dirty="0">
                          <a:solidFill>
                            <a:srgbClr val="000000"/>
                          </a:solidFill>
                          <a:effectLst/>
                          <a:latin typeface="Calibri"/>
                        </a:rPr>
                        <a:t>0.010172</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88</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0.017551</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1.5938</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1.5439</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0</a:t>
                      </a:r>
                    </a:p>
                  </a:txBody>
                  <a:tcPr marL="6244" marR="6244" marT="6244" marB="0" anchor="ctr">
                    <a:lnL>
                      <a:noFill/>
                    </a:lnL>
                    <a:lnR>
                      <a:noFill/>
                    </a:lnR>
                    <a:lnT>
                      <a:noFill/>
                    </a:lnT>
                    <a:lnB>
                      <a:noFill/>
                    </a:lnB>
                  </a:tcPr>
                </a:tc>
              </a:tr>
              <a:tr h="365899">
                <a:tc>
                  <a:txBody>
                    <a:bodyPr/>
                    <a:lstStyle/>
                    <a:p>
                      <a:pPr algn="l" fontAlgn="b"/>
                      <a:r>
                        <a:rPr lang="en-US" sz="600" b="0" i="0" u="none" strike="noStrike" dirty="0">
                          <a:solidFill>
                            <a:srgbClr val="000000"/>
                          </a:solidFill>
                          <a:effectLst/>
                          <a:latin typeface="Calibri"/>
                        </a:rPr>
                        <a:t>channel activity</a:t>
                      </a:r>
                    </a:p>
                  </a:txBody>
                  <a:tcPr marL="6244" marR="6244" marT="6244" marB="0" anchor="b">
                    <a:lnL>
                      <a:noFill/>
                    </a:lnL>
                    <a:lnR>
                      <a:noFill/>
                    </a:lnR>
                    <a:lnT>
                      <a:noFill/>
                    </a:lnT>
                    <a:lnB>
                      <a:noFill/>
                    </a:lnB>
                  </a:tcPr>
                </a:tc>
                <a:tc>
                  <a:txBody>
                    <a:bodyPr/>
                    <a:lstStyle/>
                    <a:p>
                      <a:pPr algn="l" fontAlgn="b"/>
                      <a:r>
                        <a:rPr lang="en-US" sz="600" b="0" i="0" u="none" strike="noStrike" dirty="0">
                          <a:solidFill>
                            <a:srgbClr val="000000"/>
                          </a:solidFill>
                          <a:effectLst/>
                          <a:latin typeface="Calibri"/>
                        </a:rPr>
                        <a:t>substrate-specific transporter activity</a:t>
                      </a:r>
                    </a:p>
                  </a:txBody>
                  <a:tcPr marL="6244" marR="6244" marT="6244" marB="0" anchor="b">
                    <a:lnL>
                      <a:noFill/>
                    </a:lnL>
                    <a:lnR>
                      <a:noFill/>
                    </a:lnR>
                    <a:lnT>
                      <a:noFill/>
                    </a:lnT>
                    <a:lnB>
                      <a:noFill/>
                    </a:lnB>
                  </a:tcPr>
                </a:tc>
                <a:tc>
                  <a:txBody>
                    <a:bodyPr/>
                    <a:lstStyle/>
                    <a:p>
                      <a:pPr algn="ctr" fontAlgn="b"/>
                      <a:r>
                        <a:rPr lang="en-US" sz="600" b="0" i="0" u="none" strike="noStrike">
                          <a:solidFill>
                            <a:srgbClr val="000000"/>
                          </a:solidFill>
                          <a:effectLst/>
                          <a:latin typeface="Calibri"/>
                        </a:rPr>
                        <a:t>0.89509</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11</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0.00017852</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0.0021939</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104</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0</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51</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0.010172</a:t>
                      </a:r>
                    </a:p>
                  </a:txBody>
                  <a:tcPr marL="6244" marR="6244" marT="6244" marB="0" anchor="ctr">
                    <a:lnL>
                      <a:noFill/>
                    </a:lnL>
                    <a:lnR>
                      <a:noFill/>
                    </a:lnR>
                    <a:lnT>
                      <a:noFill/>
                    </a:lnT>
                    <a:lnB>
                      <a:noFill/>
                    </a:lnB>
                  </a:tcPr>
                </a:tc>
                <a:tc>
                  <a:txBody>
                    <a:bodyPr/>
                    <a:lstStyle/>
                    <a:p>
                      <a:pPr algn="ctr" fontAlgn="b"/>
                      <a:r>
                        <a:rPr lang="en-US" sz="600" b="0" i="0" u="none" strike="noStrike" dirty="0">
                          <a:solidFill>
                            <a:srgbClr val="000000"/>
                          </a:solidFill>
                          <a:effectLst/>
                          <a:latin typeface="Calibri"/>
                        </a:rPr>
                        <a:t>88</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0.017551</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1.5938</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1.5439</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0</a:t>
                      </a:r>
                    </a:p>
                  </a:txBody>
                  <a:tcPr marL="6244" marR="6244" marT="6244" marB="0" anchor="ctr">
                    <a:lnL>
                      <a:noFill/>
                    </a:lnL>
                    <a:lnR>
                      <a:noFill/>
                    </a:lnR>
                    <a:lnT>
                      <a:noFill/>
                    </a:lnT>
                    <a:lnB>
                      <a:noFill/>
                    </a:lnB>
                  </a:tcPr>
                </a:tc>
              </a:tr>
              <a:tr h="275985">
                <a:tc>
                  <a:txBody>
                    <a:bodyPr/>
                    <a:lstStyle/>
                    <a:p>
                      <a:pPr algn="l" fontAlgn="b"/>
                      <a:r>
                        <a:rPr lang="en-US" sz="600" b="0" i="0" u="none" strike="noStrike">
                          <a:solidFill>
                            <a:srgbClr val="000000"/>
                          </a:solidFill>
                          <a:effectLst/>
                          <a:latin typeface="Calibri"/>
                        </a:rPr>
                        <a:t>exoribonuclease activity</a:t>
                      </a:r>
                    </a:p>
                  </a:txBody>
                  <a:tcPr marL="6244" marR="6244" marT="6244" marB="0" anchor="b">
                    <a:lnL>
                      <a:noFill/>
                    </a:lnL>
                    <a:lnR>
                      <a:noFill/>
                    </a:lnR>
                    <a:lnT>
                      <a:noFill/>
                    </a:lnT>
                    <a:lnB>
                      <a:noFill/>
                    </a:lnB>
                  </a:tcPr>
                </a:tc>
                <a:tc>
                  <a:txBody>
                    <a:bodyPr/>
                    <a:lstStyle/>
                    <a:p>
                      <a:pPr algn="l" fontAlgn="b"/>
                      <a:r>
                        <a:rPr lang="en-US" sz="600" b="0" i="0" u="none" strike="noStrike">
                          <a:solidFill>
                            <a:srgbClr val="000000"/>
                          </a:solidFill>
                          <a:effectLst/>
                          <a:latin typeface="Calibri"/>
                        </a:rPr>
                        <a:t>3'-5' exonuclease activity</a:t>
                      </a:r>
                    </a:p>
                  </a:txBody>
                  <a:tcPr marL="6244" marR="6244" marT="6244" marB="0" anchor="b">
                    <a:lnL>
                      <a:noFill/>
                    </a:lnL>
                    <a:lnR>
                      <a:noFill/>
                    </a:lnR>
                    <a:lnT>
                      <a:noFill/>
                    </a:lnT>
                    <a:lnB>
                      <a:noFill/>
                    </a:lnB>
                  </a:tcPr>
                </a:tc>
                <a:tc>
                  <a:txBody>
                    <a:bodyPr/>
                    <a:lstStyle/>
                    <a:p>
                      <a:pPr algn="ctr" fontAlgn="b"/>
                      <a:r>
                        <a:rPr lang="en-US" sz="600" b="0" i="0" u="none" strike="noStrike">
                          <a:solidFill>
                            <a:srgbClr val="000000"/>
                          </a:solidFill>
                          <a:effectLst/>
                          <a:latin typeface="Calibri"/>
                        </a:rPr>
                        <a:t>0.35162</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10</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7.01E-05</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0.0019944</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241.8</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0</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43</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0.008576</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41</a:t>
                      </a:r>
                    </a:p>
                  </a:txBody>
                  <a:tcPr marL="6244" marR="6244" marT="6244" marB="0" anchor="ctr">
                    <a:lnL>
                      <a:noFill/>
                    </a:lnL>
                    <a:lnR>
                      <a:noFill/>
                    </a:lnR>
                    <a:lnT>
                      <a:noFill/>
                    </a:lnT>
                    <a:lnB>
                      <a:noFill/>
                    </a:lnB>
                  </a:tcPr>
                </a:tc>
                <a:tc>
                  <a:txBody>
                    <a:bodyPr/>
                    <a:lstStyle/>
                    <a:p>
                      <a:pPr algn="ctr" fontAlgn="b"/>
                      <a:r>
                        <a:rPr lang="en-US" sz="600" b="0" i="0" u="none" strike="noStrike" dirty="0">
                          <a:solidFill>
                            <a:srgbClr val="000000"/>
                          </a:solidFill>
                          <a:effectLst/>
                          <a:latin typeface="Calibri"/>
                        </a:rPr>
                        <a:t>0.0081771</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3.5833</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3.1538</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0</a:t>
                      </a:r>
                    </a:p>
                  </a:txBody>
                  <a:tcPr marL="6244" marR="6244" marT="6244" marB="0" anchor="ctr">
                    <a:lnL>
                      <a:noFill/>
                    </a:lnL>
                    <a:lnR>
                      <a:noFill/>
                    </a:lnR>
                    <a:lnT>
                      <a:noFill/>
                    </a:lnT>
                    <a:lnB>
                      <a:noFill/>
                    </a:lnB>
                  </a:tcPr>
                </a:tc>
              </a:tr>
              <a:tr h="186071">
                <a:tc>
                  <a:txBody>
                    <a:bodyPr/>
                    <a:lstStyle/>
                    <a:p>
                      <a:pPr algn="l" fontAlgn="b"/>
                      <a:r>
                        <a:rPr lang="en-US" sz="600" b="0" i="0" u="none" strike="noStrike">
                          <a:solidFill>
                            <a:srgbClr val="000000"/>
                          </a:solidFill>
                          <a:effectLst/>
                          <a:latin typeface="Calibri"/>
                        </a:rPr>
                        <a:t>3'-5' exonuclease activity</a:t>
                      </a:r>
                    </a:p>
                  </a:txBody>
                  <a:tcPr marL="6244" marR="6244" marT="6244" marB="0" anchor="b">
                    <a:lnL>
                      <a:noFill/>
                    </a:lnL>
                    <a:lnR>
                      <a:noFill/>
                    </a:lnR>
                    <a:lnT>
                      <a:noFill/>
                    </a:lnT>
                    <a:lnB>
                      <a:noFill/>
                    </a:lnB>
                  </a:tcPr>
                </a:tc>
                <a:tc>
                  <a:txBody>
                    <a:bodyPr/>
                    <a:lstStyle/>
                    <a:p>
                      <a:pPr algn="l" fontAlgn="b"/>
                      <a:r>
                        <a:rPr lang="en-US" sz="600" b="0" i="0" u="none" strike="noStrike">
                          <a:solidFill>
                            <a:srgbClr val="000000"/>
                          </a:solidFill>
                          <a:effectLst/>
                          <a:latin typeface="Calibri"/>
                        </a:rPr>
                        <a:t>exonuclease activity</a:t>
                      </a:r>
                    </a:p>
                  </a:txBody>
                  <a:tcPr marL="6244" marR="6244" marT="6244" marB="0" anchor="b">
                    <a:lnL>
                      <a:noFill/>
                    </a:lnL>
                    <a:lnR>
                      <a:noFill/>
                    </a:lnR>
                    <a:lnT>
                      <a:noFill/>
                    </a:lnT>
                    <a:lnB>
                      <a:noFill/>
                    </a:lnB>
                  </a:tcPr>
                </a:tc>
                <a:tc>
                  <a:txBody>
                    <a:bodyPr/>
                    <a:lstStyle/>
                    <a:p>
                      <a:pPr algn="ctr" fontAlgn="b"/>
                      <a:r>
                        <a:rPr lang="en-US" sz="600" b="0" i="0" u="none" strike="noStrike">
                          <a:solidFill>
                            <a:srgbClr val="000000"/>
                          </a:solidFill>
                          <a:effectLst/>
                          <a:latin typeface="Calibri"/>
                        </a:rPr>
                        <a:t>0.37615</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10</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7.50E-05</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0.0019944</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224.91</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0</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41</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0.0081771</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46</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0.0091743</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3.1538</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3.2857</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0</a:t>
                      </a:r>
                    </a:p>
                  </a:txBody>
                  <a:tcPr marL="6244" marR="6244" marT="6244" marB="0" anchor="ctr">
                    <a:lnL>
                      <a:noFill/>
                    </a:lnL>
                    <a:lnR>
                      <a:noFill/>
                    </a:lnR>
                    <a:lnT>
                      <a:noFill/>
                    </a:lnT>
                    <a:lnB>
                      <a:noFill/>
                    </a:lnB>
                  </a:tcPr>
                </a:tc>
              </a:tr>
              <a:tr h="186071">
                <a:tc>
                  <a:txBody>
                    <a:bodyPr/>
                    <a:lstStyle/>
                    <a:p>
                      <a:pPr algn="l" fontAlgn="b"/>
                      <a:r>
                        <a:rPr lang="en-US" sz="600" b="0" i="0" u="none" strike="noStrike">
                          <a:solidFill>
                            <a:srgbClr val="000000"/>
                          </a:solidFill>
                          <a:effectLst/>
                          <a:latin typeface="Calibri"/>
                        </a:rPr>
                        <a:t>hydrolase activity</a:t>
                      </a:r>
                    </a:p>
                  </a:txBody>
                  <a:tcPr marL="6244" marR="6244" marT="6244" marB="0" anchor="b">
                    <a:lnL>
                      <a:noFill/>
                    </a:lnL>
                    <a:lnR>
                      <a:noFill/>
                    </a:lnR>
                    <a:lnT>
                      <a:noFill/>
                    </a:lnT>
                    <a:lnB>
                      <a:noFill/>
                    </a:lnB>
                  </a:tcPr>
                </a:tc>
                <a:tc>
                  <a:txBody>
                    <a:bodyPr/>
                    <a:lstStyle/>
                    <a:p>
                      <a:pPr algn="l" fontAlgn="b"/>
                      <a:r>
                        <a:rPr lang="en-US" sz="600" b="0" i="0" u="none" strike="noStrike">
                          <a:solidFill>
                            <a:srgbClr val="000000"/>
                          </a:solidFill>
                          <a:effectLst/>
                          <a:latin typeface="Calibri"/>
                        </a:rPr>
                        <a:t>deacetylase activity</a:t>
                      </a:r>
                    </a:p>
                  </a:txBody>
                  <a:tcPr marL="6244" marR="6244" marT="6244" marB="0" anchor="b">
                    <a:lnL>
                      <a:noFill/>
                    </a:lnL>
                    <a:lnR>
                      <a:noFill/>
                    </a:lnR>
                    <a:lnT>
                      <a:noFill/>
                    </a:lnT>
                    <a:lnB>
                      <a:noFill/>
                    </a:lnB>
                  </a:tcPr>
                </a:tc>
                <a:tc>
                  <a:txBody>
                    <a:bodyPr/>
                    <a:lstStyle/>
                    <a:p>
                      <a:pPr algn="ctr" fontAlgn="b"/>
                      <a:r>
                        <a:rPr lang="en-US" sz="600" b="0" i="0" u="none" strike="noStrike">
                          <a:solidFill>
                            <a:srgbClr val="000000"/>
                          </a:solidFill>
                          <a:effectLst/>
                          <a:latin typeface="Calibri"/>
                        </a:rPr>
                        <a:t>0.79079</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9</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0.00015772</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0.001795</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78.338</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0</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61</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0.012166</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65</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0.012964</a:t>
                      </a:r>
                    </a:p>
                  </a:txBody>
                  <a:tcPr marL="6244" marR="6244" marT="6244" marB="0" anchor="ctr">
                    <a:lnL>
                      <a:noFill/>
                    </a:lnL>
                    <a:lnR>
                      <a:noFill/>
                    </a:lnR>
                    <a:lnT>
                      <a:noFill/>
                    </a:lnT>
                    <a:lnB>
                      <a:noFill/>
                    </a:lnB>
                  </a:tcPr>
                </a:tc>
                <a:tc>
                  <a:txBody>
                    <a:bodyPr/>
                    <a:lstStyle/>
                    <a:p>
                      <a:pPr algn="ctr" fontAlgn="b"/>
                      <a:r>
                        <a:rPr lang="en-US" sz="600" b="0" i="0" u="none" strike="noStrike" dirty="0">
                          <a:solidFill>
                            <a:srgbClr val="000000"/>
                          </a:solidFill>
                          <a:effectLst/>
                          <a:latin typeface="Calibri"/>
                        </a:rPr>
                        <a:t>4.6923</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5.9091</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0</a:t>
                      </a:r>
                    </a:p>
                  </a:txBody>
                  <a:tcPr marL="6244" marR="6244" marT="6244" marB="0" anchor="ctr">
                    <a:lnL>
                      <a:noFill/>
                    </a:lnL>
                    <a:lnR>
                      <a:noFill/>
                    </a:lnR>
                    <a:lnT>
                      <a:noFill/>
                    </a:lnT>
                    <a:lnB>
                      <a:noFill/>
                    </a:lnB>
                  </a:tcPr>
                </a:tc>
              </a:tr>
              <a:tr h="275985">
                <a:tc>
                  <a:txBody>
                    <a:bodyPr/>
                    <a:lstStyle/>
                    <a:p>
                      <a:pPr algn="l" fontAlgn="b"/>
                      <a:r>
                        <a:rPr lang="en-US" sz="600" b="0" i="0" u="none" strike="noStrike">
                          <a:solidFill>
                            <a:srgbClr val="000000"/>
                          </a:solidFill>
                          <a:effectLst/>
                          <a:latin typeface="Calibri"/>
                        </a:rPr>
                        <a:t>hydrolase activity</a:t>
                      </a:r>
                    </a:p>
                  </a:txBody>
                  <a:tcPr marL="6244" marR="6244" marT="6244" marB="0" anchor="b">
                    <a:lnL>
                      <a:noFill/>
                    </a:lnL>
                    <a:lnR>
                      <a:noFill/>
                    </a:lnR>
                    <a:lnT>
                      <a:noFill/>
                    </a:lnT>
                    <a:lnB>
                      <a:noFill/>
                    </a:lnB>
                  </a:tcPr>
                </a:tc>
                <a:tc>
                  <a:txBody>
                    <a:bodyPr/>
                    <a:lstStyle/>
                    <a:p>
                      <a:pPr algn="l" fontAlgn="b"/>
                      <a:r>
                        <a:rPr lang="en-US" sz="600" b="0" i="0" u="none" strike="noStrike">
                          <a:solidFill>
                            <a:srgbClr val="000000"/>
                          </a:solidFill>
                          <a:effectLst/>
                          <a:latin typeface="Calibri"/>
                        </a:rPr>
                        <a:t>protein deacetylase activity</a:t>
                      </a:r>
                    </a:p>
                  </a:txBody>
                  <a:tcPr marL="6244" marR="6244" marT="6244" marB="0" anchor="b">
                    <a:lnL>
                      <a:noFill/>
                    </a:lnL>
                    <a:lnR>
                      <a:noFill/>
                    </a:lnR>
                    <a:lnT>
                      <a:noFill/>
                    </a:lnT>
                    <a:lnB>
                      <a:noFill/>
                    </a:lnB>
                  </a:tcPr>
                </a:tc>
                <a:tc>
                  <a:txBody>
                    <a:bodyPr/>
                    <a:lstStyle/>
                    <a:p>
                      <a:pPr algn="ctr" fontAlgn="b"/>
                      <a:r>
                        <a:rPr lang="en-US" sz="600" b="0" i="0" u="none" strike="noStrike">
                          <a:solidFill>
                            <a:srgbClr val="000000"/>
                          </a:solidFill>
                          <a:effectLst/>
                          <a:latin typeface="Calibri"/>
                        </a:rPr>
                        <a:t>0.79079</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9</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0.00015772</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0.001795</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78.338</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0</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61</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0.012166</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65</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0.012964</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4.6923</a:t>
                      </a:r>
                    </a:p>
                  </a:txBody>
                  <a:tcPr marL="6244" marR="6244" marT="6244" marB="0" anchor="ctr">
                    <a:lnL>
                      <a:noFill/>
                    </a:lnL>
                    <a:lnR>
                      <a:noFill/>
                    </a:lnR>
                    <a:lnT>
                      <a:noFill/>
                    </a:lnT>
                    <a:lnB>
                      <a:noFill/>
                    </a:lnB>
                  </a:tcPr>
                </a:tc>
                <a:tc>
                  <a:txBody>
                    <a:bodyPr/>
                    <a:lstStyle/>
                    <a:p>
                      <a:pPr algn="ctr" fontAlgn="b"/>
                      <a:r>
                        <a:rPr lang="en-US" sz="600" b="0" i="0" u="none" strike="noStrike" dirty="0">
                          <a:solidFill>
                            <a:srgbClr val="000000"/>
                          </a:solidFill>
                          <a:effectLst/>
                          <a:latin typeface="Calibri"/>
                        </a:rPr>
                        <a:t>5.9091</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0</a:t>
                      </a:r>
                    </a:p>
                  </a:txBody>
                  <a:tcPr marL="6244" marR="6244" marT="6244" marB="0" anchor="ctr">
                    <a:lnL>
                      <a:noFill/>
                    </a:lnL>
                    <a:lnR>
                      <a:noFill/>
                    </a:lnR>
                    <a:lnT>
                      <a:noFill/>
                    </a:lnT>
                    <a:lnB>
                      <a:noFill/>
                    </a:lnB>
                  </a:tcPr>
                </a:tc>
              </a:tr>
              <a:tr h="365899">
                <a:tc>
                  <a:txBody>
                    <a:bodyPr/>
                    <a:lstStyle/>
                    <a:p>
                      <a:pPr algn="l" fontAlgn="b"/>
                      <a:r>
                        <a:rPr lang="en-US" sz="600" b="0" i="0" u="none" strike="noStrike">
                          <a:solidFill>
                            <a:srgbClr val="000000"/>
                          </a:solidFill>
                          <a:effectLst/>
                          <a:latin typeface="Calibri"/>
                        </a:rPr>
                        <a:t>kinase activator activity</a:t>
                      </a:r>
                    </a:p>
                  </a:txBody>
                  <a:tcPr marL="6244" marR="6244" marT="6244" marB="0" anchor="b">
                    <a:lnL>
                      <a:noFill/>
                    </a:lnL>
                    <a:lnR>
                      <a:noFill/>
                    </a:lnR>
                    <a:lnT>
                      <a:noFill/>
                    </a:lnT>
                    <a:lnB>
                      <a:noFill/>
                    </a:lnB>
                  </a:tcPr>
                </a:tc>
                <a:tc>
                  <a:txBody>
                    <a:bodyPr/>
                    <a:lstStyle/>
                    <a:p>
                      <a:pPr algn="l" fontAlgn="b"/>
                      <a:r>
                        <a:rPr lang="en-US" sz="600" b="0" i="0" u="none" strike="noStrike">
                          <a:solidFill>
                            <a:srgbClr val="000000"/>
                          </a:solidFill>
                          <a:effectLst/>
                          <a:latin typeface="Calibri"/>
                        </a:rPr>
                        <a:t>protein kinase regulator activity</a:t>
                      </a:r>
                    </a:p>
                  </a:txBody>
                  <a:tcPr marL="6244" marR="6244" marT="6244" marB="0" anchor="b">
                    <a:lnL>
                      <a:noFill/>
                    </a:lnL>
                    <a:lnR>
                      <a:noFill/>
                    </a:lnR>
                    <a:lnT>
                      <a:noFill/>
                    </a:lnT>
                    <a:lnB>
                      <a:noFill/>
                    </a:lnB>
                  </a:tcPr>
                </a:tc>
                <a:tc>
                  <a:txBody>
                    <a:bodyPr/>
                    <a:lstStyle/>
                    <a:p>
                      <a:pPr algn="ctr" fontAlgn="b"/>
                      <a:r>
                        <a:rPr lang="en-US" sz="600" b="0" i="0" u="none" strike="noStrike">
                          <a:solidFill>
                            <a:srgbClr val="000000"/>
                          </a:solidFill>
                          <a:effectLst/>
                          <a:latin typeface="Calibri"/>
                        </a:rPr>
                        <a:t>0.81193</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9</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0.00016193</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0.001795</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75.914</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0</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59</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0.011767</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69</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0.013761</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4.9167</a:t>
                      </a:r>
                    </a:p>
                  </a:txBody>
                  <a:tcPr marL="6244" marR="6244" marT="6244" marB="0" anchor="ctr">
                    <a:lnL>
                      <a:noFill/>
                    </a:lnL>
                    <a:lnR>
                      <a:noFill/>
                    </a:lnR>
                    <a:lnT>
                      <a:noFill/>
                    </a:lnT>
                    <a:lnB>
                      <a:noFill/>
                    </a:lnB>
                  </a:tcPr>
                </a:tc>
                <a:tc>
                  <a:txBody>
                    <a:bodyPr/>
                    <a:lstStyle/>
                    <a:p>
                      <a:pPr algn="ctr" fontAlgn="b"/>
                      <a:r>
                        <a:rPr lang="en-US" sz="600" b="0" i="0" u="none" strike="noStrike" dirty="0">
                          <a:solidFill>
                            <a:srgbClr val="000000"/>
                          </a:solidFill>
                          <a:effectLst/>
                          <a:latin typeface="Calibri"/>
                        </a:rPr>
                        <a:t>3.6316</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0</a:t>
                      </a:r>
                    </a:p>
                  </a:txBody>
                  <a:tcPr marL="6244" marR="6244" marT="6244" marB="0" anchor="ctr">
                    <a:lnL>
                      <a:noFill/>
                    </a:lnL>
                    <a:lnR>
                      <a:noFill/>
                    </a:lnR>
                    <a:lnT>
                      <a:noFill/>
                    </a:lnT>
                    <a:lnB>
                      <a:noFill/>
                    </a:lnB>
                  </a:tcPr>
                </a:tc>
              </a:tr>
              <a:tr h="186071">
                <a:tc>
                  <a:txBody>
                    <a:bodyPr/>
                    <a:lstStyle/>
                    <a:p>
                      <a:pPr algn="l" fontAlgn="b"/>
                      <a:r>
                        <a:rPr lang="en-US" sz="600" b="0" i="0" u="none" strike="noStrike">
                          <a:solidFill>
                            <a:srgbClr val="000000"/>
                          </a:solidFill>
                          <a:effectLst/>
                          <a:latin typeface="Calibri"/>
                        </a:rPr>
                        <a:t>hydrolase activity</a:t>
                      </a:r>
                    </a:p>
                  </a:txBody>
                  <a:tcPr marL="6244" marR="6244" marT="6244" marB="0" anchor="b">
                    <a:lnL>
                      <a:noFill/>
                    </a:lnL>
                    <a:lnR>
                      <a:noFill/>
                    </a:lnR>
                    <a:lnT>
                      <a:noFill/>
                    </a:lnT>
                    <a:lnB>
                      <a:noFill/>
                    </a:lnB>
                  </a:tcPr>
                </a:tc>
                <a:tc>
                  <a:txBody>
                    <a:bodyPr/>
                    <a:lstStyle/>
                    <a:p>
                      <a:pPr algn="l" fontAlgn="b"/>
                      <a:r>
                        <a:rPr lang="en-US" sz="600" b="0" i="0" u="none" strike="noStrike">
                          <a:solidFill>
                            <a:srgbClr val="000000"/>
                          </a:solidFill>
                          <a:effectLst/>
                          <a:latin typeface="Calibri"/>
                        </a:rPr>
                        <a:t>deacetylase activity</a:t>
                      </a:r>
                    </a:p>
                  </a:txBody>
                  <a:tcPr marL="6244" marR="6244" marT="6244" marB="0" anchor="b">
                    <a:lnL>
                      <a:noFill/>
                    </a:lnL>
                    <a:lnR>
                      <a:noFill/>
                    </a:lnR>
                    <a:lnT>
                      <a:noFill/>
                    </a:lnT>
                    <a:lnB>
                      <a:noFill/>
                    </a:lnB>
                  </a:tcPr>
                </a:tc>
                <a:tc>
                  <a:txBody>
                    <a:bodyPr/>
                    <a:lstStyle/>
                    <a:p>
                      <a:pPr algn="ctr" fontAlgn="b"/>
                      <a:r>
                        <a:rPr lang="en-US" sz="600" b="0" i="0" u="none" strike="noStrike">
                          <a:solidFill>
                            <a:srgbClr val="000000"/>
                          </a:solidFill>
                          <a:effectLst/>
                          <a:latin typeface="Calibri"/>
                        </a:rPr>
                        <a:t>0.84264</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9</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0.00016806</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0.001795</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72.61</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0</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65</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0.012964</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65</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0.012964</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3.8235</a:t>
                      </a:r>
                    </a:p>
                  </a:txBody>
                  <a:tcPr marL="6244" marR="6244" marT="6244" marB="0" anchor="ctr">
                    <a:lnL>
                      <a:noFill/>
                    </a:lnL>
                    <a:lnR>
                      <a:noFill/>
                    </a:lnR>
                    <a:lnT>
                      <a:noFill/>
                    </a:lnT>
                    <a:lnB>
                      <a:noFill/>
                    </a:lnB>
                  </a:tcPr>
                </a:tc>
                <a:tc>
                  <a:txBody>
                    <a:bodyPr/>
                    <a:lstStyle/>
                    <a:p>
                      <a:pPr algn="ctr" fontAlgn="b"/>
                      <a:r>
                        <a:rPr lang="en-US" sz="600" b="0" i="0" u="none" strike="noStrike">
                          <a:solidFill>
                            <a:srgbClr val="000000"/>
                          </a:solidFill>
                          <a:effectLst/>
                          <a:latin typeface="Calibri"/>
                        </a:rPr>
                        <a:t>5.9091</a:t>
                      </a:r>
                    </a:p>
                  </a:txBody>
                  <a:tcPr marL="6244" marR="6244" marT="6244" marB="0" anchor="ctr">
                    <a:lnL>
                      <a:noFill/>
                    </a:lnL>
                    <a:lnR>
                      <a:noFill/>
                    </a:lnR>
                    <a:lnT>
                      <a:noFill/>
                    </a:lnT>
                    <a:lnB>
                      <a:noFill/>
                    </a:lnB>
                  </a:tcPr>
                </a:tc>
                <a:tc>
                  <a:txBody>
                    <a:bodyPr/>
                    <a:lstStyle/>
                    <a:p>
                      <a:pPr algn="ctr" fontAlgn="b"/>
                      <a:r>
                        <a:rPr lang="en-US" sz="600" b="0" i="0" u="none" strike="noStrike" dirty="0">
                          <a:solidFill>
                            <a:srgbClr val="000000"/>
                          </a:solidFill>
                          <a:effectLst/>
                          <a:latin typeface="Calibri"/>
                        </a:rPr>
                        <a:t>0</a:t>
                      </a:r>
                    </a:p>
                  </a:txBody>
                  <a:tcPr marL="6244" marR="6244" marT="6244" marB="0" anchor="ctr">
                    <a:lnL>
                      <a:noFill/>
                    </a:lnL>
                    <a:lnR>
                      <a:noFill/>
                    </a:lnR>
                    <a:lnT>
                      <a:noFill/>
                    </a:lnT>
                    <a:lnB>
                      <a:noFill/>
                    </a:lnB>
                  </a:tcPr>
                </a:tc>
              </a:tr>
            </a:tbl>
          </a:graphicData>
        </a:graphic>
      </p:graphicFrame>
    </p:spTree>
    <p:extLst>
      <p:ext uri="{BB962C8B-B14F-4D97-AF65-F5344CB8AC3E}">
        <p14:creationId xmlns:p14="http://schemas.microsoft.com/office/powerpoint/2010/main" val="279440373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Conditional Function Flow</a:t>
            </a:r>
            <a:endParaRPr lang="en-US" dirty="0"/>
          </a:p>
        </p:txBody>
      </p:sp>
      <p:sp>
        <p:nvSpPr>
          <p:cNvPr id="4" name="Slide Number Placeholder 3"/>
          <p:cNvSpPr>
            <a:spLocks noGrp="1"/>
          </p:cNvSpPr>
          <p:nvPr>
            <p:ph type="sldNum" sz="quarter" idx="12"/>
          </p:nvPr>
        </p:nvSpPr>
        <p:spPr/>
        <p:txBody>
          <a:bodyPr/>
          <a:lstStyle/>
          <a:p>
            <a:fld id="{22C4942F-02EE-F940-9B34-C325CFD9571B}" type="slidenum">
              <a:rPr lang="en-US" smtClean="0"/>
              <a:t>16</a:t>
            </a:fld>
            <a:endParaRPr lang="en-US"/>
          </a:p>
        </p:txBody>
      </p:sp>
      <p:pic>
        <p:nvPicPr>
          <p:cNvPr id="7" name="Picture 6" descr="Screen Shot 2014-04-16 at 5.32.0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2208" y="5202989"/>
            <a:ext cx="5301792" cy="791516"/>
          </a:xfrm>
          <a:prstGeom prst="rect">
            <a:avLst/>
          </a:prstGeom>
        </p:spPr>
      </p:pic>
      <p:pic>
        <p:nvPicPr>
          <p:cNvPr id="8" name="Picture 7" descr="Screen Shot 2014-04-16 at 5.27.4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023" y="5906820"/>
            <a:ext cx="2631240" cy="690161"/>
          </a:xfrm>
          <a:prstGeom prst="rect">
            <a:avLst/>
          </a:prstGeom>
        </p:spPr>
      </p:pic>
      <p:cxnSp>
        <p:nvCxnSpPr>
          <p:cNvPr id="43" name="Straight Connector 42"/>
          <p:cNvCxnSpPr/>
          <p:nvPr/>
        </p:nvCxnSpPr>
        <p:spPr>
          <a:xfrm>
            <a:off x="1600200" y="2307389"/>
            <a:ext cx="990600" cy="1295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flipH="1">
            <a:off x="1676400" y="3602789"/>
            <a:ext cx="914400" cy="1447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6553200" y="2154989"/>
            <a:ext cx="685800" cy="1676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4114800" y="4593389"/>
            <a:ext cx="1905000" cy="304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flipV="1">
            <a:off x="4953000" y="2154989"/>
            <a:ext cx="1600200" cy="76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flipH="1">
            <a:off x="4114800" y="2916989"/>
            <a:ext cx="838200" cy="1676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2514600" y="3602789"/>
            <a:ext cx="1676400" cy="990600"/>
          </a:xfrm>
          <a:prstGeom prst="line">
            <a:avLst/>
          </a:prstGeom>
        </p:spPr>
        <p:style>
          <a:lnRef idx="2">
            <a:schemeClr val="accent1"/>
          </a:lnRef>
          <a:fillRef idx="0">
            <a:schemeClr val="accent1"/>
          </a:fillRef>
          <a:effectRef idx="1">
            <a:schemeClr val="accent1"/>
          </a:effectRef>
          <a:fontRef idx="minor">
            <a:schemeClr val="tx1"/>
          </a:fontRef>
        </p:style>
      </p:cxnSp>
      <p:sp>
        <p:nvSpPr>
          <p:cNvPr id="50" name="Oval 49"/>
          <p:cNvSpPr/>
          <p:nvPr/>
        </p:nvSpPr>
        <p:spPr>
          <a:xfrm>
            <a:off x="3810000" y="4212389"/>
            <a:ext cx="685800" cy="685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rgbClr val="000066"/>
              </a:solidFill>
            </a:endParaRPr>
          </a:p>
        </p:txBody>
      </p:sp>
      <p:cxnSp>
        <p:nvCxnSpPr>
          <p:cNvPr id="51" name="Straight Connector 50"/>
          <p:cNvCxnSpPr/>
          <p:nvPr/>
        </p:nvCxnSpPr>
        <p:spPr>
          <a:xfrm>
            <a:off x="3733800" y="1926389"/>
            <a:ext cx="1219200" cy="990600"/>
          </a:xfrm>
          <a:prstGeom prst="line">
            <a:avLst/>
          </a:prstGeom>
        </p:spPr>
        <p:style>
          <a:lnRef idx="2">
            <a:schemeClr val="accent1"/>
          </a:lnRef>
          <a:fillRef idx="0">
            <a:schemeClr val="accent1"/>
          </a:fillRef>
          <a:effectRef idx="1">
            <a:schemeClr val="accent1"/>
          </a:effectRef>
          <a:fontRef idx="minor">
            <a:schemeClr val="tx1"/>
          </a:fontRef>
        </p:style>
      </p:cxnSp>
      <p:sp>
        <p:nvSpPr>
          <p:cNvPr id="52" name="Oval 51"/>
          <p:cNvSpPr/>
          <p:nvPr/>
        </p:nvSpPr>
        <p:spPr>
          <a:xfrm>
            <a:off x="3429000" y="1545389"/>
            <a:ext cx="685800" cy="685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v</a:t>
            </a:r>
            <a:endParaRPr lang="en-US" sz="3200" dirty="0">
              <a:solidFill>
                <a:schemeClr val="tx1"/>
              </a:solidFill>
            </a:endParaRPr>
          </a:p>
        </p:txBody>
      </p:sp>
      <p:sp>
        <p:nvSpPr>
          <p:cNvPr id="53" name="Oval 52"/>
          <p:cNvSpPr/>
          <p:nvPr/>
        </p:nvSpPr>
        <p:spPr>
          <a:xfrm>
            <a:off x="4648200" y="2535989"/>
            <a:ext cx="685800" cy="685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1"/>
                </a:solidFill>
              </a:rPr>
              <a:t>u</a:t>
            </a:r>
          </a:p>
        </p:txBody>
      </p:sp>
      <p:sp>
        <p:nvSpPr>
          <p:cNvPr id="54" name="Oval 53"/>
          <p:cNvSpPr/>
          <p:nvPr/>
        </p:nvSpPr>
        <p:spPr>
          <a:xfrm>
            <a:off x="5638800" y="4517189"/>
            <a:ext cx="685800" cy="685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rgbClr val="000066"/>
              </a:solidFill>
            </a:endParaRPr>
          </a:p>
        </p:txBody>
      </p:sp>
      <p:sp>
        <p:nvSpPr>
          <p:cNvPr id="55" name="Oval 54"/>
          <p:cNvSpPr/>
          <p:nvPr/>
        </p:nvSpPr>
        <p:spPr>
          <a:xfrm>
            <a:off x="6248400" y="1773989"/>
            <a:ext cx="685800" cy="685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rgbClr val="000066"/>
              </a:solidFill>
            </a:endParaRPr>
          </a:p>
        </p:txBody>
      </p:sp>
      <p:sp>
        <p:nvSpPr>
          <p:cNvPr id="56" name="Oval 55"/>
          <p:cNvSpPr/>
          <p:nvPr/>
        </p:nvSpPr>
        <p:spPr>
          <a:xfrm>
            <a:off x="6858000" y="3450389"/>
            <a:ext cx="685800" cy="685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rgbClr val="000066"/>
              </a:solidFill>
            </a:endParaRPr>
          </a:p>
        </p:txBody>
      </p:sp>
      <p:sp>
        <p:nvSpPr>
          <p:cNvPr id="57" name="Oval 56"/>
          <p:cNvSpPr/>
          <p:nvPr/>
        </p:nvSpPr>
        <p:spPr>
          <a:xfrm>
            <a:off x="2209800" y="3297989"/>
            <a:ext cx="685800" cy="685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rgbClr val="000066"/>
              </a:solidFill>
            </a:endParaRPr>
          </a:p>
        </p:txBody>
      </p:sp>
      <p:sp>
        <p:nvSpPr>
          <p:cNvPr id="58" name="Oval 57"/>
          <p:cNvSpPr/>
          <p:nvPr/>
        </p:nvSpPr>
        <p:spPr>
          <a:xfrm>
            <a:off x="1295400" y="1926389"/>
            <a:ext cx="685800" cy="685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rgbClr val="000066"/>
              </a:solidFill>
            </a:endParaRPr>
          </a:p>
        </p:txBody>
      </p:sp>
      <p:sp>
        <p:nvSpPr>
          <p:cNvPr id="59" name="Oval 58"/>
          <p:cNvSpPr/>
          <p:nvPr/>
        </p:nvSpPr>
        <p:spPr>
          <a:xfrm>
            <a:off x="1371600" y="4669589"/>
            <a:ext cx="685800" cy="685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dirty="0">
              <a:solidFill>
                <a:schemeClr val="tx1"/>
              </a:solidFill>
            </a:endParaRPr>
          </a:p>
        </p:txBody>
      </p:sp>
      <p:sp>
        <p:nvSpPr>
          <p:cNvPr id="60" name="Circular Arrow 59"/>
          <p:cNvSpPr/>
          <p:nvPr/>
        </p:nvSpPr>
        <p:spPr>
          <a:xfrm rot="20014883" flipH="1" flipV="1">
            <a:off x="5416883" y="2231187"/>
            <a:ext cx="1136315" cy="1219201"/>
          </a:xfrm>
          <a:prstGeom prst="circular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1" name="Circular Arrow 60"/>
          <p:cNvSpPr/>
          <p:nvPr/>
        </p:nvSpPr>
        <p:spPr>
          <a:xfrm rot="7322968" flipH="1" flipV="1">
            <a:off x="3693323" y="2993187"/>
            <a:ext cx="1136315" cy="1219201"/>
          </a:xfrm>
          <a:prstGeom prst="circular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2" name="Circular Arrow 61"/>
          <p:cNvSpPr/>
          <p:nvPr/>
        </p:nvSpPr>
        <p:spPr>
          <a:xfrm rot="13275072" flipH="1" flipV="1">
            <a:off x="4062714" y="1461671"/>
            <a:ext cx="1136315" cy="1219201"/>
          </a:xfrm>
          <a:prstGeom prst="circular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3104082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Conditional Functional Flow</a:t>
            </a:r>
          </a:p>
        </p:txBody>
      </p:sp>
      <p:cxnSp>
        <p:nvCxnSpPr>
          <p:cNvPr id="14" name="Straight Connector 13"/>
          <p:cNvCxnSpPr/>
          <p:nvPr/>
        </p:nvCxnSpPr>
        <p:spPr>
          <a:xfrm>
            <a:off x="1895486" y="3733800"/>
            <a:ext cx="5410200" cy="0"/>
          </a:xfrm>
          <a:prstGeom prst="line">
            <a:avLst/>
          </a:prstGeom>
        </p:spPr>
        <p:style>
          <a:lnRef idx="2">
            <a:schemeClr val="dk1"/>
          </a:lnRef>
          <a:fillRef idx="0">
            <a:schemeClr val="dk1"/>
          </a:fillRef>
          <a:effectRef idx="1">
            <a:schemeClr val="dk1"/>
          </a:effectRef>
          <a:fontRef idx="minor">
            <a:schemeClr val="tx1"/>
          </a:fontRef>
        </p:style>
      </p:cxnSp>
      <p:sp>
        <p:nvSpPr>
          <p:cNvPr id="6" name="Oval 5"/>
          <p:cNvSpPr/>
          <p:nvPr/>
        </p:nvSpPr>
        <p:spPr>
          <a:xfrm>
            <a:off x="1349595" y="3193863"/>
            <a:ext cx="1098319" cy="10983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u</a:t>
            </a:r>
            <a:endParaRPr lang="en-US" sz="3200" dirty="0">
              <a:solidFill>
                <a:schemeClr val="tx1"/>
              </a:solidFill>
            </a:endParaRPr>
          </a:p>
        </p:txBody>
      </p:sp>
      <p:sp>
        <p:nvSpPr>
          <p:cNvPr id="7" name="Oval 6"/>
          <p:cNvSpPr/>
          <p:nvPr/>
        </p:nvSpPr>
        <p:spPr>
          <a:xfrm>
            <a:off x="6696086" y="3184641"/>
            <a:ext cx="1098319" cy="10983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1"/>
                </a:solidFill>
              </a:rPr>
              <a:t>v</a:t>
            </a:r>
          </a:p>
        </p:txBody>
      </p:sp>
      <p:grpSp>
        <p:nvGrpSpPr>
          <p:cNvPr id="31" name="Group 30"/>
          <p:cNvGrpSpPr/>
          <p:nvPr/>
        </p:nvGrpSpPr>
        <p:grpSpPr>
          <a:xfrm>
            <a:off x="5562600" y="1600200"/>
            <a:ext cx="1066800" cy="4343400"/>
            <a:chOff x="5562600" y="1600200"/>
            <a:chExt cx="1066800" cy="4343400"/>
          </a:xfrm>
        </p:grpSpPr>
        <p:sp>
          <p:nvSpPr>
            <p:cNvPr id="24" name="Rectangle 23"/>
            <p:cNvSpPr/>
            <p:nvPr/>
          </p:nvSpPr>
          <p:spPr>
            <a:xfrm>
              <a:off x="5562600" y="1600200"/>
              <a:ext cx="1066800" cy="457200"/>
            </a:xfrm>
            <a:prstGeom prst="rect">
              <a:avLst/>
            </a:prstGeom>
            <a:gradFill flip="none" rotWithShape="1">
              <a:gsLst>
                <a:gs pos="0">
                  <a:schemeClr val="accent1">
                    <a:shade val="51000"/>
                    <a:satMod val="130000"/>
                    <a:alpha val="50000"/>
                  </a:schemeClr>
                </a:gs>
                <a:gs pos="80000">
                  <a:schemeClr val="accent1">
                    <a:shade val="93000"/>
                    <a:satMod val="130000"/>
                    <a:alpha val="50000"/>
                  </a:schemeClr>
                </a:gs>
                <a:gs pos="100000">
                  <a:schemeClr val="accent1">
                    <a:shade val="94000"/>
                    <a:satMod val="135000"/>
                    <a:alpha val="50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66"/>
                  </a:solidFill>
                </a:rPr>
                <a:t>F</a:t>
              </a:r>
              <a:r>
                <a:rPr lang="en-US" sz="2400" baseline="-25000" dirty="0" smtClean="0">
                  <a:solidFill>
                    <a:srgbClr val="000066"/>
                  </a:solidFill>
                </a:rPr>
                <a:t>1</a:t>
              </a:r>
              <a:endParaRPr lang="en-US" sz="2400" baseline="-25000" dirty="0">
                <a:solidFill>
                  <a:srgbClr val="000066"/>
                </a:solidFill>
              </a:endParaRPr>
            </a:p>
          </p:txBody>
        </p:sp>
        <p:sp>
          <p:nvSpPr>
            <p:cNvPr id="25" name="Rectangle 24"/>
            <p:cNvSpPr/>
            <p:nvPr/>
          </p:nvSpPr>
          <p:spPr>
            <a:xfrm>
              <a:off x="5562600" y="2377440"/>
              <a:ext cx="1066800" cy="457200"/>
            </a:xfrm>
            <a:prstGeom prst="rect">
              <a:avLst/>
            </a:prstGeom>
            <a:gradFill flip="none" rotWithShape="1">
              <a:gsLst>
                <a:gs pos="0">
                  <a:schemeClr val="accent1">
                    <a:shade val="51000"/>
                    <a:satMod val="130000"/>
                    <a:alpha val="50000"/>
                  </a:schemeClr>
                </a:gs>
                <a:gs pos="80000">
                  <a:schemeClr val="accent1">
                    <a:shade val="93000"/>
                    <a:satMod val="130000"/>
                    <a:alpha val="50000"/>
                  </a:schemeClr>
                </a:gs>
                <a:gs pos="100000">
                  <a:schemeClr val="accent1">
                    <a:shade val="94000"/>
                    <a:satMod val="135000"/>
                    <a:alpha val="50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66"/>
                  </a:solidFill>
                </a:rPr>
                <a:t>F</a:t>
              </a:r>
              <a:r>
                <a:rPr lang="en-US" sz="2400" baseline="-25000" dirty="0">
                  <a:solidFill>
                    <a:srgbClr val="000066"/>
                  </a:solidFill>
                </a:rPr>
                <a:t>2</a:t>
              </a:r>
            </a:p>
          </p:txBody>
        </p:sp>
        <p:sp>
          <p:nvSpPr>
            <p:cNvPr id="26" name="Rectangle 25"/>
            <p:cNvSpPr/>
            <p:nvPr/>
          </p:nvSpPr>
          <p:spPr>
            <a:xfrm>
              <a:off x="5562600" y="3154680"/>
              <a:ext cx="1066800" cy="457200"/>
            </a:xfrm>
            <a:prstGeom prst="rect">
              <a:avLst/>
            </a:prstGeom>
            <a:gradFill flip="none" rotWithShape="1">
              <a:gsLst>
                <a:gs pos="0">
                  <a:schemeClr val="accent1">
                    <a:shade val="51000"/>
                    <a:satMod val="130000"/>
                    <a:alpha val="50000"/>
                  </a:schemeClr>
                </a:gs>
                <a:gs pos="80000">
                  <a:schemeClr val="accent1">
                    <a:shade val="93000"/>
                    <a:satMod val="130000"/>
                    <a:alpha val="50000"/>
                  </a:schemeClr>
                </a:gs>
                <a:gs pos="100000">
                  <a:schemeClr val="accent1">
                    <a:shade val="94000"/>
                    <a:satMod val="135000"/>
                    <a:alpha val="50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66"/>
                  </a:solidFill>
                </a:rPr>
                <a:t>F</a:t>
              </a:r>
              <a:r>
                <a:rPr lang="en-US" sz="2400" baseline="-25000" dirty="0">
                  <a:solidFill>
                    <a:srgbClr val="000066"/>
                  </a:solidFill>
                </a:rPr>
                <a:t>3</a:t>
              </a:r>
            </a:p>
          </p:txBody>
        </p:sp>
        <p:sp>
          <p:nvSpPr>
            <p:cNvPr id="27" name="Rectangle 26"/>
            <p:cNvSpPr/>
            <p:nvPr/>
          </p:nvSpPr>
          <p:spPr>
            <a:xfrm>
              <a:off x="5562600" y="3931920"/>
              <a:ext cx="1066800" cy="457200"/>
            </a:xfrm>
            <a:prstGeom prst="rect">
              <a:avLst/>
            </a:prstGeom>
            <a:gradFill flip="none" rotWithShape="1">
              <a:gsLst>
                <a:gs pos="0">
                  <a:schemeClr val="accent1">
                    <a:shade val="51000"/>
                    <a:satMod val="130000"/>
                    <a:alpha val="50000"/>
                  </a:schemeClr>
                </a:gs>
                <a:gs pos="80000">
                  <a:schemeClr val="accent1">
                    <a:shade val="93000"/>
                    <a:satMod val="130000"/>
                    <a:alpha val="50000"/>
                  </a:schemeClr>
                </a:gs>
                <a:gs pos="100000">
                  <a:schemeClr val="accent1">
                    <a:shade val="94000"/>
                    <a:satMod val="135000"/>
                    <a:alpha val="50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66"/>
                  </a:solidFill>
                </a:rPr>
                <a:t>F</a:t>
              </a:r>
              <a:r>
                <a:rPr lang="en-US" sz="2400" baseline="-25000" dirty="0">
                  <a:solidFill>
                    <a:srgbClr val="000066"/>
                  </a:solidFill>
                </a:rPr>
                <a:t>i</a:t>
              </a:r>
            </a:p>
          </p:txBody>
        </p:sp>
        <p:sp>
          <p:nvSpPr>
            <p:cNvPr id="28" name="Rectangle 27"/>
            <p:cNvSpPr/>
            <p:nvPr/>
          </p:nvSpPr>
          <p:spPr>
            <a:xfrm>
              <a:off x="5562600" y="5486400"/>
              <a:ext cx="1066800" cy="457200"/>
            </a:xfrm>
            <a:prstGeom prst="rect">
              <a:avLst/>
            </a:prstGeom>
            <a:gradFill flip="none" rotWithShape="1">
              <a:gsLst>
                <a:gs pos="0">
                  <a:schemeClr val="accent1">
                    <a:shade val="51000"/>
                    <a:satMod val="130000"/>
                    <a:alpha val="50000"/>
                  </a:schemeClr>
                </a:gs>
                <a:gs pos="80000">
                  <a:schemeClr val="accent1">
                    <a:shade val="93000"/>
                    <a:satMod val="130000"/>
                    <a:alpha val="50000"/>
                  </a:schemeClr>
                </a:gs>
                <a:gs pos="100000">
                  <a:schemeClr val="accent1">
                    <a:shade val="94000"/>
                    <a:satMod val="135000"/>
                    <a:alpha val="50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66"/>
                  </a:solidFill>
                </a:rPr>
                <a:t>F</a:t>
              </a:r>
              <a:r>
                <a:rPr lang="en-US" sz="2400" baseline="-25000" dirty="0">
                  <a:solidFill>
                    <a:srgbClr val="000066"/>
                  </a:solidFill>
                </a:rPr>
                <a:t>M</a:t>
              </a:r>
            </a:p>
          </p:txBody>
        </p:sp>
        <p:sp>
          <p:nvSpPr>
            <p:cNvPr id="29" name="TextBox 28"/>
            <p:cNvSpPr txBox="1"/>
            <p:nvPr/>
          </p:nvSpPr>
          <p:spPr>
            <a:xfrm>
              <a:off x="5943600" y="4419600"/>
              <a:ext cx="228600" cy="969496"/>
            </a:xfrm>
            <a:prstGeom prst="rect">
              <a:avLst/>
            </a:prstGeom>
            <a:noFill/>
          </p:spPr>
          <p:txBody>
            <a:bodyPr wrap="square" rtlCol="0">
              <a:spAutoFit/>
            </a:bodyPr>
            <a:lstStyle/>
            <a:p>
              <a:pPr>
                <a:lnSpc>
                  <a:spcPct val="50000"/>
                </a:lnSpc>
              </a:pPr>
              <a:r>
                <a:rPr lang="en-US" sz="3600" b="1" dirty="0" smtClean="0"/>
                <a:t>...</a:t>
              </a:r>
              <a:endParaRPr lang="en-US" sz="3600" b="1" dirty="0"/>
            </a:p>
          </p:txBody>
        </p:sp>
      </p:grpSp>
      <p:sp>
        <p:nvSpPr>
          <p:cNvPr id="34" name="TextBox 33"/>
          <p:cNvSpPr txBox="1"/>
          <p:nvPr/>
        </p:nvSpPr>
        <p:spPr>
          <a:xfrm>
            <a:off x="6722726" y="2421374"/>
            <a:ext cx="877126" cy="369332"/>
          </a:xfrm>
          <a:prstGeom prst="rect">
            <a:avLst/>
          </a:prstGeom>
          <a:noFill/>
        </p:spPr>
        <p:txBody>
          <a:bodyPr wrap="none" rtlCol="0">
            <a:spAutoFit/>
          </a:bodyPr>
          <a:lstStyle/>
          <a:p>
            <a:r>
              <a:rPr lang="en-US" dirty="0" smtClean="0"/>
              <a:t>P(F</a:t>
            </a:r>
            <a:r>
              <a:rPr lang="en-US" baseline="-25000" dirty="0"/>
              <a:t>j</a:t>
            </a:r>
            <a:r>
              <a:rPr lang="en-US" dirty="0" smtClean="0"/>
              <a:t>|F</a:t>
            </a:r>
            <a:r>
              <a:rPr lang="en-US" baseline="-25000" dirty="0"/>
              <a:t>2</a:t>
            </a:r>
            <a:r>
              <a:rPr lang="en-US" dirty="0" smtClean="0"/>
              <a:t>)</a:t>
            </a:r>
            <a:endParaRPr lang="en-US" dirty="0"/>
          </a:p>
        </p:txBody>
      </p:sp>
      <p:sp>
        <p:nvSpPr>
          <p:cNvPr id="37" name="TextBox 36"/>
          <p:cNvSpPr txBox="1"/>
          <p:nvPr/>
        </p:nvSpPr>
        <p:spPr>
          <a:xfrm>
            <a:off x="6696086" y="1644134"/>
            <a:ext cx="877126" cy="369332"/>
          </a:xfrm>
          <a:prstGeom prst="rect">
            <a:avLst/>
          </a:prstGeom>
          <a:noFill/>
        </p:spPr>
        <p:txBody>
          <a:bodyPr wrap="none" rtlCol="0">
            <a:spAutoFit/>
          </a:bodyPr>
          <a:lstStyle/>
          <a:p>
            <a:r>
              <a:rPr lang="en-US" dirty="0" smtClean="0"/>
              <a:t>P(F</a:t>
            </a:r>
            <a:r>
              <a:rPr lang="en-US" baseline="-25000" dirty="0"/>
              <a:t>j</a:t>
            </a:r>
            <a:r>
              <a:rPr lang="en-US" dirty="0" smtClean="0"/>
              <a:t>|F</a:t>
            </a:r>
            <a:r>
              <a:rPr lang="en-US" baseline="-25000" dirty="0" smtClean="0"/>
              <a:t>1</a:t>
            </a:r>
            <a:r>
              <a:rPr lang="en-US" dirty="0" smtClean="0"/>
              <a:t>)</a:t>
            </a:r>
            <a:endParaRPr lang="en-US" dirty="0"/>
          </a:p>
        </p:txBody>
      </p:sp>
      <p:sp>
        <p:nvSpPr>
          <p:cNvPr id="46" name="TextBox 45"/>
          <p:cNvSpPr txBox="1"/>
          <p:nvPr/>
        </p:nvSpPr>
        <p:spPr>
          <a:xfrm>
            <a:off x="6776198" y="5530334"/>
            <a:ext cx="929198" cy="369332"/>
          </a:xfrm>
          <a:prstGeom prst="rect">
            <a:avLst/>
          </a:prstGeom>
          <a:noFill/>
        </p:spPr>
        <p:txBody>
          <a:bodyPr wrap="none" rtlCol="0">
            <a:spAutoFit/>
          </a:bodyPr>
          <a:lstStyle/>
          <a:p>
            <a:r>
              <a:rPr lang="en-US" dirty="0" smtClean="0"/>
              <a:t>P(</a:t>
            </a:r>
            <a:r>
              <a:rPr lang="en-US" dirty="0" err="1" smtClean="0"/>
              <a:t>F</a:t>
            </a:r>
            <a:r>
              <a:rPr lang="en-US" baseline="-25000" dirty="0" err="1"/>
              <a:t>j</a:t>
            </a:r>
            <a:r>
              <a:rPr lang="en-US" dirty="0" err="1" smtClean="0"/>
              <a:t>|F</a:t>
            </a:r>
            <a:r>
              <a:rPr lang="en-US" baseline="-25000" dirty="0" err="1" smtClean="0"/>
              <a:t>M</a:t>
            </a:r>
            <a:r>
              <a:rPr lang="en-US" dirty="0" smtClean="0"/>
              <a:t>)</a:t>
            </a:r>
            <a:endParaRPr lang="en-US" dirty="0"/>
          </a:p>
        </p:txBody>
      </p:sp>
      <p:sp>
        <p:nvSpPr>
          <p:cNvPr id="47" name="Rectangle 46"/>
          <p:cNvSpPr/>
          <p:nvPr/>
        </p:nvSpPr>
        <p:spPr>
          <a:xfrm>
            <a:off x="2546684" y="3184641"/>
            <a:ext cx="1066800" cy="457200"/>
          </a:xfrm>
          <a:prstGeom prst="rect">
            <a:avLst/>
          </a:prstGeom>
          <a:gradFill flip="none" rotWithShape="1">
            <a:gsLst>
              <a:gs pos="0">
                <a:schemeClr val="accent1">
                  <a:shade val="51000"/>
                  <a:satMod val="130000"/>
                  <a:alpha val="50000"/>
                </a:schemeClr>
              </a:gs>
              <a:gs pos="80000">
                <a:schemeClr val="accent1">
                  <a:shade val="93000"/>
                  <a:satMod val="130000"/>
                  <a:alpha val="50000"/>
                </a:schemeClr>
              </a:gs>
              <a:gs pos="100000">
                <a:schemeClr val="accent1">
                  <a:shade val="94000"/>
                  <a:satMod val="135000"/>
                  <a:alpha val="50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err="1" smtClean="0">
                <a:solidFill>
                  <a:srgbClr val="000066"/>
                </a:solidFill>
              </a:rPr>
              <a:t>F</a:t>
            </a:r>
            <a:r>
              <a:rPr lang="en-US" sz="2400" baseline="-25000" dirty="0" err="1">
                <a:solidFill>
                  <a:srgbClr val="000066"/>
                </a:solidFill>
              </a:rPr>
              <a:t>j</a:t>
            </a:r>
            <a:endParaRPr lang="en-US" sz="2400" baseline="-25000" dirty="0">
              <a:solidFill>
                <a:srgbClr val="000066"/>
              </a:solidFill>
            </a:endParaRPr>
          </a:p>
        </p:txBody>
      </p:sp>
      <p:cxnSp>
        <p:nvCxnSpPr>
          <p:cNvPr id="11" name="Straight Arrow Connector 10"/>
          <p:cNvCxnSpPr>
            <a:stCxn id="25" idx="1"/>
            <a:endCxn id="47" idx="3"/>
          </p:cNvCxnSpPr>
          <p:nvPr/>
        </p:nvCxnSpPr>
        <p:spPr>
          <a:xfrm flipH="1">
            <a:off x="3613484" y="2606040"/>
            <a:ext cx="1949116" cy="8072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24" idx="1"/>
            <a:endCxn id="47" idx="3"/>
          </p:cNvCxnSpPr>
          <p:nvPr/>
        </p:nvCxnSpPr>
        <p:spPr>
          <a:xfrm flipH="1">
            <a:off x="3613484" y="1828800"/>
            <a:ext cx="1949116" cy="15844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26" idx="1"/>
            <a:endCxn id="47" idx="3"/>
          </p:cNvCxnSpPr>
          <p:nvPr/>
        </p:nvCxnSpPr>
        <p:spPr>
          <a:xfrm flipH="1">
            <a:off x="3613484" y="3383280"/>
            <a:ext cx="1949116" cy="2996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27" idx="1"/>
            <a:endCxn id="47" idx="3"/>
          </p:cNvCxnSpPr>
          <p:nvPr/>
        </p:nvCxnSpPr>
        <p:spPr>
          <a:xfrm flipH="1" flipV="1">
            <a:off x="3613484" y="3413241"/>
            <a:ext cx="1949116" cy="7472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28" idx="1"/>
            <a:endCxn id="47" idx="3"/>
          </p:cNvCxnSpPr>
          <p:nvPr/>
        </p:nvCxnSpPr>
        <p:spPr>
          <a:xfrm flipH="1" flipV="1">
            <a:off x="3613484" y="3413241"/>
            <a:ext cx="1949116" cy="230175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54" name="Picture 53" descr="Screen Shot 2014-04-16 at 5.27.4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2294" y="5899666"/>
            <a:ext cx="2631240" cy="690161"/>
          </a:xfrm>
          <a:prstGeom prst="rect">
            <a:avLst/>
          </a:prstGeom>
        </p:spPr>
      </p:pic>
      <p:sp>
        <p:nvSpPr>
          <p:cNvPr id="23" name="Rectangle 22"/>
          <p:cNvSpPr/>
          <p:nvPr/>
        </p:nvSpPr>
        <p:spPr>
          <a:xfrm>
            <a:off x="2546684" y="2372194"/>
            <a:ext cx="1066800" cy="457200"/>
          </a:xfrm>
          <a:prstGeom prst="rect">
            <a:avLst/>
          </a:prstGeom>
          <a:gradFill flip="none" rotWithShape="1">
            <a:gsLst>
              <a:gs pos="0">
                <a:schemeClr val="accent1">
                  <a:shade val="51000"/>
                  <a:satMod val="130000"/>
                  <a:alpha val="50000"/>
                </a:schemeClr>
              </a:gs>
              <a:gs pos="80000">
                <a:schemeClr val="accent1">
                  <a:shade val="93000"/>
                  <a:satMod val="130000"/>
                  <a:alpha val="50000"/>
                </a:schemeClr>
              </a:gs>
              <a:gs pos="100000">
                <a:schemeClr val="accent1">
                  <a:shade val="94000"/>
                  <a:satMod val="135000"/>
                  <a:alpha val="50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66"/>
                </a:solidFill>
              </a:rPr>
              <a:t>F</a:t>
            </a:r>
            <a:r>
              <a:rPr lang="en-US" sz="2400" baseline="-25000" dirty="0">
                <a:solidFill>
                  <a:srgbClr val="000066"/>
                </a:solidFill>
              </a:rPr>
              <a:t>i</a:t>
            </a:r>
          </a:p>
        </p:txBody>
      </p:sp>
    </p:spTree>
    <p:extLst>
      <p:ext uri="{BB962C8B-B14F-4D97-AF65-F5344CB8AC3E}">
        <p14:creationId xmlns:p14="http://schemas.microsoft.com/office/powerpoint/2010/main" val="219101044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2546684" y="2372194"/>
            <a:ext cx="1066800" cy="457200"/>
          </a:xfrm>
          <a:prstGeom prst="rect">
            <a:avLst/>
          </a:prstGeom>
          <a:gradFill flip="none" rotWithShape="1">
            <a:gsLst>
              <a:gs pos="0">
                <a:schemeClr val="accent1">
                  <a:shade val="51000"/>
                  <a:satMod val="130000"/>
                  <a:alpha val="50000"/>
                </a:schemeClr>
              </a:gs>
              <a:gs pos="80000">
                <a:schemeClr val="accent1">
                  <a:shade val="93000"/>
                  <a:satMod val="130000"/>
                  <a:alpha val="50000"/>
                </a:schemeClr>
              </a:gs>
              <a:gs pos="100000">
                <a:schemeClr val="accent1">
                  <a:shade val="94000"/>
                  <a:satMod val="135000"/>
                  <a:alpha val="50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66"/>
                </a:solidFill>
              </a:rPr>
              <a:t>F</a:t>
            </a:r>
            <a:r>
              <a:rPr lang="en-US" sz="2400" baseline="-25000" dirty="0">
                <a:solidFill>
                  <a:srgbClr val="000066"/>
                </a:solidFill>
              </a:rPr>
              <a:t>i</a:t>
            </a:r>
          </a:p>
        </p:txBody>
      </p:sp>
      <p:sp>
        <p:nvSpPr>
          <p:cNvPr id="30" name="Rectangle 29"/>
          <p:cNvSpPr/>
          <p:nvPr/>
        </p:nvSpPr>
        <p:spPr>
          <a:xfrm>
            <a:off x="2546684" y="3184641"/>
            <a:ext cx="1066800" cy="457200"/>
          </a:xfrm>
          <a:prstGeom prst="rect">
            <a:avLst/>
          </a:prstGeom>
          <a:gradFill flip="none" rotWithShape="1">
            <a:gsLst>
              <a:gs pos="0">
                <a:schemeClr val="accent1">
                  <a:shade val="51000"/>
                  <a:satMod val="130000"/>
                  <a:alpha val="50000"/>
                </a:schemeClr>
              </a:gs>
              <a:gs pos="80000">
                <a:schemeClr val="accent1">
                  <a:shade val="93000"/>
                  <a:satMod val="130000"/>
                  <a:alpha val="50000"/>
                </a:schemeClr>
              </a:gs>
              <a:gs pos="100000">
                <a:schemeClr val="accent1">
                  <a:shade val="94000"/>
                  <a:satMod val="135000"/>
                  <a:alpha val="50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err="1" smtClean="0">
                <a:solidFill>
                  <a:srgbClr val="000066"/>
                </a:solidFill>
              </a:rPr>
              <a:t>F</a:t>
            </a:r>
            <a:r>
              <a:rPr lang="en-US" sz="2400" baseline="-25000" dirty="0" err="1">
                <a:solidFill>
                  <a:srgbClr val="000066"/>
                </a:solidFill>
              </a:rPr>
              <a:t>j</a:t>
            </a:r>
            <a:endParaRPr lang="en-US" sz="2400" baseline="-25000" dirty="0">
              <a:solidFill>
                <a:srgbClr val="000066"/>
              </a:solidFill>
            </a:endParaRPr>
          </a:p>
        </p:txBody>
      </p:sp>
      <p:sp>
        <p:nvSpPr>
          <p:cNvPr id="2" name="Title 1"/>
          <p:cNvSpPr>
            <a:spLocks noGrp="1"/>
          </p:cNvSpPr>
          <p:nvPr>
            <p:ph type="title"/>
          </p:nvPr>
        </p:nvSpPr>
        <p:spPr/>
        <p:txBody>
          <a:bodyPr/>
          <a:lstStyle/>
          <a:p>
            <a:r>
              <a:rPr lang="en-US" dirty="0"/>
              <a:t>Conditional Functional Flow</a:t>
            </a:r>
          </a:p>
        </p:txBody>
      </p:sp>
      <p:cxnSp>
        <p:nvCxnSpPr>
          <p:cNvPr id="14" name="Straight Connector 13"/>
          <p:cNvCxnSpPr/>
          <p:nvPr/>
        </p:nvCxnSpPr>
        <p:spPr>
          <a:xfrm>
            <a:off x="1895486" y="3733800"/>
            <a:ext cx="5410200" cy="0"/>
          </a:xfrm>
          <a:prstGeom prst="line">
            <a:avLst/>
          </a:prstGeom>
        </p:spPr>
        <p:style>
          <a:lnRef idx="2">
            <a:schemeClr val="dk1"/>
          </a:lnRef>
          <a:fillRef idx="0">
            <a:schemeClr val="dk1"/>
          </a:fillRef>
          <a:effectRef idx="1">
            <a:schemeClr val="dk1"/>
          </a:effectRef>
          <a:fontRef idx="minor">
            <a:schemeClr val="tx1"/>
          </a:fontRef>
        </p:style>
      </p:cxnSp>
      <p:sp>
        <p:nvSpPr>
          <p:cNvPr id="6" name="Oval 5"/>
          <p:cNvSpPr/>
          <p:nvPr/>
        </p:nvSpPr>
        <p:spPr>
          <a:xfrm>
            <a:off x="1349595" y="3193863"/>
            <a:ext cx="1098319" cy="10983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u</a:t>
            </a:r>
            <a:endParaRPr lang="en-US" sz="3200" dirty="0">
              <a:solidFill>
                <a:schemeClr val="tx1"/>
              </a:solidFill>
            </a:endParaRPr>
          </a:p>
        </p:txBody>
      </p:sp>
      <p:sp>
        <p:nvSpPr>
          <p:cNvPr id="7" name="Oval 6"/>
          <p:cNvSpPr/>
          <p:nvPr/>
        </p:nvSpPr>
        <p:spPr>
          <a:xfrm>
            <a:off x="6696086" y="3184641"/>
            <a:ext cx="1098319" cy="10983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1"/>
                </a:solidFill>
              </a:rPr>
              <a:t>v</a:t>
            </a:r>
          </a:p>
        </p:txBody>
      </p:sp>
      <p:grpSp>
        <p:nvGrpSpPr>
          <p:cNvPr id="31" name="Group 30"/>
          <p:cNvGrpSpPr/>
          <p:nvPr/>
        </p:nvGrpSpPr>
        <p:grpSpPr>
          <a:xfrm>
            <a:off x="5562600" y="1600200"/>
            <a:ext cx="1066800" cy="4343400"/>
            <a:chOff x="5562600" y="1600200"/>
            <a:chExt cx="1066800" cy="4343400"/>
          </a:xfrm>
        </p:grpSpPr>
        <p:sp>
          <p:nvSpPr>
            <p:cNvPr id="24" name="Rectangle 23"/>
            <p:cNvSpPr/>
            <p:nvPr/>
          </p:nvSpPr>
          <p:spPr>
            <a:xfrm>
              <a:off x="5562600" y="1600200"/>
              <a:ext cx="1066800" cy="457200"/>
            </a:xfrm>
            <a:prstGeom prst="rect">
              <a:avLst/>
            </a:prstGeom>
            <a:gradFill flip="none" rotWithShape="1">
              <a:gsLst>
                <a:gs pos="0">
                  <a:schemeClr val="accent1">
                    <a:shade val="51000"/>
                    <a:satMod val="130000"/>
                    <a:alpha val="50000"/>
                  </a:schemeClr>
                </a:gs>
                <a:gs pos="80000">
                  <a:schemeClr val="accent1">
                    <a:shade val="93000"/>
                    <a:satMod val="130000"/>
                    <a:alpha val="50000"/>
                  </a:schemeClr>
                </a:gs>
                <a:gs pos="100000">
                  <a:schemeClr val="accent1">
                    <a:shade val="94000"/>
                    <a:satMod val="135000"/>
                    <a:alpha val="50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66"/>
                  </a:solidFill>
                </a:rPr>
                <a:t>F</a:t>
              </a:r>
              <a:r>
                <a:rPr lang="en-US" sz="2400" baseline="-25000" dirty="0" smtClean="0">
                  <a:solidFill>
                    <a:srgbClr val="000066"/>
                  </a:solidFill>
                </a:rPr>
                <a:t>1</a:t>
              </a:r>
              <a:endParaRPr lang="en-US" sz="2400" baseline="-25000" dirty="0">
                <a:solidFill>
                  <a:srgbClr val="000066"/>
                </a:solidFill>
              </a:endParaRPr>
            </a:p>
          </p:txBody>
        </p:sp>
        <p:sp>
          <p:nvSpPr>
            <p:cNvPr id="25" name="Rectangle 24"/>
            <p:cNvSpPr/>
            <p:nvPr/>
          </p:nvSpPr>
          <p:spPr>
            <a:xfrm>
              <a:off x="5562600" y="2377440"/>
              <a:ext cx="1066800" cy="457200"/>
            </a:xfrm>
            <a:prstGeom prst="rect">
              <a:avLst/>
            </a:prstGeom>
            <a:gradFill flip="none" rotWithShape="1">
              <a:gsLst>
                <a:gs pos="0">
                  <a:schemeClr val="accent1">
                    <a:shade val="51000"/>
                    <a:satMod val="130000"/>
                    <a:alpha val="50000"/>
                  </a:schemeClr>
                </a:gs>
                <a:gs pos="80000">
                  <a:schemeClr val="accent1">
                    <a:shade val="93000"/>
                    <a:satMod val="130000"/>
                    <a:alpha val="50000"/>
                  </a:schemeClr>
                </a:gs>
                <a:gs pos="100000">
                  <a:schemeClr val="accent1">
                    <a:shade val="94000"/>
                    <a:satMod val="135000"/>
                    <a:alpha val="50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66"/>
                  </a:solidFill>
                </a:rPr>
                <a:t>F</a:t>
              </a:r>
              <a:r>
                <a:rPr lang="en-US" sz="2400" baseline="-25000" dirty="0">
                  <a:solidFill>
                    <a:srgbClr val="000066"/>
                  </a:solidFill>
                </a:rPr>
                <a:t>2</a:t>
              </a:r>
            </a:p>
          </p:txBody>
        </p:sp>
        <p:sp>
          <p:nvSpPr>
            <p:cNvPr id="26" name="Rectangle 25"/>
            <p:cNvSpPr/>
            <p:nvPr/>
          </p:nvSpPr>
          <p:spPr>
            <a:xfrm>
              <a:off x="5562600" y="3154680"/>
              <a:ext cx="1066800" cy="457200"/>
            </a:xfrm>
            <a:prstGeom prst="rect">
              <a:avLst/>
            </a:prstGeom>
            <a:gradFill flip="none" rotWithShape="1">
              <a:gsLst>
                <a:gs pos="0">
                  <a:schemeClr val="accent1">
                    <a:shade val="51000"/>
                    <a:satMod val="130000"/>
                    <a:alpha val="50000"/>
                  </a:schemeClr>
                </a:gs>
                <a:gs pos="80000">
                  <a:schemeClr val="accent1">
                    <a:shade val="93000"/>
                    <a:satMod val="130000"/>
                    <a:alpha val="50000"/>
                  </a:schemeClr>
                </a:gs>
                <a:gs pos="100000">
                  <a:schemeClr val="accent1">
                    <a:shade val="94000"/>
                    <a:satMod val="135000"/>
                    <a:alpha val="50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66"/>
                  </a:solidFill>
                </a:rPr>
                <a:t>F</a:t>
              </a:r>
              <a:r>
                <a:rPr lang="en-US" sz="2400" baseline="-25000" dirty="0">
                  <a:solidFill>
                    <a:srgbClr val="000066"/>
                  </a:solidFill>
                </a:rPr>
                <a:t>3</a:t>
              </a:r>
            </a:p>
          </p:txBody>
        </p:sp>
        <p:sp>
          <p:nvSpPr>
            <p:cNvPr id="27" name="Rectangle 26"/>
            <p:cNvSpPr/>
            <p:nvPr/>
          </p:nvSpPr>
          <p:spPr>
            <a:xfrm>
              <a:off x="5562600" y="3931920"/>
              <a:ext cx="1066800" cy="457200"/>
            </a:xfrm>
            <a:prstGeom prst="rect">
              <a:avLst/>
            </a:prstGeom>
            <a:gradFill flip="none" rotWithShape="1">
              <a:gsLst>
                <a:gs pos="0">
                  <a:schemeClr val="accent1">
                    <a:shade val="51000"/>
                    <a:satMod val="130000"/>
                    <a:alpha val="50000"/>
                  </a:schemeClr>
                </a:gs>
                <a:gs pos="80000">
                  <a:schemeClr val="accent1">
                    <a:shade val="93000"/>
                    <a:satMod val="130000"/>
                    <a:alpha val="50000"/>
                  </a:schemeClr>
                </a:gs>
                <a:gs pos="100000">
                  <a:schemeClr val="accent1">
                    <a:shade val="94000"/>
                    <a:satMod val="135000"/>
                    <a:alpha val="50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66"/>
                  </a:solidFill>
                </a:rPr>
                <a:t>F</a:t>
              </a:r>
              <a:r>
                <a:rPr lang="en-US" sz="2400" baseline="-25000" dirty="0">
                  <a:solidFill>
                    <a:srgbClr val="000066"/>
                  </a:solidFill>
                </a:rPr>
                <a:t>i</a:t>
              </a:r>
            </a:p>
          </p:txBody>
        </p:sp>
        <p:sp>
          <p:nvSpPr>
            <p:cNvPr id="28" name="Rectangle 27"/>
            <p:cNvSpPr/>
            <p:nvPr/>
          </p:nvSpPr>
          <p:spPr>
            <a:xfrm>
              <a:off x="5562600" y="5486400"/>
              <a:ext cx="1066800" cy="457200"/>
            </a:xfrm>
            <a:prstGeom prst="rect">
              <a:avLst/>
            </a:prstGeom>
            <a:gradFill flip="none" rotWithShape="1">
              <a:gsLst>
                <a:gs pos="0">
                  <a:schemeClr val="accent1">
                    <a:shade val="51000"/>
                    <a:satMod val="130000"/>
                    <a:alpha val="50000"/>
                  </a:schemeClr>
                </a:gs>
                <a:gs pos="80000">
                  <a:schemeClr val="accent1">
                    <a:shade val="93000"/>
                    <a:satMod val="130000"/>
                    <a:alpha val="50000"/>
                  </a:schemeClr>
                </a:gs>
                <a:gs pos="100000">
                  <a:schemeClr val="accent1">
                    <a:shade val="94000"/>
                    <a:satMod val="135000"/>
                    <a:alpha val="50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66"/>
                  </a:solidFill>
                </a:rPr>
                <a:t>F</a:t>
              </a:r>
              <a:r>
                <a:rPr lang="en-US" sz="2400" baseline="-25000" dirty="0">
                  <a:solidFill>
                    <a:srgbClr val="000066"/>
                  </a:solidFill>
                </a:rPr>
                <a:t>M</a:t>
              </a:r>
            </a:p>
          </p:txBody>
        </p:sp>
        <p:sp>
          <p:nvSpPr>
            <p:cNvPr id="29" name="TextBox 28"/>
            <p:cNvSpPr txBox="1"/>
            <p:nvPr/>
          </p:nvSpPr>
          <p:spPr>
            <a:xfrm>
              <a:off x="5943600" y="4419600"/>
              <a:ext cx="228600" cy="969496"/>
            </a:xfrm>
            <a:prstGeom prst="rect">
              <a:avLst/>
            </a:prstGeom>
            <a:noFill/>
          </p:spPr>
          <p:txBody>
            <a:bodyPr wrap="square" rtlCol="0">
              <a:spAutoFit/>
            </a:bodyPr>
            <a:lstStyle/>
            <a:p>
              <a:pPr>
                <a:lnSpc>
                  <a:spcPct val="50000"/>
                </a:lnSpc>
              </a:pPr>
              <a:r>
                <a:rPr lang="en-US" sz="3600" b="1" dirty="0" smtClean="0"/>
                <a:t>...</a:t>
              </a:r>
              <a:endParaRPr lang="en-US" sz="3600" b="1" dirty="0"/>
            </a:p>
          </p:txBody>
        </p:sp>
      </p:grpSp>
      <p:sp>
        <p:nvSpPr>
          <p:cNvPr id="34" name="TextBox 33"/>
          <p:cNvSpPr txBox="1"/>
          <p:nvPr/>
        </p:nvSpPr>
        <p:spPr>
          <a:xfrm>
            <a:off x="6722726" y="2421374"/>
            <a:ext cx="875623" cy="369332"/>
          </a:xfrm>
          <a:prstGeom prst="rect">
            <a:avLst/>
          </a:prstGeom>
          <a:noFill/>
        </p:spPr>
        <p:txBody>
          <a:bodyPr wrap="none" rtlCol="0">
            <a:spAutoFit/>
          </a:bodyPr>
          <a:lstStyle/>
          <a:p>
            <a:r>
              <a:rPr lang="en-US" dirty="0" smtClean="0"/>
              <a:t>P(F</a:t>
            </a:r>
            <a:r>
              <a:rPr lang="en-US" baseline="-25000" dirty="0"/>
              <a:t>i</a:t>
            </a:r>
            <a:r>
              <a:rPr lang="en-US" dirty="0" smtClean="0"/>
              <a:t>|F</a:t>
            </a:r>
            <a:r>
              <a:rPr lang="en-US" baseline="-25000" dirty="0"/>
              <a:t>2</a:t>
            </a:r>
            <a:r>
              <a:rPr lang="en-US" dirty="0" smtClean="0"/>
              <a:t>)</a:t>
            </a:r>
            <a:endParaRPr lang="en-US" dirty="0"/>
          </a:p>
        </p:txBody>
      </p:sp>
      <p:sp>
        <p:nvSpPr>
          <p:cNvPr id="37" name="TextBox 36"/>
          <p:cNvSpPr txBox="1"/>
          <p:nvPr/>
        </p:nvSpPr>
        <p:spPr>
          <a:xfrm>
            <a:off x="6696086" y="1644134"/>
            <a:ext cx="875623" cy="369332"/>
          </a:xfrm>
          <a:prstGeom prst="rect">
            <a:avLst/>
          </a:prstGeom>
          <a:noFill/>
        </p:spPr>
        <p:txBody>
          <a:bodyPr wrap="none" rtlCol="0">
            <a:spAutoFit/>
          </a:bodyPr>
          <a:lstStyle/>
          <a:p>
            <a:r>
              <a:rPr lang="en-US" dirty="0" smtClean="0"/>
              <a:t>P(F</a:t>
            </a:r>
            <a:r>
              <a:rPr lang="en-US" baseline="-25000" dirty="0"/>
              <a:t>i</a:t>
            </a:r>
            <a:r>
              <a:rPr lang="en-US" dirty="0" smtClean="0"/>
              <a:t>|F</a:t>
            </a:r>
            <a:r>
              <a:rPr lang="en-US" baseline="-25000" dirty="0" smtClean="0"/>
              <a:t>1</a:t>
            </a:r>
            <a:r>
              <a:rPr lang="en-US" dirty="0" smtClean="0"/>
              <a:t>)</a:t>
            </a:r>
            <a:endParaRPr lang="en-US" dirty="0"/>
          </a:p>
        </p:txBody>
      </p:sp>
      <p:sp>
        <p:nvSpPr>
          <p:cNvPr id="46" name="TextBox 45"/>
          <p:cNvSpPr txBox="1"/>
          <p:nvPr/>
        </p:nvSpPr>
        <p:spPr>
          <a:xfrm>
            <a:off x="6776198" y="5530334"/>
            <a:ext cx="929198" cy="369332"/>
          </a:xfrm>
          <a:prstGeom prst="rect">
            <a:avLst/>
          </a:prstGeom>
          <a:noFill/>
        </p:spPr>
        <p:txBody>
          <a:bodyPr wrap="none" rtlCol="0">
            <a:spAutoFit/>
          </a:bodyPr>
          <a:lstStyle/>
          <a:p>
            <a:r>
              <a:rPr lang="en-US" dirty="0" smtClean="0"/>
              <a:t>P(</a:t>
            </a:r>
            <a:r>
              <a:rPr lang="en-US" dirty="0" err="1" smtClean="0"/>
              <a:t>F</a:t>
            </a:r>
            <a:r>
              <a:rPr lang="en-US" baseline="-25000" dirty="0" err="1"/>
              <a:t>i</a:t>
            </a:r>
            <a:r>
              <a:rPr lang="en-US" dirty="0" err="1" smtClean="0"/>
              <a:t>|F</a:t>
            </a:r>
            <a:r>
              <a:rPr lang="en-US" baseline="-25000" dirty="0" err="1" smtClean="0"/>
              <a:t>M</a:t>
            </a:r>
            <a:r>
              <a:rPr lang="en-US" dirty="0" smtClean="0"/>
              <a:t>)</a:t>
            </a:r>
            <a:endParaRPr lang="en-US" dirty="0"/>
          </a:p>
        </p:txBody>
      </p:sp>
      <p:cxnSp>
        <p:nvCxnSpPr>
          <p:cNvPr id="11" name="Straight Arrow Connector 10"/>
          <p:cNvCxnSpPr>
            <a:stCxn id="25" idx="1"/>
          </p:cNvCxnSpPr>
          <p:nvPr/>
        </p:nvCxnSpPr>
        <p:spPr>
          <a:xfrm flipH="1" flipV="1">
            <a:off x="3613484" y="2589912"/>
            <a:ext cx="1949116" cy="161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24" idx="1"/>
          </p:cNvCxnSpPr>
          <p:nvPr/>
        </p:nvCxnSpPr>
        <p:spPr>
          <a:xfrm flipH="1">
            <a:off x="3613484" y="1828800"/>
            <a:ext cx="1949116" cy="7611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26" idx="1"/>
          </p:cNvCxnSpPr>
          <p:nvPr/>
        </p:nvCxnSpPr>
        <p:spPr>
          <a:xfrm flipH="1" flipV="1">
            <a:off x="3613484" y="2589912"/>
            <a:ext cx="1949116" cy="7933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27" idx="1"/>
          </p:cNvCxnSpPr>
          <p:nvPr/>
        </p:nvCxnSpPr>
        <p:spPr>
          <a:xfrm flipH="1" flipV="1">
            <a:off x="3613484" y="2589912"/>
            <a:ext cx="1949116" cy="15706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28" idx="1"/>
          </p:cNvCxnSpPr>
          <p:nvPr/>
        </p:nvCxnSpPr>
        <p:spPr>
          <a:xfrm flipH="1" flipV="1">
            <a:off x="3613484" y="2589912"/>
            <a:ext cx="1949116" cy="31250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54" name="Picture 53" descr="Screen Shot 2014-04-16 at 5.27.4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2294" y="5899666"/>
            <a:ext cx="2631240" cy="690161"/>
          </a:xfrm>
          <a:prstGeom prst="rect">
            <a:avLst/>
          </a:prstGeom>
        </p:spPr>
      </p:pic>
    </p:spTree>
    <p:extLst>
      <p:ext uri="{BB962C8B-B14F-4D97-AF65-F5344CB8AC3E}">
        <p14:creationId xmlns:p14="http://schemas.microsoft.com/office/powerpoint/2010/main" val="287438910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2C4942F-02EE-F940-9B34-C325CFD9571B}" type="slidenum">
              <a:rPr lang="en-US" smtClean="0"/>
              <a:t>19</a:t>
            </a:fld>
            <a:endParaRPr lang="en-US"/>
          </a:p>
        </p:txBody>
      </p:sp>
      <p:pic>
        <p:nvPicPr>
          <p:cNvPr id="3" name="Picture 2" descr="MFO_Best.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9989" y="201044"/>
            <a:ext cx="6260432" cy="6373378"/>
          </a:xfrm>
          <a:prstGeom prst="rect">
            <a:avLst/>
          </a:prstGeom>
        </p:spPr>
      </p:pic>
    </p:spTree>
    <p:extLst>
      <p:ext uri="{BB962C8B-B14F-4D97-AF65-F5344CB8AC3E}">
        <p14:creationId xmlns:p14="http://schemas.microsoft.com/office/powerpoint/2010/main" val="375707586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Proteins Do?</a:t>
            </a:r>
            <a:endParaRPr lang="en-US" dirty="0"/>
          </a:p>
        </p:txBody>
      </p:sp>
      <p:pic>
        <p:nvPicPr>
          <p:cNvPr id="20" name="Picture 19"/>
          <p:cNvPicPr>
            <a:picLocks noChangeAspect="1"/>
          </p:cNvPicPr>
          <p:nvPr/>
        </p:nvPicPr>
        <p:blipFill>
          <a:blip r:embed="rId3"/>
          <a:stretch>
            <a:fillRect/>
          </a:stretch>
        </p:blipFill>
        <p:spPr>
          <a:xfrm>
            <a:off x="2488985" y="2768602"/>
            <a:ext cx="1716893" cy="1346200"/>
          </a:xfrm>
          <a:prstGeom prst="rect">
            <a:avLst/>
          </a:prstGeom>
        </p:spPr>
      </p:pic>
      <p:pic>
        <p:nvPicPr>
          <p:cNvPr id="21" name="Picture 20"/>
          <p:cNvPicPr>
            <a:picLocks noChangeAspect="1"/>
          </p:cNvPicPr>
          <p:nvPr/>
        </p:nvPicPr>
        <p:blipFill>
          <a:blip r:embed="rId4"/>
          <a:stretch>
            <a:fillRect/>
          </a:stretch>
        </p:blipFill>
        <p:spPr>
          <a:xfrm>
            <a:off x="7045810" y="2752922"/>
            <a:ext cx="1892300" cy="1541364"/>
          </a:xfrm>
          <a:prstGeom prst="rect">
            <a:avLst/>
          </a:prstGeom>
        </p:spPr>
      </p:pic>
      <p:pic>
        <p:nvPicPr>
          <p:cNvPr id="25" name="Picture 24"/>
          <p:cNvPicPr>
            <a:picLocks noChangeAspect="1"/>
          </p:cNvPicPr>
          <p:nvPr/>
        </p:nvPicPr>
        <p:blipFill>
          <a:blip r:embed="rId5"/>
          <a:stretch>
            <a:fillRect/>
          </a:stretch>
        </p:blipFill>
        <p:spPr>
          <a:xfrm>
            <a:off x="4660257" y="2697867"/>
            <a:ext cx="2120900" cy="1424254"/>
          </a:xfrm>
          <a:prstGeom prst="rect">
            <a:avLst/>
          </a:prstGeom>
        </p:spPr>
      </p:pic>
      <p:pic>
        <p:nvPicPr>
          <p:cNvPr id="3" name="Picture 2" descr="Catalyst.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9891" y="2723444"/>
            <a:ext cx="1892740" cy="1255889"/>
          </a:xfrm>
          <a:prstGeom prst="rect">
            <a:avLst/>
          </a:prstGeom>
        </p:spPr>
      </p:pic>
      <p:sp>
        <p:nvSpPr>
          <p:cNvPr id="4" name="TextBox 3"/>
          <p:cNvSpPr txBox="1"/>
          <p:nvPr/>
        </p:nvSpPr>
        <p:spPr>
          <a:xfrm>
            <a:off x="5181600" y="4114802"/>
            <a:ext cx="1100557" cy="369332"/>
          </a:xfrm>
          <a:prstGeom prst="rect">
            <a:avLst/>
          </a:prstGeom>
          <a:noFill/>
        </p:spPr>
        <p:txBody>
          <a:bodyPr wrap="none" rtlCol="0">
            <a:spAutoFit/>
          </a:bodyPr>
          <a:lstStyle/>
          <a:p>
            <a:r>
              <a:rPr lang="en-US" dirty="0" smtClean="0"/>
              <a:t>Transport</a:t>
            </a:r>
            <a:endParaRPr lang="en-US" dirty="0"/>
          </a:p>
        </p:txBody>
      </p:sp>
      <p:sp>
        <p:nvSpPr>
          <p:cNvPr id="5" name="TextBox 4"/>
          <p:cNvSpPr txBox="1"/>
          <p:nvPr/>
        </p:nvSpPr>
        <p:spPr>
          <a:xfrm>
            <a:off x="7162800" y="4124839"/>
            <a:ext cx="1673580" cy="369332"/>
          </a:xfrm>
          <a:prstGeom prst="rect">
            <a:avLst/>
          </a:prstGeom>
          <a:noFill/>
        </p:spPr>
        <p:txBody>
          <a:bodyPr wrap="none" rtlCol="0">
            <a:spAutoFit/>
          </a:bodyPr>
          <a:lstStyle/>
          <a:p>
            <a:r>
              <a:rPr lang="en-US" dirty="0" smtClean="0"/>
              <a:t>Communication</a:t>
            </a:r>
            <a:endParaRPr lang="en-US" dirty="0"/>
          </a:p>
        </p:txBody>
      </p:sp>
      <p:sp>
        <p:nvSpPr>
          <p:cNvPr id="6" name="TextBox 5"/>
          <p:cNvSpPr txBox="1"/>
          <p:nvPr/>
        </p:nvSpPr>
        <p:spPr>
          <a:xfrm>
            <a:off x="2819185" y="4124839"/>
            <a:ext cx="1061333" cy="369332"/>
          </a:xfrm>
          <a:prstGeom prst="rect">
            <a:avLst/>
          </a:prstGeom>
          <a:noFill/>
        </p:spPr>
        <p:txBody>
          <a:bodyPr wrap="none" rtlCol="0">
            <a:spAutoFit/>
          </a:bodyPr>
          <a:lstStyle/>
          <a:p>
            <a:r>
              <a:rPr lang="en-US" dirty="0" smtClean="0"/>
              <a:t>Structure</a:t>
            </a:r>
            <a:endParaRPr lang="en-US" dirty="0"/>
          </a:p>
        </p:txBody>
      </p:sp>
      <p:sp>
        <p:nvSpPr>
          <p:cNvPr id="7" name="TextBox 6"/>
          <p:cNvSpPr txBox="1"/>
          <p:nvPr/>
        </p:nvSpPr>
        <p:spPr>
          <a:xfrm>
            <a:off x="787400" y="4124839"/>
            <a:ext cx="1020081" cy="369332"/>
          </a:xfrm>
          <a:prstGeom prst="rect">
            <a:avLst/>
          </a:prstGeom>
          <a:noFill/>
        </p:spPr>
        <p:txBody>
          <a:bodyPr wrap="none" rtlCol="0">
            <a:spAutoFit/>
          </a:bodyPr>
          <a:lstStyle/>
          <a:p>
            <a:r>
              <a:rPr lang="en-US" dirty="0" smtClean="0"/>
              <a:t>Signaling</a:t>
            </a:r>
            <a:endParaRPr lang="en-US" dirty="0"/>
          </a:p>
        </p:txBody>
      </p:sp>
    </p:spTree>
    <p:extLst>
      <p:ext uri="{BB962C8B-B14F-4D97-AF65-F5344CB8AC3E}">
        <p14:creationId xmlns:p14="http://schemas.microsoft.com/office/powerpoint/2010/main" val="422435682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2C4942F-02EE-F940-9B34-C325CFD9571B}" type="slidenum">
              <a:rPr lang="en-US" smtClean="0"/>
              <a:t>20</a:t>
            </a:fld>
            <a:endParaRPr lang="en-US"/>
          </a:p>
        </p:txBody>
      </p:sp>
      <p:pic>
        <p:nvPicPr>
          <p:cNvPr id="5" name="Picture 4" descr="BPO_Best.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9356" y="375316"/>
            <a:ext cx="6233695" cy="6346159"/>
          </a:xfrm>
          <a:prstGeom prst="rect">
            <a:avLst/>
          </a:prstGeom>
        </p:spPr>
      </p:pic>
    </p:spTree>
    <p:extLst>
      <p:ext uri="{BB962C8B-B14F-4D97-AF65-F5344CB8AC3E}">
        <p14:creationId xmlns:p14="http://schemas.microsoft.com/office/powerpoint/2010/main" val="335453153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2C4942F-02EE-F940-9B34-C325CFD9571B}" type="slidenum">
              <a:rPr lang="en-US" smtClean="0"/>
              <a:t>21</a:t>
            </a:fld>
            <a:endParaRPr lang="en-US"/>
          </a:p>
        </p:txBody>
      </p:sp>
      <p:pic>
        <p:nvPicPr>
          <p:cNvPr id="5" name="Picture 4" descr="CCO_Best.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410" y="76333"/>
            <a:ext cx="6661485" cy="6781667"/>
          </a:xfrm>
          <a:prstGeom prst="rect">
            <a:avLst/>
          </a:prstGeom>
        </p:spPr>
      </p:pic>
    </p:spTree>
    <p:extLst>
      <p:ext uri="{BB962C8B-B14F-4D97-AF65-F5344CB8AC3E}">
        <p14:creationId xmlns:p14="http://schemas.microsoft.com/office/powerpoint/2010/main" val="247338269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Conditional Functional Flow works for molecular function</a:t>
            </a:r>
          </a:p>
          <a:p>
            <a:r>
              <a:rPr lang="en-US" dirty="0" smtClean="0"/>
              <a:t>Does not work for “higher level” definitions of function</a:t>
            </a:r>
          </a:p>
          <a:p>
            <a:r>
              <a:rPr lang="en-US" dirty="0" smtClean="0"/>
              <a:t>Can be applied to other graph based data where “guilt by association” might not be </a:t>
            </a:r>
            <a:r>
              <a:rPr lang="en-US" smtClean="0"/>
              <a:t>the rule</a:t>
            </a:r>
            <a:endParaRPr lang="en-US" dirty="0"/>
          </a:p>
        </p:txBody>
      </p:sp>
      <p:sp>
        <p:nvSpPr>
          <p:cNvPr id="4" name="Slide Number Placeholder 3"/>
          <p:cNvSpPr>
            <a:spLocks noGrp="1"/>
          </p:cNvSpPr>
          <p:nvPr>
            <p:ph type="sldNum" sz="quarter" idx="12"/>
          </p:nvPr>
        </p:nvSpPr>
        <p:spPr/>
        <p:txBody>
          <a:bodyPr/>
          <a:lstStyle/>
          <a:p>
            <a:fld id="{22C4942F-02EE-F940-9B34-C325CFD9571B}" type="slidenum">
              <a:rPr lang="en-US" smtClean="0"/>
              <a:t>22</a:t>
            </a:fld>
            <a:endParaRPr lang="en-US"/>
          </a:p>
        </p:txBody>
      </p:sp>
    </p:spTree>
    <p:extLst>
      <p:ext uri="{BB962C8B-B14F-4D97-AF65-F5344CB8AC3E}">
        <p14:creationId xmlns:p14="http://schemas.microsoft.com/office/powerpoint/2010/main" val="375707586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4" name="Slide Number Placeholder 3"/>
          <p:cNvSpPr>
            <a:spLocks noGrp="1"/>
          </p:cNvSpPr>
          <p:nvPr>
            <p:ph type="sldNum" sz="quarter" idx="12"/>
          </p:nvPr>
        </p:nvSpPr>
        <p:spPr/>
        <p:txBody>
          <a:bodyPr/>
          <a:lstStyle/>
          <a:p>
            <a:fld id="{22C4942F-02EE-F940-9B34-C325CFD9571B}" type="slidenum">
              <a:rPr lang="en-US" smtClean="0"/>
              <a:t>23</a:t>
            </a:fld>
            <a:endParaRPr lang="en-US"/>
          </a:p>
        </p:txBody>
      </p:sp>
      <p:sp>
        <p:nvSpPr>
          <p:cNvPr id="3" name="TextBox 2"/>
          <p:cNvSpPr txBox="1"/>
          <p:nvPr/>
        </p:nvSpPr>
        <p:spPr>
          <a:xfrm>
            <a:off x="1932422" y="2232526"/>
            <a:ext cx="5262177" cy="2831544"/>
          </a:xfrm>
          <a:prstGeom prst="rect">
            <a:avLst/>
          </a:prstGeom>
          <a:noFill/>
        </p:spPr>
        <p:txBody>
          <a:bodyPr wrap="none" rtlCol="0">
            <a:spAutoFit/>
          </a:bodyPr>
          <a:lstStyle/>
          <a:p>
            <a:pPr algn="ctr"/>
            <a:r>
              <a:rPr lang="en-US" sz="4000" dirty="0" smtClean="0"/>
              <a:t>Wyatt Clark</a:t>
            </a:r>
          </a:p>
          <a:p>
            <a:pPr algn="ctr"/>
            <a:r>
              <a:rPr lang="en-US" sz="4000" dirty="0" smtClean="0"/>
              <a:t>Professor Mark Gerstein</a:t>
            </a:r>
          </a:p>
          <a:p>
            <a:pPr algn="ctr"/>
            <a:r>
              <a:rPr lang="en-US" sz="4000" dirty="0" smtClean="0"/>
              <a:t>Ian Gonzalez</a:t>
            </a:r>
          </a:p>
          <a:p>
            <a:pPr algn="ctr"/>
            <a:r>
              <a:rPr lang="en-US" sz="4000" dirty="0" smtClean="0"/>
              <a:t>Everyone in the lab!</a:t>
            </a:r>
          </a:p>
          <a:p>
            <a:endParaRPr lang="en-US" dirty="0"/>
          </a:p>
        </p:txBody>
      </p:sp>
    </p:spTree>
    <p:extLst>
      <p:ext uri="{BB962C8B-B14F-4D97-AF65-F5344CB8AC3E}">
        <p14:creationId xmlns:p14="http://schemas.microsoft.com/office/powerpoint/2010/main" val="375707586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nut 4"/>
          <p:cNvSpPr/>
          <p:nvPr/>
        </p:nvSpPr>
        <p:spPr>
          <a:xfrm>
            <a:off x="4552187" y="2548085"/>
            <a:ext cx="3367180" cy="3507810"/>
          </a:xfrm>
          <a:prstGeom prst="donut">
            <a:avLst>
              <a:gd name="adj" fmla="val 674"/>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p:txBody>
          <a:bodyPr/>
          <a:lstStyle/>
          <a:p>
            <a:r>
              <a:rPr lang="en-US" dirty="0" smtClean="0"/>
              <a:t>Another Neighborhood Method</a:t>
            </a:r>
            <a:endParaRPr lang="en-US" dirty="0"/>
          </a:p>
        </p:txBody>
      </p:sp>
      <p:sp>
        <p:nvSpPr>
          <p:cNvPr id="3" name="Content Placeholder 2"/>
          <p:cNvSpPr>
            <a:spLocks noGrp="1"/>
          </p:cNvSpPr>
          <p:nvPr>
            <p:ph idx="1"/>
          </p:nvPr>
        </p:nvSpPr>
        <p:spPr>
          <a:xfrm>
            <a:off x="457200" y="1422401"/>
            <a:ext cx="8229600" cy="1523999"/>
          </a:xfrm>
        </p:spPr>
        <p:txBody>
          <a:bodyPr/>
          <a:lstStyle/>
          <a:p>
            <a:r>
              <a:rPr lang="en-US" dirty="0" smtClean="0"/>
              <a:t>Neighborhood Count</a:t>
            </a:r>
          </a:p>
          <a:p>
            <a:pPr lvl="1"/>
            <a:r>
              <a:rPr lang="en-US" dirty="0" smtClean="0"/>
              <a:t>Count the number of each function in a radius n of the protein p</a:t>
            </a:r>
          </a:p>
        </p:txBody>
      </p:sp>
      <p:sp>
        <p:nvSpPr>
          <p:cNvPr id="4" name="Slide Number Placeholder 3"/>
          <p:cNvSpPr>
            <a:spLocks noGrp="1"/>
          </p:cNvSpPr>
          <p:nvPr>
            <p:ph type="sldNum" sz="quarter" idx="12"/>
          </p:nvPr>
        </p:nvSpPr>
        <p:spPr/>
        <p:txBody>
          <a:bodyPr/>
          <a:lstStyle/>
          <a:p>
            <a:fld id="{22C4942F-02EE-F940-9B34-C325CFD9571B}" type="slidenum">
              <a:rPr lang="en-US" smtClean="0"/>
              <a:t>24</a:t>
            </a:fld>
            <a:endParaRPr lang="en-US"/>
          </a:p>
        </p:txBody>
      </p:sp>
      <p:sp>
        <p:nvSpPr>
          <p:cNvPr id="8" name="TextBox 7"/>
          <p:cNvSpPr txBox="1"/>
          <p:nvPr/>
        </p:nvSpPr>
        <p:spPr>
          <a:xfrm>
            <a:off x="685800" y="6324600"/>
            <a:ext cx="2205126" cy="369332"/>
          </a:xfrm>
          <a:prstGeom prst="rect">
            <a:avLst/>
          </a:prstGeom>
          <a:noFill/>
        </p:spPr>
        <p:txBody>
          <a:bodyPr wrap="none" rtlCol="0">
            <a:spAutoFit/>
          </a:bodyPr>
          <a:lstStyle/>
          <a:p>
            <a:r>
              <a:rPr lang="en-US" dirty="0" err="1" smtClean="0"/>
              <a:t>Hishigaki</a:t>
            </a:r>
            <a:r>
              <a:rPr lang="en-US" dirty="0" smtClean="0"/>
              <a:t> </a:t>
            </a:r>
            <a:r>
              <a:rPr lang="en-US" i="1" dirty="0" smtClean="0"/>
              <a:t>et al.</a:t>
            </a:r>
            <a:r>
              <a:rPr lang="en-US" dirty="0" smtClean="0"/>
              <a:t> (2001)</a:t>
            </a:r>
            <a:endParaRPr lang="en-US" dirty="0"/>
          </a:p>
        </p:txBody>
      </p:sp>
      <p:cxnSp>
        <p:nvCxnSpPr>
          <p:cNvPr id="9" name="Straight Connector 8"/>
          <p:cNvCxnSpPr/>
          <p:nvPr/>
        </p:nvCxnSpPr>
        <p:spPr>
          <a:xfrm>
            <a:off x="2760580" y="3875505"/>
            <a:ext cx="334211" cy="805934"/>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1736559" y="3875505"/>
            <a:ext cx="1024021" cy="457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a:endCxn id="31" idx="3"/>
          </p:cNvCxnSpPr>
          <p:nvPr/>
        </p:nvCxnSpPr>
        <p:spPr>
          <a:xfrm flipH="1">
            <a:off x="1157818" y="4332705"/>
            <a:ext cx="618845" cy="954574"/>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898359" y="3646905"/>
            <a:ext cx="838200" cy="685800"/>
          </a:xfrm>
          <a:prstGeom prst="line">
            <a:avLst/>
          </a:prstGeom>
        </p:spPr>
        <p:style>
          <a:lnRef idx="2">
            <a:schemeClr val="accent1"/>
          </a:lnRef>
          <a:fillRef idx="0">
            <a:schemeClr val="accent1"/>
          </a:fillRef>
          <a:effectRef idx="1">
            <a:schemeClr val="accent1"/>
          </a:effectRef>
          <a:fontRef idx="minor">
            <a:schemeClr val="tx1"/>
          </a:fontRef>
        </p:style>
      </p:cxnSp>
      <p:sp>
        <p:nvSpPr>
          <p:cNvPr id="14" name="Oval 13"/>
          <p:cNvSpPr/>
          <p:nvPr/>
        </p:nvSpPr>
        <p:spPr>
          <a:xfrm>
            <a:off x="669759" y="3491468"/>
            <a:ext cx="4572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rgbClr val="000066"/>
              </a:solidFill>
            </a:endParaRPr>
          </a:p>
        </p:txBody>
      </p:sp>
      <p:sp>
        <p:nvSpPr>
          <p:cNvPr id="18" name="TextBox 17"/>
          <p:cNvSpPr txBox="1"/>
          <p:nvPr/>
        </p:nvSpPr>
        <p:spPr>
          <a:xfrm>
            <a:off x="27039" y="3977715"/>
            <a:ext cx="1160369" cy="369332"/>
          </a:xfrm>
          <a:prstGeom prst="rect">
            <a:avLst/>
          </a:prstGeom>
          <a:noFill/>
        </p:spPr>
        <p:txBody>
          <a:bodyPr wrap="none" rtlCol="0">
            <a:spAutoFit/>
          </a:bodyPr>
          <a:lstStyle/>
          <a:p>
            <a:r>
              <a:rPr lang="en-US" dirty="0" smtClean="0"/>
              <a:t>{F</a:t>
            </a:r>
            <a:r>
              <a:rPr lang="en-US" baseline="-25000" dirty="0" smtClean="0"/>
              <a:t>7</a:t>
            </a:r>
            <a:r>
              <a:rPr lang="en-US" dirty="0" smtClean="0"/>
              <a:t>,</a:t>
            </a:r>
            <a:r>
              <a:rPr lang="en-US" dirty="0"/>
              <a:t> </a:t>
            </a:r>
            <a:r>
              <a:rPr lang="en-US" dirty="0" smtClean="0"/>
              <a:t>F</a:t>
            </a:r>
            <a:r>
              <a:rPr lang="en-US" baseline="-25000" dirty="0" smtClean="0"/>
              <a:t>8,</a:t>
            </a:r>
            <a:r>
              <a:rPr lang="en-US" dirty="0" smtClean="0"/>
              <a:t> F</a:t>
            </a:r>
            <a:r>
              <a:rPr lang="en-US" baseline="-25000" dirty="0" smtClean="0"/>
              <a:t>10</a:t>
            </a:r>
            <a:r>
              <a:rPr lang="en-US" dirty="0" smtClean="0"/>
              <a:t>}</a:t>
            </a:r>
            <a:endParaRPr lang="en-US" dirty="0"/>
          </a:p>
        </p:txBody>
      </p:sp>
      <p:cxnSp>
        <p:nvCxnSpPr>
          <p:cNvPr id="20" name="Straight Connector 19"/>
          <p:cNvCxnSpPr/>
          <p:nvPr/>
        </p:nvCxnSpPr>
        <p:spPr>
          <a:xfrm flipV="1">
            <a:off x="3257980" y="4322464"/>
            <a:ext cx="727146" cy="350071"/>
          </a:xfrm>
          <a:prstGeom prst="line">
            <a:avLst/>
          </a:prstGeom>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2150142" y="3277573"/>
            <a:ext cx="1005879" cy="369332"/>
          </a:xfrm>
          <a:prstGeom prst="rect">
            <a:avLst/>
          </a:prstGeom>
          <a:noFill/>
        </p:spPr>
        <p:txBody>
          <a:bodyPr wrap="none" rtlCol="0">
            <a:spAutoFit/>
          </a:bodyPr>
          <a:lstStyle/>
          <a:p>
            <a:r>
              <a:rPr lang="en-US" dirty="0" smtClean="0"/>
              <a:t>{F</a:t>
            </a:r>
            <a:r>
              <a:rPr lang="en-US" baseline="-25000" dirty="0" smtClean="0"/>
              <a:t>7</a:t>
            </a:r>
            <a:r>
              <a:rPr lang="en-US" dirty="0" smtClean="0"/>
              <a:t>,</a:t>
            </a:r>
            <a:r>
              <a:rPr lang="en-US" dirty="0"/>
              <a:t> F</a:t>
            </a:r>
            <a:r>
              <a:rPr lang="en-US" baseline="-25000" dirty="0"/>
              <a:t>10</a:t>
            </a:r>
            <a:r>
              <a:rPr lang="en-US" dirty="0" smtClean="0"/>
              <a:t>}</a:t>
            </a:r>
            <a:endParaRPr lang="en-US" dirty="0"/>
          </a:p>
        </p:txBody>
      </p:sp>
      <p:sp>
        <p:nvSpPr>
          <p:cNvPr id="22" name="TextBox 21"/>
          <p:cNvSpPr txBox="1"/>
          <p:nvPr/>
        </p:nvSpPr>
        <p:spPr>
          <a:xfrm>
            <a:off x="1090863" y="5421504"/>
            <a:ext cx="518091" cy="369332"/>
          </a:xfrm>
          <a:prstGeom prst="rect">
            <a:avLst/>
          </a:prstGeom>
          <a:noFill/>
        </p:spPr>
        <p:txBody>
          <a:bodyPr wrap="none" rtlCol="0">
            <a:spAutoFit/>
          </a:bodyPr>
          <a:lstStyle/>
          <a:p>
            <a:r>
              <a:rPr lang="en-US" dirty="0" smtClean="0"/>
              <a:t>{F</a:t>
            </a:r>
            <a:r>
              <a:rPr lang="en-US" baseline="-25000" dirty="0" smtClean="0"/>
              <a:t>7</a:t>
            </a:r>
            <a:r>
              <a:rPr lang="en-US" dirty="0" smtClean="0"/>
              <a:t>}</a:t>
            </a:r>
            <a:endParaRPr lang="en-US" dirty="0"/>
          </a:p>
        </p:txBody>
      </p:sp>
      <p:sp>
        <p:nvSpPr>
          <p:cNvPr id="23" name="TextBox 22"/>
          <p:cNvSpPr txBox="1"/>
          <p:nvPr/>
        </p:nvSpPr>
        <p:spPr>
          <a:xfrm>
            <a:off x="289810" y="2990334"/>
            <a:ext cx="1142711" cy="369332"/>
          </a:xfrm>
          <a:prstGeom prst="rect">
            <a:avLst/>
          </a:prstGeom>
          <a:noFill/>
        </p:spPr>
        <p:txBody>
          <a:bodyPr wrap="none" rtlCol="0">
            <a:spAutoFit/>
          </a:bodyPr>
          <a:lstStyle/>
          <a:p>
            <a:r>
              <a:rPr lang="en-US" dirty="0" smtClean="0"/>
              <a:t>Radius = 2</a:t>
            </a:r>
            <a:endParaRPr lang="en-US" dirty="0"/>
          </a:p>
        </p:txBody>
      </p:sp>
      <p:sp>
        <p:nvSpPr>
          <p:cNvPr id="24" name="TextBox 23"/>
          <p:cNvSpPr txBox="1"/>
          <p:nvPr/>
        </p:nvSpPr>
        <p:spPr>
          <a:xfrm>
            <a:off x="2851458" y="4961656"/>
            <a:ext cx="813043" cy="369332"/>
          </a:xfrm>
          <a:prstGeom prst="rect">
            <a:avLst/>
          </a:prstGeom>
          <a:noFill/>
        </p:spPr>
        <p:txBody>
          <a:bodyPr wrap="none" rtlCol="0">
            <a:spAutoFit/>
          </a:bodyPr>
          <a:lstStyle/>
          <a:p>
            <a:r>
              <a:rPr lang="en-US" dirty="0" smtClean="0"/>
              <a:t>{F</a:t>
            </a:r>
            <a:r>
              <a:rPr lang="en-US" baseline="-25000" dirty="0" smtClean="0"/>
              <a:t>6</a:t>
            </a:r>
            <a:r>
              <a:rPr lang="en-US" dirty="0" smtClean="0"/>
              <a:t>, F</a:t>
            </a:r>
            <a:r>
              <a:rPr lang="en-US" baseline="-25000" dirty="0" smtClean="0"/>
              <a:t>7</a:t>
            </a:r>
            <a:r>
              <a:rPr lang="en-US" dirty="0" smtClean="0"/>
              <a:t>}</a:t>
            </a:r>
            <a:endParaRPr lang="en-US" dirty="0"/>
          </a:p>
        </p:txBody>
      </p:sp>
      <p:sp>
        <p:nvSpPr>
          <p:cNvPr id="25" name="TextBox 24"/>
          <p:cNvSpPr txBox="1"/>
          <p:nvPr/>
        </p:nvSpPr>
        <p:spPr>
          <a:xfrm>
            <a:off x="3799315" y="4551951"/>
            <a:ext cx="518091" cy="369332"/>
          </a:xfrm>
          <a:prstGeom prst="rect">
            <a:avLst/>
          </a:prstGeom>
          <a:noFill/>
        </p:spPr>
        <p:txBody>
          <a:bodyPr wrap="none" rtlCol="0">
            <a:spAutoFit/>
          </a:bodyPr>
          <a:lstStyle/>
          <a:p>
            <a:r>
              <a:rPr lang="en-US" dirty="0" smtClean="0"/>
              <a:t>{F</a:t>
            </a:r>
            <a:r>
              <a:rPr lang="en-US" baseline="-25000" dirty="0"/>
              <a:t>8</a:t>
            </a:r>
            <a:r>
              <a:rPr lang="en-US" dirty="0" smtClean="0"/>
              <a:t>}</a:t>
            </a:r>
            <a:endParaRPr lang="en-US" dirty="0"/>
          </a:p>
        </p:txBody>
      </p:sp>
      <p:sp>
        <p:nvSpPr>
          <p:cNvPr id="26" name="TextBox 25"/>
          <p:cNvSpPr txBox="1"/>
          <p:nvPr/>
        </p:nvSpPr>
        <p:spPr>
          <a:xfrm>
            <a:off x="1858513" y="4490457"/>
            <a:ext cx="291629" cy="369332"/>
          </a:xfrm>
          <a:prstGeom prst="rect">
            <a:avLst/>
          </a:prstGeom>
          <a:noFill/>
        </p:spPr>
        <p:txBody>
          <a:bodyPr wrap="none" rtlCol="0">
            <a:spAutoFit/>
          </a:bodyPr>
          <a:lstStyle/>
          <a:p>
            <a:r>
              <a:rPr lang="en-US" dirty="0" smtClean="0"/>
              <a:t>?</a:t>
            </a:r>
            <a:endParaRPr lang="en-US" dirty="0"/>
          </a:p>
        </p:txBody>
      </p:sp>
      <p:sp>
        <p:nvSpPr>
          <p:cNvPr id="27" name="Oval 26"/>
          <p:cNvSpPr/>
          <p:nvPr/>
        </p:nvSpPr>
        <p:spPr>
          <a:xfrm>
            <a:off x="1507959" y="4104105"/>
            <a:ext cx="4572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rgbClr val="000066"/>
              </a:solidFill>
            </a:endParaRPr>
          </a:p>
        </p:txBody>
      </p:sp>
      <p:sp>
        <p:nvSpPr>
          <p:cNvPr id="28" name="Oval 27"/>
          <p:cNvSpPr/>
          <p:nvPr/>
        </p:nvSpPr>
        <p:spPr>
          <a:xfrm>
            <a:off x="2447516" y="3646905"/>
            <a:ext cx="4572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rgbClr val="000066"/>
              </a:solidFill>
            </a:endParaRPr>
          </a:p>
        </p:txBody>
      </p:sp>
      <p:sp>
        <p:nvSpPr>
          <p:cNvPr id="31" name="Oval 30"/>
          <p:cNvSpPr/>
          <p:nvPr/>
        </p:nvSpPr>
        <p:spPr>
          <a:xfrm>
            <a:off x="1090863" y="4897034"/>
            <a:ext cx="4572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rgbClr val="000066"/>
              </a:solidFill>
            </a:endParaRPr>
          </a:p>
        </p:txBody>
      </p:sp>
      <p:sp>
        <p:nvSpPr>
          <p:cNvPr id="34" name="Oval 33"/>
          <p:cNvSpPr/>
          <p:nvPr/>
        </p:nvSpPr>
        <p:spPr>
          <a:xfrm>
            <a:off x="2917501" y="4497500"/>
            <a:ext cx="4572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rgbClr val="000066"/>
              </a:solidFill>
            </a:endParaRPr>
          </a:p>
        </p:txBody>
      </p:sp>
      <p:sp>
        <p:nvSpPr>
          <p:cNvPr id="36" name="Oval 35"/>
          <p:cNvSpPr/>
          <p:nvPr/>
        </p:nvSpPr>
        <p:spPr>
          <a:xfrm>
            <a:off x="3756526" y="4121666"/>
            <a:ext cx="4572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rgbClr val="000066"/>
              </a:solidFill>
            </a:endParaRPr>
          </a:p>
        </p:txBody>
      </p:sp>
      <p:sp>
        <p:nvSpPr>
          <p:cNvPr id="37" name="Right Arrow 36"/>
          <p:cNvSpPr/>
          <p:nvPr/>
        </p:nvSpPr>
        <p:spPr>
          <a:xfrm>
            <a:off x="3664501" y="3515231"/>
            <a:ext cx="655340" cy="453917"/>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 name="Straight Connector 37"/>
          <p:cNvCxnSpPr/>
          <p:nvPr/>
        </p:nvCxnSpPr>
        <p:spPr>
          <a:xfrm>
            <a:off x="7015446" y="3705181"/>
            <a:ext cx="334211" cy="805934"/>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V="1">
            <a:off x="5991425" y="3705181"/>
            <a:ext cx="1024021" cy="457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p:cNvCxnSpPr>
            <a:endCxn id="51" idx="3"/>
          </p:cNvCxnSpPr>
          <p:nvPr/>
        </p:nvCxnSpPr>
        <p:spPr>
          <a:xfrm flipH="1">
            <a:off x="5412684" y="4162381"/>
            <a:ext cx="618845" cy="954574"/>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153225" y="3476581"/>
            <a:ext cx="838200" cy="685800"/>
          </a:xfrm>
          <a:prstGeom prst="line">
            <a:avLst/>
          </a:prstGeom>
        </p:spPr>
        <p:style>
          <a:lnRef idx="2">
            <a:schemeClr val="accent1"/>
          </a:lnRef>
          <a:fillRef idx="0">
            <a:schemeClr val="accent1"/>
          </a:fillRef>
          <a:effectRef idx="1">
            <a:schemeClr val="accent1"/>
          </a:effectRef>
          <a:fontRef idx="minor">
            <a:schemeClr val="tx1"/>
          </a:fontRef>
        </p:style>
      </p:cxnSp>
      <p:sp>
        <p:nvSpPr>
          <p:cNvPr id="42" name="Oval 41"/>
          <p:cNvSpPr/>
          <p:nvPr/>
        </p:nvSpPr>
        <p:spPr>
          <a:xfrm>
            <a:off x="4924625" y="3321144"/>
            <a:ext cx="4572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rgbClr val="000066"/>
              </a:solidFill>
            </a:endParaRPr>
          </a:p>
        </p:txBody>
      </p:sp>
      <p:cxnSp>
        <p:nvCxnSpPr>
          <p:cNvPr id="43" name="Straight Connector 42"/>
          <p:cNvCxnSpPr/>
          <p:nvPr/>
        </p:nvCxnSpPr>
        <p:spPr>
          <a:xfrm flipV="1">
            <a:off x="7512846" y="4152140"/>
            <a:ext cx="727146" cy="350071"/>
          </a:xfrm>
          <a:prstGeom prst="line">
            <a:avLst/>
          </a:prstGeom>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6405008" y="3107249"/>
            <a:ext cx="1005879" cy="369332"/>
          </a:xfrm>
          <a:prstGeom prst="rect">
            <a:avLst/>
          </a:prstGeom>
          <a:noFill/>
        </p:spPr>
        <p:txBody>
          <a:bodyPr wrap="none" rtlCol="0">
            <a:spAutoFit/>
          </a:bodyPr>
          <a:lstStyle/>
          <a:p>
            <a:r>
              <a:rPr lang="en-US" dirty="0" smtClean="0"/>
              <a:t>{F</a:t>
            </a:r>
            <a:r>
              <a:rPr lang="en-US" baseline="-25000" dirty="0" smtClean="0"/>
              <a:t>7</a:t>
            </a:r>
            <a:r>
              <a:rPr lang="en-US" dirty="0" smtClean="0"/>
              <a:t>,</a:t>
            </a:r>
            <a:r>
              <a:rPr lang="en-US" dirty="0"/>
              <a:t> F</a:t>
            </a:r>
            <a:r>
              <a:rPr lang="en-US" baseline="-25000" dirty="0"/>
              <a:t>10</a:t>
            </a:r>
            <a:r>
              <a:rPr lang="en-US" dirty="0" smtClean="0"/>
              <a:t>}</a:t>
            </a:r>
            <a:endParaRPr lang="en-US" dirty="0"/>
          </a:p>
        </p:txBody>
      </p:sp>
      <p:sp>
        <p:nvSpPr>
          <p:cNvPr id="45" name="TextBox 44"/>
          <p:cNvSpPr txBox="1"/>
          <p:nvPr/>
        </p:nvSpPr>
        <p:spPr>
          <a:xfrm>
            <a:off x="5345729" y="5251180"/>
            <a:ext cx="518091" cy="369332"/>
          </a:xfrm>
          <a:prstGeom prst="rect">
            <a:avLst/>
          </a:prstGeom>
          <a:noFill/>
        </p:spPr>
        <p:txBody>
          <a:bodyPr wrap="none" rtlCol="0">
            <a:spAutoFit/>
          </a:bodyPr>
          <a:lstStyle/>
          <a:p>
            <a:r>
              <a:rPr lang="en-US" dirty="0" smtClean="0"/>
              <a:t>{F</a:t>
            </a:r>
            <a:r>
              <a:rPr lang="en-US" baseline="-25000" dirty="0" smtClean="0"/>
              <a:t>7</a:t>
            </a:r>
            <a:r>
              <a:rPr lang="en-US" dirty="0" smtClean="0"/>
              <a:t>}</a:t>
            </a:r>
            <a:endParaRPr lang="en-US" dirty="0"/>
          </a:p>
        </p:txBody>
      </p:sp>
      <p:sp>
        <p:nvSpPr>
          <p:cNvPr id="46" name="TextBox 45"/>
          <p:cNvSpPr txBox="1"/>
          <p:nvPr/>
        </p:nvSpPr>
        <p:spPr>
          <a:xfrm>
            <a:off x="7106324" y="4791332"/>
            <a:ext cx="813043" cy="369332"/>
          </a:xfrm>
          <a:prstGeom prst="rect">
            <a:avLst/>
          </a:prstGeom>
          <a:noFill/>
        </p:spPr>
        <p:txBody>
          <a:bodyPr wrap="none" rtlCol="0">
            <a:spAutoFit/>
          </a:bodyPr>
          <a:lstStyle/>
          <a:p>
            <a:r>
              <a:rPr lang="en-US" dirty="0" smtClean="0"/>
              <a:t>{F</a:t>
            </a:r>
            <a:r>
              <a:rPr lang="en-US" baseline="-25000" dirty="0" smtClean="0"/>
              <a:t>6</a:t>
            </a:r>
            <a:r>
              <a:rPr lang="en-US" dirty="0" smtClean="0"/>
              <a:t>, F</a:t>
            </a:r>
            <a:r>
              <a:rPr lang="en-US" baseline="-25000" dirty="0" smtClean="0"/>
              <a:t>7</a:t>
            </a:r>
            <a:r>
              <a:rPr lang="en-US" dirty="0" smtClean="0"/>
              <a:t>}</a:t>
            </a:r>
            <a:endParaRPr lang="en-US" dirty="0"/>
          </a:p>
        </p:txBody>
      </p:sp>
      <p:sp>
        <p:nvSpPr>
          <p:cNvPr id="47" name="TextBox 46"/>
          <p:cNvSpPr txBox="1"/>
          <p:nvPr/>
        </p:nvSpPr>
        <p:spPr>
          <a:xfrm>
            <a:off x="8011392" y="4422000"/>
            <a:ext cx="518091" cy="369332"/>
          </a:xfrm>
          <a:prstGeom prst="rect">
            <a:avLst/>
          </a:prstGeom>
          <a:noFill/>
        </p:spPr>
        <p:txBody>
          <a:bodyPr wrap="none" rtlCol="0">
            <a:spAutoFit/>
          </a:bodyPr>
          <a:lstStyle/>
          <a:p>
            <a:r>
              <a:rPr lang="en-US" dirty="0" smtClean="0"/>
              <a:t>{F</a:t>
            </a:r>
            <a:r>
              <a:rPr lang="en-US" baseline="-25000" dirty="0"/>
              <a:t>8</a:t>
            </a:r>
            <a:r>
              <a:rPr lang="en-US" dirty="0" smtClean="0"/>
              <a:t>}</a:t>
            </a:r>
            <a:endParaRPr lang="en-US" dirty="0"/>
          </a:p>
        </p:txBody>
      </p:sp>
      <p:sp>
        <p:nvSpPr>
          <p:cNvPr id="49" name="Oval 48"/>
          <p:cNvSpPr/>
          <p:nvPr/>
        </p:nvSpPr>
        <p:spPr>
          <a:xfrm>
            <a:off x="5762825" y="3933781"/>
            <a:ext cx="4572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rgbClr val="000066"/>
              </a:solidFill>
            </a:endParaRPr>
          </a:p>
        </p:txBody>
      </p:sp>
      <p:sp>
        <p:nvSpPr>
          <p:cNvPr id="50" name="Oval 49"/>
          <p:cNvSpPr/>
          <p:nvPr/>
        </p:nvSpPr>
        <p:spPr>
          <a:xfrm>
            <a:off x="6702382" y="3476581"/>
            <a:ext cx="4572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rgbClr val="000066"/>
              </a:solidFill>
            </a:endParaRPr>
          </a:p>
        </p:txBody>
      </p:sp>
      <p:sp>
        <p:nvSpPr>
          <p:cNvPr id="51" name="Oval 50"/>
          <p:cNvSpPr/>
          <p:nvPr/>
        </p:nvSpPr>
        <p:spPr>
          <a:xfrm>
            <a:off x="5345729" y="4726710"/>
            <a:ext cx="4572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rgbClr val="000066"/>
              </a:solidFill>
            </a:endParaRPr>
          </a:p>
        </p:txBody>
      </p:sp>
      <p:sp>
        <p:nvSpPr>
          <p:cNvPr id="52" name="Oval 51"/>
          <p:cNvSpPr/>
          <p:nvPr/>
        </p:nvSpPr>
        <p:spPr>
          <a:xfrm>
            <a:off x="7172367" y="4327176"/>
            <a:ext cx="4572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rgbClr val="000066"/>
              </a:solidFill>
            </a:endParaRPr>
          </a:p>
        </p:txBody>
      </p:sp>
      <p:sp>
        <p:nvSpPr>
          <p:cNvPr id="53" name="Oval 52"/>
          <p:cNvSpPr/>
          <p:nvPr/>
        </p:nvSpPr>
        <p:spPr>
          <a:xfrm>
            <a:off x="8011392" y="3951342"/>
            <a:ext cx="4572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rgbClr val="000066"/>
              </a:solidFill>
            </a:endParaRPr>
          </a:p>
        </p:txBody>
      </p:sp>
      <p:sp>
        <p:nvSpPr>
          <p:cNvPr id="58" name="TextBox 57"/>
          <p:cNvSpPr txBox="1"/>
          <p:nvPr/>
        </p:nvSpPr>
        <p:spPr>
          <a:xfrm>
            <a:off x="6145962" y="4357624"/>
            <a:ext cx="518091" cy="369332"/>
          </a:xfrm>
          <a:prstGeom prst="rect">
            <a:avLst/>
          </a:prstGeom>
          <a:noFill/>
        </p:spPr>
        <p:txBody>
          <a:bodyPr wrap="none" rtlCol="0">
            <a:spAutoFit/>
          </a:bodyPr>
          <a:lstStyle/>
          <a:p>
            <a:r>
              <a:rPr lang="en-US" dirty="0" smtClean="0"/>
              <a:t>{F</a:t>
            </a:r>
            <a:r>
              <a:rPr lang="en-US" baseline="-25000" dirty="0" smtClean="0"/>
              <a:t>7</a:t>
            </a:r>
            <a:r>
              <a:rPr lang="en-US" dirty="0" smtClean="0"/>
              <a:t>}</a:t>
            </a:r>
            <a:endParaRPr lang="en-US" dirty="0"/>
          </a:p>
        </p:txBody>
      </p:sp>
      <p:sp>
        <p:nvSpPr>
          <p:cNvPr id="59" name="TextBox 58"/>
          <p:cNvSpPr txBox="1"/>
          <p:nvPr/>
        </p:nvSpPr>
        <p:spPr>
          <a:xfrm>
            <a:off x="4344440" y="3818453"/>
            <a:ext cx="1160369" cy="369332"/>
          </a:xfrm>
          <a:prstGeom prst="rect">
            <a:avLst/>
          </a:prstGeom>
          <a:noFill/>
        </p:spPr>
        <p:txBody>
          <a:bodyPr wrap="none" rtlCol="0">
            <a:spAutoFit/>
          </a:bodyPr>
          <a:lstStyle/>
          <a:p>
            <a:r>
              <a:rPr lang="en-US" dirty="0" smtClean="0"/>
              <a:t>{F</a:t>
            </a:r>
            <a:r>
              <a:rPr lang="en-US" baseline="-25000" dirty="0" smtClean="0"/>
              <a:t>7</a:t>
            </a:r>
            <a:r>
              <a:rPr lang="en-US" dirty="0" smtClean="0"/>
              <a:t>,</a:t>
            </a:r>
            <a:r>
              <a:rPr lang="en-US" dirty="0"/>
              <a:t> </a:t>
            </a:r>
            <a:r>
              <a:rPr lang="en-US" dirty="0" smtClean="0"/>
              <a:t>F</a:t>
            </a:r>
            <a:r>
              <a:rPr lang="en-US" baseline="-25000" dirty="0" smtClean="0"/>
              <a:t>8,</a:t>
            </a:r>
            <a:r>
              <a:rPr lang="en-US" dirty="0" smtClean="0"/>
              <a:t> F</a:t>
            </a:r>
            <a:r>
              <a:rPr lang="en-US" baseline="-25000" dirty="0" smtClean="0"/>
              <a:t>10</a:t>
            </a:r>
            <a:r>
              <a:rPr lang="en-US" dirty="0" smtClean="0"/>
              <a:t>}</a:t>
            </a:r>
            <a:endParaRPr lang="en-US" dirty="0"/>
          </a:p>
        </p:txBody>
      </p:sp>
    </p:spTree>
    <p:extLst>
      <p:ext uri="{BB962C8B-B14F-4D97-AF65-F5344CB8AC3E}">
        <p14:creationId xmlns:p14="http://schemas.microsoft.com/office/powerpoint/2010/main" val="278643959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66"/>
            <a:ext cx="8229600" cy="1143000"/>
          </a:xfrm>
        </p:spPr>
        <p:txBody>
          <a:bodyPr/>
          <a:lstStyle/>
          <a:p>
            <a:r>
              <a:rPr lang="en-US" dirty="0" smtClean="0"/>
              <a:t>Gene Ontology</a:t>
            </a:r>
            <a:endParaRPr lang="en-US" dirty="0"/>
          </a:p>
        </p:txBody>
      </p:sp>
      <p:sp>
        <p:nvSpPr>
          <p:cNvPr id="4" name="Slide Number Placeholder 3"/>
          <p:cNvSpPr>
            <a:spLocks noGrp="1"/>
          </p:cNvSpPr>
          <p:nvPr>
            <p:ph type="sldNum" sz="quarter" idx="12"/>
          </p:nvPr>
        </p:nvSpPr>
        <p:spPr/>
        <p:txBody>
          <a:bodyPr/>
          <a:lstStyle/>
          <a:p>
            <a:fld id="{22C4942F-02EE-F940-9B34-C325CFD9571B}" type="slidenum">
              <a:rPr lang="en-US" smtClean="0"/>
              <a:t>3</a:t>
            </a:fld>
            <a:endParaRPr lang="en-US"/>
          </a:p>
        </p:txBody>
      </p:sp>
      <p:sp>
        <p:nvSpPr>
          <p:cNvPr id="7" name="Content Placeholder 2"/>
          <p:cNvSpPr>
            <a:spLocks noGrp="1"/>
          </p:cNvSpPr>
          <p:nvPr>
            <p:ph idx="1"/>
          </p:nvPr>
        </p:nvSpPr>
        <p:spPr>
          <a:xfrm>
            <a:off x="457200" y="1222267"/>
            <a:ext cx="8229600" cy="1952734"/>
          </a:xfrm>
        </p:spPr>
        <p:txBody>
          <a:bodyPr>
            <a:normAutofit lnSpcReduction="10000"/>
          </a:bodyPr>
          <a:lstStyle/>
          <a:p>
            <a:r>
              <a:rPr lang="en-US" dirty="0" smtClean="0"/>
              <a:t>Standardizes Function Vocabulary</a:t>
            </a:r>
          </a:p>
          <a:p>
            <a:pPr lvl="1"/>
            <a:r>
              <a:rPr lang="en-US" dirty="0" smtClean="0"/>
              <a:t>Biological Process (BPO)</a:t>
            </a:r>
          </a:p>
          <a:p>
            <a:pPr lvl="1"/>
            <a:r>
              <a:rPr lang="en-US" dirty="0" smtClean="0"/>
              <a:t>Molecular Function (MFO)</a:t>
            </a:r>
          </a:p>
          <a:p>
            <a:pPr lvl="1"/>
            <a:r>
              <a:rPr lang="en-US" dirty="0" smtClean="0"/>
              <a:t>Cellular Component (CCO)</a:t>
            </a:r>
          </a:p>
          <a:p>
            <a:endParaRPr lang="en-US" dirty="0" smtClean="0"/>
          </a:p>
        </p:txBody>
      </p:sp>
      <p:sp>
        <p:nvSpPr>
          <p:cNvPr id="9" name="TextBox 8"/>
          <p:cNvSpPr txBox="1"/>
          <p:nvPr/>
        </p:nvSpPr>
        <p:spPr>
          <a:xfrm>
            <a:off x="2349500" y="6292850"/>
            <a:ext cx="3768542" cy="369332"/>
          </a:xfrm>
          <a:prstGeom prst="rect">
            <a:avLst/>
          </a:prstGeom>
          <a:noFill/>
        </p:spPr>
        <p:txBody>
          <a:bodyPr wrap="none" rtlCol="0">
            <a:spAutoFit/>
          </a:bodyPr>
          <a:lstStyle/>
          <a:p>
            <a:r>
              <a:rPr lang="en-US" dirty="0" smtClean="0"/>
              <a:t>Sample GO BPO directed acyclic graph</a:t>
            </a:r>
            <a:endParaRPr lang="en-US" dirty="0"/>
          </a:p>
        </p:txBody>
      </p:sp>
      <p:pic>
        <p:nvPicPr>
          <p:cNvPr id="3" name="Picture 2" descr="GODAG_graph.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538274"/>
            <a:ext cx="8318500" cy="2273625"/>
          </a:xfrm>
          <a:prstGeom prst="rect">
            <a:avLst/>
          </a:prstGeom>
        </p:spPr>
      </p:pic>
    </p:spTree>
    <p:extLst>
      <p:ext uri="{BB962C8B-B14F-4D97-AF65-F5344CB8AC3E}">
        <p14:creationId xmlns:p14="http://schemas.microsoft.com/office/powerpoint/2010/main" val="262161748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Oval 2"/>
          <p:cNvSpPr>
            <a:spLocks/>
          </p:cNvSpPr>
          <p:nvPr/>
        </p:nvSpPr>
        <p:spPr bwMode="auto">
          <a:xfrm>
            <a:off x="7261027" y="3717727"/>
            <a:ext cx="482203" cy="482203"/>
          </a:xfrm>
          <a:prstGeom prst="ellipse">
            <a:avLst/>
          </a:prstGeom>
          <a:noFill/>
          <a:ln w="38100">
            <a:solidFill>
              <a:schemeClr val="tx1"/>
            </a:solidFill>
            <a:prstDash val="solid"/>
            <a:round/>
            <a:headEnd type="none" w="med" len="med"/>
            <a:tailEnd type="none" w="med" len="med"/>
          </a:ln>
        </p:spPr>
        <p:txBody>
          <a:bodyPr lIns="0" tIns="0" rIns="0" bIns="0"/>
          <a:lstStyle/>
          <a:p>
            <a:endParaRPr lang="en-US"/>
          </a:p>
        </p:txBody>
      </p:sp>
      <p:sp>
        <p:nvSpPr>
          <p:cNvPr id="39941" name="Rectangle 5"/>
          <p:cNvSpPr>
            <a:spLocks/>
          </p:cNvSpPr>
          <p:nvPr/>
        </p:nvSpPr>
        <p:spPr bwMode="auto">
          <a:xfrm>
            <a:off x="6934200" y="4343400"/>
            <a:ext cx="1555702" cy="261610"/>
          </a:xfrm>
          <a:prstGeom prst="rect">
            <a:avLst/>
          </a:prstGeom>
          <a:noFill/>
          <a:ln w="12700">
            <a:noFill/>
            <a:miter lim="800000"/>
            <a:headEnd type="none" w="med" len="med"/>
            <a:tailEnd type="none" w="med" len="med"/>
          </a:ln>
        </p:spPr>
        <p:txBody>
          <a:bodyPr wrap="none" lIns="0" tIns="0" rIns="321457" bIns="0">
            <a:spAutoFit/>
          </a:bodyPr>
          <a:lstStyle/>
          <a:p>
            <a:pPr>
              <a:tabLst>
                <a:tab pos="589338" algn="l"/>
                <a:tab pos="7143496" algn="l"/>
              </a:tabLst>
            </a:pPr>
            <a:r>
              <a:rPr lang="en-US" sz="1700" b="1" dirty="0">
                <a:solidFill>
                  <a:srgbClr val="010101"/>
                </a:solidFill>
                <a:latin typeface="Times"/>
                <a:ea typeface="Futura" charset="0"/>
                <a:cs typeface="Times"/>
                <a:sym typeface="Futura" charset="0"/>
              </a:rPr>
              <a:t>DNA binding</a:t>
            </a:r>
          </a:p>
        </p:txBody>
      </p:sp>
      <p:sp>
        <p:nvSpPr>
          <p:cNvPr id="39937" name="Oval 1"/>
          <p:cNvSpPr>
            <a:spLocks/>
          </p:cNvSpPr>
          <p:nvPr/>
        </p:nvSpPr>
        <p:spPr bwMode="auto">
          <a:xfrm>
            <a:off x="4457105" y="4833938"/>
            <a:ext cx="482203" cy="482203"/>
          </a:xfrm>
          <a:prstGeom prst="ellipse">
            <a:avLst/>
          </a:prstGeom>
          <a:noFill/>
          <a:ln w="38100">
            <a:solidFill>
              <a:schemeClr val="tx1"/>
            </a:solidFill>
            <a:prstDash val="solid"/>
            <a:round/>
            <a:headEnd type="none" w="med" len="med"/>
            <a:tailEnd type="none" w="med" len="med"/>
          </a:ln>
        </p:spPr>
        <p:txBody>
          <a:bodyPr lIns="0" tIns="0" rIns="0" bIns="0"/>
          <a:lstStyle/>
          <a:p>
            <a:endParaRPr lang="en-US"/>
          </a:p>
        </p:txBody>
      </p:sp>
      <p:sp>
        <p:nvSpPr>
          <p:cNvPr id="39942" name="Oval 6"/>
          <p:cNvSpPr>
            <a:spLocks/>
          </p:cNvSpPr>
          <p:nvPr/>
        </p:nvSpPr>
        <p:spPr bwMode="auto">
          <a:xfrm>
            <a:off x="5019675" y="3717727"/>
            <a:ext cx="482203" cy="482203"/>
          </a:xfrm>
          <a:prstGeom prst="ellipse">
            <a:avLst/>
          </a:prstGeom>
          <a:noFill/>
          <a:ln w="38100">
            <a:solidFill>
              <a:schemeClr val="tx1"/>
            </a:solidFill>
            <a:prstDash val="solid"/>
            <a:round/>
            <a:headEnd type="none" w="med" len="med"/>
            <a:tailEnd type="none" w="med" len="med"/>
          </a:ln>
        </p:spPr>
        <p:txBody>
          <a:bodyPr lIns="0" tIns="0" rIns="0" bIns="0"/>
          <a:lstStyle/>
          <a:p>
            <a:endParaRPr lang="en-US"/>
          </a:p>
        </p:txBody>
      </p:sp>
      <p:sp>
        <p:nvSpPr>
          <p:cNvPr id="39943" name="Oval 7"/>
          <p:cNvSpPr>
            <a:spLocks/>
          </p:cNvSpPr>
          <p:nvPr/>
        </p:nvSpPr>
        <p:spPr bwMode="auto">
          <a:xfrm>
            <a:off x="3912394" y="3717727"/>
            <a:ext cx="482203" cy="482203"/>
          </a:xfrm>
          <a:prstGeom prst="ellipse">
            <a:avLst/>
          </a:prstGeom>
          <a:noFill/>
          <a:ln w="38100">
            <a:solidFill>
              <a:schemeClr val="tx1"/>
            </a:solidFill>
            <a:prstDash val="solid"/>
            <a:round/>
            <a:headEnd type="none" w="med" len="med"/>
            <a:tailEnd type="none" w="med" len="med"/>
          </a:ln>
        </p:spPr>
        <p:txBody>
          <a:bodyPr lIns="0" tIns="0" rIns="0" bIns="0"/>
          <a:lstStyle/>
          <a:p>
            <a:endParaRPr lang="en-US"/>
          </a:p>
        </p:txBody>
      </p:sp>
      <p:sp>
        <p:nvSpPr>
          <p:cNvPr id="39944" name="Oval 8"/>
          <p:cNvSpPr>
            <a:spLocks/>
          </p:cNvSpPr>
          <p:nvPr/>
        </p:nvSpPr>
        <p:spPr bwMode="auto">
          <a:xfrm>
            <a:off x="6135886" y="3717727"/>
            <a:ext cx="482203" cy="482203"/>
          </a:xfrm>
          <a:prstGeom prst="ellipse">
            <a:avLst/>
          </a:prstGeom>
          <a:noFill/>
          <a:ln w="38100">
            <a:solidFill>
              <a:schemeClr val="tx1"/>
            </a:solidFill>
            <a:prstDash val="solid"/>
            <a:round/>
            <a:headEnd type="none" w="med" len="med"/>
            <a:tailEnd type="none" w="med" len="med"/>
          </a:ln>
        </p:spPr>
        <p:txBody>
          <a:bodyPr lIns="0" tIns="0" rIns="0" bIns="0"/>
          <a:lstStyle/>
          <a:p>
            <a:endParaRPr lang="en-US"/>
          </a:p>
        </p:txBody>
      </p:sp>
      <p:sp>
        <p:nvSpPr>
          <p:cNvPr id="39945" name="Oval 9"/>
          <p:cNvSpPr>
            <a:spLocks/>
          </p:cNvSpPr>
          <p:nvPr/>
        </p:nvSpPr>
        <p:spPr bwMode="auto">
          <a:xfrm>
            <a:off x="6701136" y="2610446"/>
            <a:ext cx="482203" cy="482203"/>
          </a:xfrm>
          <a:prstGeom prst="ellipse">
            <a:avLst/>
          </a:prstGeom>
          <a:noFill/>
          <a:ln w="38100">
            <a:solidFill>
              <a:schemeClr val="tx1"/>
            </a:solidFill>
            <a:prstDash val="solid"/>
            <a:round/>
            <a:headEnd type="none" w="med" len="med"/>
            <a:tailEnd type="none" w="med" len="med"/>
          </a:ln>
        </p:spPr>
        <p:txBody>
          <a:bodyPr lIns="0" tIns="0" rIns="0" bIns="0"/>
          <a:lstStyle/>
          <a:p>
            <a:endParaRPr lang="en-US"/>
          </a:p>
        </p:txBody>
      </p:sp>
      <p:sp>
        <p:nvSpPr>
          <p:cNvPr id="39946" name="Oval 10"/>
          <p:cNvSpPr>
            <a:spLocks/>
          </p:cNvSpPr>
          <p:nvPr/>
        </p:nvSpPr>
        <p:spPr bwMode="auto">
          <a:xfrm>
            <a:off x="4466035" y="2610446"/>
            <a:ext cx="482203" cy="482203"/>
          </a:xfrm>
          <a:prstGeom prst="ellipse">
            <a:avLst/>
          </a:prstGeom>
          <a:noFill/>
          <a:ln w="38100">
            <a:solidFill>
              <a:schemeClr val="tx1"/>
            </a:solidFill>
            <a:prstDash val="solid"/>
            <a:round/>
            <a:headEnd type="none" w="med" len="med"/>
            <a:tailEnd type="none" w="med" len="med"/>
          </a:ln>
        </p:spPr>
        <p:txBody>
          <a:bodyPr lIns="0" tIns="0" rIns="0" bIns="0"/>
          <a:lstStyle/>
          <a:p>
            <a:endParaRPr lang="en-US"/>
          </a:p>
        </p:txBody>
      </p:sp>
      <p:sp>
        <p:nvSpPr>
          <p:cNvPr id="39947" name="Oval 11"/>
          <p:cNvSpPr>
            <a:spLocks/>
          </p:cNvSpPr>
          <p:nvPr/>
        </p:nvSpPr>
        <p:spPr bwMode="auto">
          <a:xfrm>
            <a:off x="5582246" y="1494235"/>
            <a:ext cx="482203" cy="482203"/>
          </a:xfrm>
          <a:prstGeom prst="ellipse">
            <a:avLst/>
          </a:prstGeom>
          <a:noFill/>
          <a:ln w="38100">
            <a:solidFill>
              <a:schemeClr val="tx1"/>
            </a:solidFill>
            <a:prstDash val="solid"/>
            <a:round/>
            <a:headEnd type="none" w="med" len="med"/>
            <a:tailEnd type="none" w="med" len="med"/>
          </a:ln>
        </p:spPr>
        <p:txBody>
          <a:bodyPr lIns="0" tIns="0" rIns="0" bIns="0"/>
          <a:lstStyle/>
          <a:p>
            <a:endParaRPr lang="en-US"/>
          </a:p>
        </p:txBody>
      </p:sp>
      <p:sp>
        <p:nvSpPr>
          <p:cNvPr id="39948" name="Oval 12"/>
          <p:cNvSpPr>
            <a:spLocks/>
          </p:cNvSpPr>
          <p:nvPr/>
        </p:nvSpPr>
        <p:spPr bwMode="auto">
          <a:xfrm>
            <a:off x="5582246" y="4833938"/>
            <a:ext cx="482203" cy="482203"/>
          </a:xfrm>
          <a:prstGeom prst="ellipse">
            <a:avLst/>
          </a:prstGeom>
          <a:noFill/>
          <a:ln w="38100">
            <a:solidFill>
              <a:schemeClr val="tx1"/>
            </a:solidFill>
            <a:prstDash val="solid"/>
            <a:round/>
            <a:headEnd type="none" w="med" len="med"/>
            <a:tailEnd type="none" w="med" len="med"/>
          </a:ln>
        </p:spPr>
        <p:txBody>
          <a:bodyPr lIns="0" tIns="0" rIns="0" bIns="0"/>
          <a:lstStyle/>
          <a:p>
            <a:endParaRPr lang="en-US"/>
          </a:p>
        </p:txBody>
      </p:sp>
      <p:sp>
        <p:nvSpPr>
          <p:cNvPr id="39949" name="Line 13"/>
          <p:cNvSpPr>
            <a:spLocks noChangeShapeType="1"/>
          </p:cNvSpPr>
          <p:nvPr/>
        </p:nvSpPr>
        <p:spPr bwMode="auto">
          <a:xfrm rot="10800000" flipH="1">
            <a:off x="4876800" y="1905000"/>
            <a:ext cx="759023" cy="785813"/>
          </a:xfrm>
          <a:prstGeom prst="line">
            <a:avLst/>
          </a:prstGeom>
          <a:noFill/>
          <a:ln w="38100">
            <a:solidFill>
              <a:srgbClr val="000000"/>
            </a:solidFill>
            <a:prstDash val="solid"/>
            <a:round/>
            <a:headEnd type="triangle" w="med" len="med"/>
            <a:tailEnd type="none" w="med" len="med"/>
          </a:ln>
        </p:spPr>
        <p:txBody>
          <a:bodyPr lIns="64291" tIns="32146" rIns="64291" bIns="32146"/>
          <a:lstStyle/>
          <a:p>
            <a:endParaRPr lang="en-US"/>
          </a:p>
        </p:txBody>
      </p:sp>
      <p:sp>
        <p:nvSpPr>
          <p:cNvPr id="39950" name="Line 14"/>
          <p:cNvSpPr>
            <a:spLocks noChangeShapeType="1"/>
          </p:cNvSpPr>
          <p:nvPr/>
        </p:nvSpPr>
        <p:spPr bwMode="auto">
          <a:xfrm rot="10800000">
            <a:off x="5996361" y="1909465"/>
            <a:ext cx="786928" cy="757908"/>
          </a:xfrm>
          <a:prstGeom prst="line">
            <a:avLst/>
          </a:prstGeom>
          <a:noFill/>
          <a:ln w="38100">
            <a:solidFill>
              <a:srgbClr val="000000"/>
            </a:solidFill>
            <a:prstDash val="solid"/>
            <a:round/>
            <a:headEnd type="triangle" w="med" len="med"/>
            <a:tailEnd type="none" w="med" len="med"/>
          </a:ln>
        </p:spPr>
        <p:txBody>
          <a:bodyPr lIns="64291" tIns="32146" rIns="64291" bIns="32146"/>
          <a:lstStyle/>
          <a:p>
            <a:endParaRPr lang="en-US"/>
          </a:p>
        </p:txBody>
      </p:sp>
      <p:sp>
        <p:nvSpPr>
          <p:cNvPr id="39951" name="Line 15"/>
          <p:cNvSpPr>
            <a:spLocks noChangeShapeType="1"/>
          </p:cNvSpPr>
          <p:nvPr/>
        </p:nvSpPr>
        <p:spPr bwMode="auto">
          <a:xfrm rot="10800000" flipH="1">
            <a:off x="4242792" y="3074789"/>
            <a:ext cx="357188" cy="669727"/>
          </a:xfrm>
          <a:prstGeom prst="line">
            <a:avLst/>
          </a:prstGeom>
          <a:noFill/>
          <a:ln w="38100">
            <a:solidFill>
              <a:srgbClr val="000000"/>
            </a:solidFill>
            <a:prstDash val="solid"/>
            <a:round/>
            <a:headEnd type="triangle" w="med" len="med"/>
            <a:tailEnd type="none" w="med" len="med"/>
          </a:ln>
        </p:spPr>
        <p:txBody>
          <a:bodyPr lIns="64291" tIns="32146" rIns="64291" bIns="32146"/>
          <a:lstStyle/>
          <a:p>
            <a:endParaRPr lang="en-US"/>
          </a:p>
        </p:txBody>
      </p:sp>
      <p:sp>
        <p:nvSpPr>
          <p:cNvPr id="39952" name="Line 16"/>
          <p:cNvSpPr>
            <a:spLocks noChangeShapeType="1"/>
          </p:cNvSpPr>
          <p:nvPr/>
        </p:nvSpPr>
        <p:spPr bwMode="auto">
          <a:xfrm rot="10800000">
            <a:off x="4827687" y="3069209"/>
            <a:ext cx="317004" cy="684237"/>
          </a:xfrm>
          <a:prstGeom prst="line">
            <a:avLst/>
          </a:prstGeom>
          <a:noFill/>
          <a:ln w="38100">
            <a:solidFill>
              <a:srgbClr val="000000"/>
            </a:solidFill>
            <a:prstDash val="solid"/>
            <a:round/>
            <a:headEnd type="triangle" w="med" len="med"/>
            <a:tailEnd type="none" w="med" len="med"/>
          </a:ln>
        </p:spPr>
        <p:txBody>
          <a:bodyPr lIns="64291" tIns="32146" rIns="64291" bIns="32146"/>
          <a:lstStyle/>
          <a:p>
            <a:endParaRPr lang="en-US"/>
          </a:p>
        </p:txBody>
      </p:sp>
      <p:sp>
        <p:nvSpPr>
          <p:cNvPr id="39953" name="Line 17"/>
          <p:cNvSpPr>
            <a:spLocks noChangeShapeType="1"/>
          </p:cNvSpPr>
          <p:nvPr/>
        </p:nvSpPr>
        <p:spPr bwMode="auto">
          <a:xfrm rot="10800000" flipH="1">
            <a:off x="6484144" y="3065860"/>
            <a:ext cx="357188" cy="669727"/>
          </a:xfrm>
          <a:prstGeom prst="line">
            <a:avLst/>
          </a:prstGeom>
          <a:noFill/>
          <a:ln w="38100">
            <a:solidFill>
              <a:srgbClr val="000000"/>
            </a:solidFill>
            <a:prstDash val="solid"/>
            <a:round/>
            <a:headEnd type="triangle" w="med" len="med"/>
            <a:tailEnd type="none" w="med" len="med"/>
          </a:ln>
        </p:spPr>
        <p:txBody>
          <a:bodyPr lIns="64291" tIns="32146" rIns="64291" bIns="32146"/>
          <a:lstStyle/>
          <a:p>
            <a:endParaRPr lang="en-US"/>
          </a:p>
        </p:txBody>
      </p:sp>
      <p:sp>
        <p:nvSpPr>
          <p:cNvPr id="39954" name="Line 18"/>
          <p:cNvSpPr>
            <a:spLocks noChangeShapeType="1"/>
          </p:cNvSpPr>
          <p:nvPr/>
        </p:nvSpPr>
        <p:spPr bwMode="auto">
          <a:xfrm rot="10800000">
            <a:off x="7069038" y="3060280"/>
            <a:ext cx="317004" cy="684237"/>
          </a:xfrm>
          <a:prstGeom prst="line">
            <a:avLst/>
          </a:prstGeom>
          <a:noFill/>
          <a:ln w="38100">
            <a:solidFill>
              <a:srgbClr val="000000"/>
            </a:solidFill>
            <a:prstDash val="solid"/>
            <a:round/>
            <a:headEnd type="triangle" w="med" len="med"/>
            <a:tailEnd type="none" w="med" len="med"/>
          </a:ln>
        </p:spPr>
        <p:txBody>
          <a:bodyPr lIns="64291" tIns="32146" rIns="64291" bIns="32146"/>
          <a:lstStyle/>
          <a:p>
            <a:endParaRPr lang="en-US"/>
          </a:p>
        </p:txBody>
      </p:sp>
      <p:sp>
        <p:nvSpPr>
          <p:cNvPr id="39955" name="Line 19"/>
          <p:cNvSpPr>
            <a:spLocks noChangeShapeType="1"/>
          </p:cNvSpPr>
          <p:nvPr/>
        </p:nvSpPr>
        <p:spPr bwMode="auto">
          <a:xfrm rot="10800000" flipH="1">
            <a:off x="5457230" y="2985493"/>
            <a:ext cx="1276945" cy="839391"/>
          </a:xfrm>
          <a:prstGeom prst="line">
            <a:avLst/>
          </a:prstGeom>
          <a:noFill/>
          <a:ln w="38100">
            <a:solidFill>
              <a:srgbClr val="000000"/>
            </a:solidFill>
            <a:prstDash val="solid"/>
            <a:round/>
            <a:headEnd type="triangle" w="med" len="med"/>
            <a:tailEnd type="none" w="med" len="med"/>
          </a:ln>
        </p:spPr>
        <p:txBody>
          <a:bodyPr lIns="64291" tIns="32146" rIns="64291" bIns="32146"/>
          <a:lstStyle/>
          <a:p>
            <a:endParaRPr lang="en-US"/>
          </a:p>
        </p:txBody>
      </p:sp>
      <p:sp>
        <p:nvSpPr>
          <p:cNvPr id="39956" name="Line 20"/>
          <p:cNvSpPr>
            <a:spLocks noChangeShapeType="1"/>
          </p:cNvSpPr>
          <p:nvPr/>
        </p:nvSpPr>
        <p:spPr bwMode="auto">
          <a:xfrm rot="10800000" flipH="1">
            <a:off x="4805362" y="4191000"/>
            <a:ext cx="357188" cy="669727"/>
          </a:xfrm>
          <a:prstGeom prst="line">
            <a:avLst/>
          </a:prstGeom>
          <a:noFill/>
          <a:ln w="38100">
            <a:solidFill>
              <a:srgbClr val="000000"/>
            </a:solidFill>
            <a:prstDash val="solid"/>
            <a:round/>
            <a:headEnd type="triangle" w="med" len="med"/>
            <a:tailEnd type="none" w="med" len="med"/>
          </a:ln>
        </p:spPr>
        <p:txBody>
          <a:bodyPr lIns="64291" tIns="32146" rIns="64291" bIns="32146"/>
          <a:lstStyle/>
          <a:p>
            <a:endParaRPr lang="en-US"/>
          </a:p>
        </p:txBody>
      </p:sp>
      <p:sp>
        <p:nvSpPr>
          <p:cNvPr id="39957" name="Line 21"/>
          <p:cNvSpPr>
            <a:spLocks noChangeShapeType="1"/>
          </p:cNvSpPr>
          <p:nvPr/>
        </p:nvSpPr>
        <p:spPr bwMode="auto">
          <a:xfrm rot="10800000">
            <a:off x="5376863" y="4173141"/>
            <a:ext cx="330398" cy="696516"/>
          </a:xfrm>
          <a:prstGeom prst="line">
            <a:avLst/>
          </a:prstGeom>
          <a:noFill/>
          <a:ln w="38100">
            <a:solidFill>
              <a:srgbClr val="000000"/>
            </a:solidFill>
            <a:prstDash val="solid"/>
            <a:round/>
            <a:headEnd type="triangle" w="med" len="med"/>
            <a:tailEnd type="none" w="med" len="med"/>
          </a:ln>
        </p:spPr>
        <p:txBody>
          <a:bodyPr lIns="64291" tIns="32146" rIns="64291" bIns="32146"/>
          <a:lstStyle/>
          <a:p>
            <a:endParaRPr lang="en-US"/>
          </a:p>
        </p:txBody>
      </p:sp>
      <p:sp>
        <p:nvSpPr>
          <p:cNvPr id="23" name="Title 3"/>
          <p:cNvSpPr>
            <a:spLocks noGrp="1"/>
          </p:cNvSpPr>
          <p:nvPr>
            <p:ph type="title"/>
          </p:nvPr>
        </p:nvSpPr>
        <p:spPr bwMode="auto">
          <a:xfrm>
            <a:off x="409575" y="274638"/>
            <a:ext cx="8229600" cy="639762"/>
          </a:xfrm>
          <a:noFill/>
          <a:ln>
            <a:miter lim="800000"/>
            <a:headEnd/>
            <a:tailEnd/>
          </a:ln>
        </p:spPr>
        <p:txBody>
          <a:bodyPr vert="horz" wrap="square" lIns="91440" tIns="45720" rIns="91440" bIns="45720" numCol="1" anchor="t" anchorCtr="0" compatLnSpc="1">
            <a:prstTxWarp prst="textNoShape">
              <a:avLst/>
            </a:prstTxWarp>
            <a:noAutofit/>
          </a:bodyPr>
          <a:lstStyle/>
          <a:p>
            <a:pPr eaLnBrk="1" hangingPunct="1"/>
            <a:r>
              <a:rPr lang="en-US" sz="3200" dirty="0" smtClean="0"/>
              <a:t>Standardizing Function: Gene Ontology</a:t>
            </a:r>
          </a:p>
        </p:txBody>
      </p:sp>
      <p:sp>
        <p:nvSpPr>
          <p:cNvPr id="39" name="Rectangle 25"/>
          <p:cNvSpPr>
            <a:spLocks/>
          </p:cNvSpPr>
          <p:nvPr/>
        </p:nvSpPr>
        <p:spPr bwMode="auto">
          <a:xfrm>
            <a:off x="5957021" y="5334000"/>
            <a:ext cx="1658295" cy="261610"/>
          </a:xfrm>
          <a:prstGeom prst="rect">
            <a:avLst/>
          </a:prstGeom>
          <a:noFill/>
          <a:ln w="12700">
            <a:noFill/>
            <a:miter lim="800000"/>
            <a:headEnd type="none" w="med" len="med"/>
            <a:tailEnd type="none" w="med" len="med"/>
          </a:ln>
        </p:spPr>
        <p:txBody>
          <a:bodyPr wrap="none" lIns="0" tIns="0" rIns="321457" bIns="0">
            <a:spAutoFit/>
          </a:bodyPr>
          <a:lstStyle/>
          <a:p>
            <a:pPr algn="ctr">
              <a:tabLst>
                <a:tab pos="589338" algn="l"/>
                <a:tab pos="7143496" algn="l"/>
              </a:tabLst>
            </a:pPr>
            <a:r>
              <a:rPr lang="en-US" sz="1700" b="1" dirty="0" err="1">
                <a:solidFill>
                  <a:srgbClr val="010101"/>
                </a:solidFill>
                <a:latin typeface="Times"/>
                <a:ea typeface="Futura" charset="0"/>
                <a:cs typeface="Times"/>
                <a:sym typeface="Futura" charset="0"/>
              </a:rPr>
              <a:t>rRNA</a:t>
            </a:r>
            <a:r>
              <a:rPr lang="en-US" sz="1700" b="1" dirty="0">
                <a:solidFill>
                  <a:srgbClr val="010101"/>
                </a:solidFill>
                <a:latin typeface="Times"/>
                <a:ea typeface="Futura" charset="0"/>
                <a:cs typeface="Times"/>
                <a:sym typeface="Futura" charset="0"/>
              </a:rPr>
              <a:t> binding</a:t>
            </a:r>
          </a:p>
        </p:txBody>
      </p:sp>
      <p:sp>
        <p:nvSpPr>
          <p:cNvPr id="2" name="TextBox 1"/>
          <p:cNvSpPr txBox="1"/>
          <p:nvPr/>
        </p:nvSpPr>
        <p:spPr>
          <a:xfrm>
            <a:off x="2819400" y="3886200"/>
            <a:ext cx="940482" cy="584776"/>
          </a:xfrm>
          <a:prstGeom prst="rect">
            <a:avLst/>
          </a:prstGeom>
          <a:noFill/>
        </p:spPr>
        <p:txBody>
          <a:bodyPr wrap="none" rtlCol="0">
            <a:spAutoFit/>
          </a:bodyPr>
          <a:lstStyle/>
          <a:p>
            <a:r>
              <a:rPr lang="en-US" sz="3200" dirty="0" smtClean="0">
                <a:solidFill>
                  <a:srgbClr val="000000"/>
                </a:solidFill>
                <a:latin typeface="Times"/>
                <a:cs typeface="Times"/>
              </a:rPr>
              <a:t>=2/3</a:t>
            </a:r>
            <a:endParaRPr lang="en-US" sz="3200" dirty="0">
              <a:solidFill>
                <a:srgbClr val="000000"/>
              </a:solidFill>
              <a:latin typeface="Times"/>
              <a:cs typeface="Times"/>
            </a:endParaRPr>
          </a:p>
        </p:txBody>
      </p:sp>
      <p:sp>
        <p:nvSpPr>
          <p:cNvPr id="40" name="TextBox 39"/>
          <p:cNvSpPr txBox="1"/>
          <p:nvPr/>
        </p:nvSpPr>
        <p:spPr>
          <a:xfrm>
            <a:off x="2819400" y="4876800"/>
            <a:ext cx="940482" cy="584776"/>
          </a:xfrm>
          <a:prstGeom prst="rect">
            <a:avLst/>
          </a:prstGeom>
          <a:noFill/>
        </p:spPr>
        <p:txBody>
          <a:bodyPr wrap="none" rtlCol="0">
            <a:spAutoFit/>
          </a:bodyPr>
          <a:lstStyle/>
          <a:p>
            <a:r>
              <a:rPr lang="en-US" sz="3200" dirty="0" smtClean="0">
                <a:solidFill>
                  <a:srgbClr val="000000"/>
                </a:solidFill>
                <a:latin typeface="Times"/>
                <a:cs typeface="Times"/>
              </a:rPr>
              <a:t>=2/5</a:t>
            </a:r>
            <a:endParaRPr lang="en-US" sz="3200" dirty="0">
              <a:solidFill>
                <a:srgbClr val="000000"/>
              </a:solidFill>
              <a:latin typeface="Times"/>
              <a:cs typeface="Times"/>
            </a:endParaRPr>
          </a:p>
        </p:txBody>
      </p:sp>
      <p:pic>
        <p:nvPicPr>
          <p:cNvPr id="3" name="Picture 2" descr="recall.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4876800"/>
            <a:ext cx="2289261" cy="717819"/>
          </a:xfrm>
          <a:prstGeom prst="rect">
            <a:avLst/>
          </a:prstGeom>
        </p:spPr>
      </p:pic>
      <p:pic>
        <p:nvPicPr>
          <p:cNvPr id="4" name="Picture 3" descr="precision.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3810000"/>
            <a:ext cx="2347462" cy="717819"/>
          </a:xfrm>
          <a:prstGeom prst="rect">
            <a:avLst/>
          </a:prstGeom>
        </p:spPr>
      </p:pic>
      <p:grpSp>
        <p:nvGrpSpPr>
          <p:cNvPr id="12" name="Group 11"/>
          <p:cNvGrpSpPr/>
          <p:nvPr/>
        </p:nvGrpSpPr>
        <p:grpSpPr>
          <a:xfrm>
            <a:off x="682119" y="6274652"/>
            <a:ext cx="7779763" cy="482203"/>
            <a:chOff x="798522" y="6274652"/>
            <a:chExt cx="7779763" cy="482203"/>
          </a:xfrm>
        </p:grpSpPr>
        <p:grpSp>
          <p:nvGrpSpPr>
            <p:cNvPr id="10" name="Group 9"/>
            <p:cNvGrpSpPr/>
            <p:nvPr/>
          </p:nvGrpSpPr>
          <p:grpSpPr>
            <a:xfrm>
              <a:off x="3621745" y="6274652"/>
              <a:ext cx="1420522" cy="482203"/>
              <a:chOff x="3825296" y="6274652"/>
              <a:chExt cx="1420522" cy="482203"/>
            </a:xfrm>
          </p:grpSpPr>
          <p:sp>
            <p:nvSpPr>
              <p:cNvPr id="30" name="Oval 12"/>
              <p:cNvSpPr>
                <a:spLocks/>
              </p:cNvSpPr>
              <p:nvPr/>
            </p:nvSpPr>
            <p:spPr bwMode="auto">
              <a:xfrm>
                <a:off x="4763615" y="6274652"/>
                <a:ext cx="482203" cy="482203"/>
              </a:xfrm>
              <a:prstGeom prst="ellipse">
                <a:avLst/>
              </a:prstGeom>
              <a:solidFill>
                <a:schemeClr val="tx2"/>
              </a:solidFill>
              <a:ln w="38100">
                <a:solidFill>
                  <a:schemeClr val="tx1"/>
                </a:solidFill>
                <a:prstDash val="solid"/>
                <a:round/>
                <a:headEnd type="none" w="med" len="med"/>
                <a:tailEnd type="none" w="med" len="med"/>
              </a:ln>
            </p:spPr>
            <p:txBody>
              <a:bodyPr lIns="0" tIns="0" rIns="0" bIns="0"/>
              <a:lstStyle/>
              <a:p>
                <a:endParaRPr lang="en-US"/>
              </a:p>
            </p:txBody>
          </p:sp>
          <p:pic>
            <p:nvPicPr>
              <p:cNvPr id="6" name="Picture 5" descr="CodeCogsEqn.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25296" y="6354873"/>
                <a:ext cx="702022" cy="321760"/>
              </a:xfrm>
              <a:prstGeom prst="rect">
                <a:avLst/>
              </a:prstGeom>
            </p:spPr>
          </p:pic>
        </p:grpSp>
        <p:grpSp>
          <p:nvGrpSpPr>
            <p:cNvPr id="11" name="Group 10"/>
            <p:cNvGrpSpPr/>
            <p:nvPr/>
          </p:nvGrpSpPr>
          <p:grpSpPr>
            <a:xfrm>
              <a:off x="6508830" y="6274652"/>
              <a:ext cx="2069455" cy="482203"/>
              <a:chOff x="6508830" y="6274652"/>
              <a:chExt cx="2069455" cy="482203"/>
            </a:xfrm>
          </p:grpSpPr>
          <p:sp>
            <p:nvSpPr>
              <p:cNvPr id="31" name="Oval 12"/>
              <p:cNvSpPr>
                <a:spLocks/>
              </p:cNvSpPr>
              <p:nvPr/>
            </p:nvSpPr>
            <p:spPr bwMode="auto">
              <a:xfrm>
                <a:off x="8096082" y="6274652"/>
                <a:ext cx="482203" cy="482203"/>
              </a:xfrm>
              <a:prstGeom prst="ellipse">
                <a:avLst/>
              </a:prstGeom>
              <a:solidFill>
                <a:schemeClr val="accent2">
                  <a:lumMod val="75000"/>
                </a:schemeClr>
              </a:solidFill>
              <a:ln w="38100">
                <a:solidFill>
                  <a:schemeClr val="tx1"/>
                </a:solidFill>
                <a:prstDash val="solid"/>
                <a:round/>
                <a:headEnd type="none" w="med" len="med"/>
                <a:tailEnd type="none" w="med" len="med"/>
              </a:ln>
            </p:spPr>
            <p:txBody>
              <a:bodyPr lIns="0" tIns="0" rIns="0" bIns="0"/>
              <a:lstStyle/>
              <a:p>
                <a:endParaRPr lang="en-US"/>
              </a:p>
            </p:txBody>
          </p:sp>
          <p:pic>
            <p:nvPicPr>
              <p:cNvPr id="7" name="Picture 6" descr="TP.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08830" y="6340248"/>
                <a:ext cx="1345542" cy="351011"/>
              </a:xfrm>
              <a:prstGeom prst="rect">
                <a:avLst/>
              </a:prstGeom>
            </p:spPr>
          </p:pic>
        </p:grpSp>
        <p:grpSp>
          <p:nvGrpSpPr>
            <p:cNvPr id="9" name="Group 8"/>
            <p:cNvGrpSpPr/>
            <p:nvPr/>
          </p:nvGrpSpPr>
          <p:grpSpPr>
            <a:xfrm>
              <a:off x="798522" y="6274652"/>
              <a:ext cx="1356661" cy="482203"/>
              <a:chOff x="798522" y="6274652"/>
              <a:chExt cx="1356661" cy="482203"/>
            </a:xfrm>
          </p:grpSpPr>
          <p:sp>
            <p:nvSpPr>
              <p:cNvPr id="27" name="Oval 12"/>
              <p:cNvSpPr>
                <a:spLocks/>
              </p:cNvSpPr>
              <p:nvPr/>
            </p:nvSpPr>
            <p:spPr bwMode="auto">
              <a:xfrm>
                <a:off x="1672980" y="6274652"/>
                <a:ext cx="482203" cy="482203"/>
              </a:xfrm>
              <a:prstGeom prst="ellipse">
                <a:avLst/>
              </a:prstGeom>
              <a:solidFill>
                <a:schemeClr val="tx1">
                  <a:lumMod val="75000"/>
                </a:schemeClr>
              </a:solidFill>
              <a:ln w="38100">
                <a:solidFill>
                  <a:schemeClr val="tx1"/>
                </a:solidFill>
                <a:prstDash val="solid"/>
                <a:round/>
                <a:headEnd type="none" w="med" len="med"/>
                <a:tailEnd type="none" w="med" len="med"/>
              </a:ln>
            </p:spPr>
            <p:txBody>
              <a:bodyPr lIns="0" tIns="0" rIns="0" bIns="0"/>
              <a:lstStyle/>
              <a:p>
                <a:endParaRPr lang="en-US"/>
              </a:p>
            </p:txBody>
          </p:sp>
          <p:pic>
            <p:nvPicPr>
              <p:cNvPr id="8" name="Picture 7" descr="T.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8522" y="6354873"/>
                <a:ext cx="672771" cy="321760"/>
              </a:xfrm>
              <a:prstGeom prst="rect">
                <a:avLst/>
              </a:prstGeom>
            </p:spPr>
          </p:pic>
        </p:grpSp>
      </p:grpSp>
    </p:spTree>
    <p:extLst>
      <p:ext uri="{BB962C8B-B14F-4D97-AF65-F5344CB8AC3E}">
        <p14:creationId xmlns:p14="http://schemas.microsoft.com/office/powerpoint/2010/main" val="409617838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par>
                          <p:cTn id="7" fill="hold">
                            <p:stCondLst>
                              <p:cond delay="0"/>
                            </p:stCondLst>
                            <p:childTnLst>
                              <p:par>
                                <p:cTn id="8" presetID="1" presetClass="emph" presetSubtype="2" fill="hold" nodeType="afterEffect">
                                  <p:stCondLst>
                                    <p:cond delay="0"/>
                                  </p:stCondLst>
                                  <p:childTnLst>
                                    <p:animClr clrSpc="rgb" dir="cw">
                                      <p:cBhvr>
                                        <p:cTn id="9" dur="1000" fill="hold"/>
                                        <p:tgtEl>
                                          <p:spTgt spid="39948"/>
                                        </p:tgtEl>
                                        <p:attrNameLst>
                                          <p:attrName>fillcolor</p:attrName>
                                        </p:attrNameLst>
                                      </p:cBhvr>
                                      <p:to>
                                        <a:schemeClr val="tx1"/>
                                      </p:to>
                                    </p:animClr>
                                    <p:set>
                                      <p:cBhvr>
                                        <p:cTn id="10" dur="1000" fill="hold"/>
                                        <p:tgtEl>
                                          <p:spTgt spid="39948"/>
                                        </p:tgtEl>
                                        <p:attrNameLst>
                                          <p:attrName>fill.type</p:attrName>
                                        </p:attrNameLst>
                                      </p:cBhvr>
                                      <p:to>
                                        <p:strVal val="solid"/>
                                      </p:to>
                                    </p:set>
                                    <p:set>
                                      <p:cBhvr>
                                        <p:cTn id="11" dur="1000" fill="hold"/>
                                        <p:tgtEl>
                                          <p:spTgt spid="39948"/>
                                        </p:tgtEl>
                                        <p:attrNameLst>
                                          <p:attrName>fill.on</p:attrName>
                                        </p:attrNameLst>
                                      </p:cBhvr>
                                      <p:to>
                                        <p:strVal val="true"/>
                                      </p:to>
                                    </p:set>
                                  </p:childTnLst>
                                </p:cTn>
                              </p:par>
                            </p:childTnLst>
                          </p:cTn>
                        </p:par>
                        <p:par>
                          <p:cTn id="12" fill="hold">
                            <p:stCondLst>
                              <p:cond delay="1000"/>
                            </p:stCondLst>
                            <p:childTnLst>
                              <p:par>
                                <p:cTn id="13" presetID="1" presetClass="emph" presetSubtype="2" fill="hold" nodeType="afterEffect">
                                  <p:stCondLst>
                                    <p:cond delay="0"/>
                                  </p:stCondLst>
                                  <p:childTnLst>
                                    <p:animClr clrSpc="rgb" dir="cw">
                                      <p:cBhvr>
                                        <p:cTn id="14" dur="1000" fill="hold"/>
                                        <p:tgtEl>
                                          <p:spTgt spid="39942"/>
                                        </p:tgtEl>
                                        <p:attrNameLst>
                                          <p:attrName>fillcolor</p:attrName>
                                        </p:attrNameLst>
                                      </p:cBhvr>
                                      <p:to>
                                        <a:schemeClr val="tx1"/>
                                      </p:to>
                                    </p:animClr>
                                    <p:set>
                                      <p:cBhvr>
                                        <p:cTn id="15" dur="1000" fill="hold"/>
                                        <p:tgtEl>
                                          <p:spTgt spid="39942"/>
                                        </p:tgtEl>
                                        <p:attrNameLst>
                                          <p:attrName>fill.type</p:attrName>
                                        </p:attrNameLst>
                                      </p:cBhvr>
                                      <p:to>
                                        <p:strVal val="solid"/>
                                      </p:to>
                                    </p:set>
                                    <p:set>
                                      <p:cBhvr>
                                        <p:cTn id="16" dur="1000" fill="hold"/>
                                        <p:tgtEl>
                                          <p:spTgt spid="39942"/>
                                        </p:tgtEl>
                                        <p:attrNameLst>
                                          <p:attrName>fill.on</p:attrName>
                                        </p:attrNameLst>
                                      </p:cBhvr>
                                      <p:to>
                                        <p:strVal val="true"/>
                                      </p:to>
                                    </p:set>
                                  </p:childTnLst>
                                </p:cTn>
                              </p:par>
                            </p:childTnLst>
                          </p:cTn>
                        </p:par>
                        <p:par>
                          <p:cTn id="17" fill="hold">
                            <p:stCondLst>
                              <p:cond delay="2000"/>
                            </p:stCondLst>
                            <p:childTnLst>
                              <p:par>
                                <p:cTn id="18" presetID="1" presetClass="emph" presetSubtype="2" fill="hold" nodeType="afterEffect">
                                  <p:stCondLst>
                                    <p:cond delay="0"/>
                                  </p:stCondLst>
                                  <p:childTnLst>
                                    <p:animClr clrSpc="rgb" dir="cw">
                                      <p:cBhvr>
                                        <p:cTn id="19" dur="1000" fill="hold"/>
                                        <p:tgtEl>
                                          <p:spTgt spid="39945"/>
                                        </p:tgtEl>
                                        <p:attrNameLst>
                                          <p:attrName>fillcolor</p:attrName>
                                        </p:attrNameLst>
                                      </p:cBhvr>
                                      <p:to>
                                        <a:schemeClr val="tx1"/>
                                      </p:to>
                                    </p:animClr>
                                    <p:set>
                                      <p:cBhvr>
                                        <p:cTn id="20" dur="1000" fill="hold"/>
                                        <p:tgtEl>
                                          <p:spTgt spid="39945"/>
                                        </p:tgtEl>
                                        <p:attrNameLst>
                                          <p:attrName>fill.type</p:attrName>
                                        </p:attrNameLst>
                                      </p:cBhvr>
                                      <p:to>
                                        <p:strVal val="solid"/>
                                      </p:to>
                                    </p:set>
                                    <p:set>
                                      <p:cBhvr>
                                        <p:cTn id="21" dur="1000" fill="hold"/>
                                        <p:tgtEl>
                                          <p:spTgt spid="39945"/>
                                        </p:tgtEl>
                                        <p:attrNameLst>
                                          <p:attrName>fill.on</p:attrName>
                                        </p:attrNameLst>
                                      </p:cBhvr>
                                      <p:to>
                                        <p:strVal val="true"/>
                                      </p:to>
                                    </p:set>
                                  </p:childTnLst>
                                </p:cTn>
                              </p:par>
                              <p:par>
                                <p:cTn id="22" presetID="1" presetClass="emph" presetSubtype="2" fill="hold" nodeType="withEffect">
                                  <p:stCondLst>
                                    <p:cond delay="0"/>
                                  </p:stCondLst>
                                  <p:childTnLst>
                                    <p:animClr clrSpc="rgb" dir="cw">
                                      <p:cBhvr>
                                        <p:cTn id="23" dur="1000" fill="hold"/>
                                        <p:tgtEl>
                                          <p:spTgt spid="39946"/>
                                        </p:tgtEl>
                                        <p:attrNameLst>
                                          <p:attrName>fillcolor</p:attrName>
                                        </p:attrNameLst>
                                      </p:cBhvr>
                                      <p:to>
                                        <a:schemeClr val="tx1"/>
                                      </p:to>
                                    </p:animClr>
                                    <p:set>
                                      <p:cBhvr>
                                        <p:cTn id="24" dur="1000" fill="hold"/>
                                        <p:tgtEl>
                                          <p:spTgt spid="39946"/>
                                        </p:tgtEl>
                                        <p:attrNameLst>
                                          <p:attrName>fill.type</p:attrName>
                                        </p:attrNameLst>
                                      </p:cBhvr>
                                      <p:to>
                                        <p:strVal val="solid"/>
                                      </p:to>
                                    </p:set>
                                    <p:set>
                                      <p:cBhvr>
                                        <p:cTn id="25" dur="1000" fill="hold"/>
                                        <p:tgtEl>
                                          <p:spTgt spid="39946"/>
                                        </p:tgtEl>
                                        <p:attrNameLst>
                                          <p:attrName>fill.on</p:attrName>
                                        </p:attrNameLst>
                                      </p:cBhvr>
                                      <p:to>
                                        <p:strVal val="true"/>
                                      </p:to>
                                    </p:set>
                                  </p:childTnLst>
                                </p:cTn>
                              </p:par>
                            </p:childTnLst>
                          </p:cTn>
                        </p:par>
                        <p:par>
                          <p:cTn id="26" fill="hold">
                            <p:stCondLst>
                              <p:cond delay="3000"/>
                            </p:stCondLst>
                            <p:childTnLst>
                              <p:par>
                                <p:cTn id="27" presetID="1" presetClass="emph" presetSubtype="2" fill="hold" nodeType="afterEffect">
                                  <p:stCondLst>
                                    <p:cond delay="0"/>
                                  </p:stCondLst>
                                  <p:childTnLst>
                                    <p:animClr clrSpc="rgb" dir="cw">
                                      <p:cBhvr>
                                        <p:cTn id="28" dur="1000" fill="hold"/>
                                        <p:tgtEl>
                                          <p:spTgt spid="39947"/>
                                        </p:tgtEl>
                                        <p:attrNameLst>
                                          <p:attrName>fillcolor</p:attrName>
                                        </p:attrNameLst>
                                      </p:cBhvr>
                                      <p:to>
                                        <a:schemeClr val="tx1"/>
                                      </p:to>
                                    </p:animClr>
                                    <p:set>
                                      <p:cBhvr>
                                        <p:cTn id="29" dur="1000" fill="hold"/>
                                        <p:tgtEl>
                                          <p:spTgt spid="39947"/>
                                        </p:tgtEl>
                                        <p:attrNameLst>
                                          <p:attrName>fill.type</p:attrName>
                                        </p:attrNameLst>
                                      </p:cBhvr>
                                      <p:to>
                                        <p:strVal val="solid"/>
                                      </p:to>
                                    </p:set>
                                    <p:set>
                                      <p:cBhvr>
                                        <p:cTn id="30" dur="1000" fill="hold"/>
                                        <p:tgtEl>
                                          <p:spTgt spid="39947"/>
                                        </p:tgtEl>
                                        <p:attrNameLst>
                                          <p:attrName>fill.on</p:attrName>
                                        </p:attrNameLst>
                                      </p:cBhvr>
                                      <p:to>
                                        <p:strVal val="true"/>
                                      </p:to>
                                    </p:set>
                                  </p:childTnLst>
                                </p:cTn>
                              </p:par>
                            </p:childTnLst>
                          </p:cTn>
                        </p:par>
                        <p:par>
                          <p:cTn id="31" fill="hold">
                            <p:stCondLst>
                              <p:cond delay="4000"/>
                            </p:stCondLst>
                            <p:childTnLst>
                              <p:par>
                                <p:cTn id="32" presetID="1" presetClass="entr" presetSubtype="0" fill="hold" grpId="0" nodeType="afterEffect">
                                  <p:stCondLst>
                                    <p:cond delay="0"/>
                                  </p:stCondLst>
                                  <p:childTnLst>
                                    <p:set>
                                      <p:cBhvr>
                                        <p:cTn id="33" dur="1" fill="hold">
                                          <p:stCondLst>
                                            <p:cond delay="0"/>
                                          </p:stCondLst>
                                        </p:cTn>
                                        <p:tgtEl>
                                          <p:spTgt spid="39941"/>
                                        </p:tgtEl>
                                        <p:attrNameLst>
                                          <p:attrName>style.visibility</p:attrName>
                                        </p:attrNameLst>
                                      </p:cBhvr>
                                      <p:to>
                                        <p:strVal val="visible"/>
                                      </p:to>
                                    </p:set>
                                  </p:childTnLst>
                                </p:cTn>
                              </p:par>
                            </p:childTnLst>
                          </p:cTn>
                        </p:par>
                        <p:par>
                          <p:cTn id="34" fill="hold">
                            <p:stCondLst>
                              <p:cond delay="4000"/>
                            </p:stCondLst>
                            <p:childTnLst>
                              <p:par>
                                <p:cTn id="35" presetID="1" presetClass="emph" presetSubtype="2" fill="hold" nodeType="afterEffect">
                                  <p:stCondLst>
                                    <p:cond delay="0"/>
                                  </p:stCondLst>
                                  <p:childTnLst>
                                    <p:animClr clrSpc="rgb" dir="cw">
                                      <p:cBhvr>
                                        <p:cTn id="36" dur="1000" fill="hold"/>
                                        <p:tgtEl>
                                          <p:spTgt spid="39938"/>
                                        </p:tgtEl>
                                        <p:attrNameLst>
                                          <p:attrName>fillcolor</p:attrName>
                                        </p:attrNameLst>
                                      </p:cBhvr>
                                      <p:to>
                                        <a:schemeClr val="tx2"/>
                                      </p:to>
                                    </p:animClr>
                                    <p:set>
                                      <p:cBhvr>
                                        <p:cTn id="37" dur="1000" fill="hold"/>
                                        <p:tgtEl>
                                          <p:spTgt spid="39938"/>
                                        </p:tgtEl>
                                        <p:attrNameLst>
                                          <p:attrName>fill.type</p:attrName>
                                        </p:attrNameLst>
                                      </p:cBhvr>
                                      <p:to>
                                        <p:strVal val="solid"/>
                                      </p:to>
                                    </p:set>
                                    <p:set>
                                      <p:cBhvr>
                                        <p:cTn id="38" dur="1000" fill="hold"/>
                                        <p:tgtEl>
                                          <p:spTgt spid="39938"/>
                                        </p:tgtEl>
                                        <p:attrNameLst>
                                          <p:attrName>fill.on</p:attrName>
                                        </p:attrNameLst>
                                      </p:cBhvr>
                                      <p:to>
                                        <p:strVal val="true"/>
                                      </p:to>
                                    </p:set>
                                  </p:childTnLst>
                                </p:cTn>
                              </p:par>
                            </p:childTnLst>
                          </p:cTn>
                        </p:par>
                        <p:par>
                          <p:cTn id="39" fill="hold">
                            <p:stCondLst>
                              <p:cond delay="5000"/>
                            </p:stCondLst>
                            <p:childTnLst>
                              <p:par>
                                <p:cTn id="40" presetID="1" presetClass="emph" presetSubtype="2" fill="hold" nodeType="afterEffect">
                                  <p:stCondLst>
                                    <p:cond delay="0"/>
                                  </p:stCondLst>
                                  <p:childTnLst>
                                    <p:animClr clrSpc="rgb" dir="cw">
                                      <p:cBhvr>
                                        <p:cTn id="41" dur="1000" fill="hold"/>
                                        <p:tgtEl>
                                          <p:spTgt spid="39945"/>
                                        </p:tgtEl>
                                        <p:attrNameLst>
                                          <p:attrName>fillcolor</p:attrName>
                                        </p:attrNameLst>
                                      </p:cBhvr>
                                      <p:to>
                                        <a:schemeClr val="accent2"/>
                                      </p:to>
                                    </p:animClr>
                                    <p:set>
                                      <p:cBhvr>
                                        <p:cTn id="42" dur="1000" fill="hold"/>
                                        <p:tgtEl>
                                          <p:spTgt spid="39945"/>
                                        </p:tgtEl>
                                        <p:attrNameLst>
                                          <p:attrName>fill.type</p:attrName>
                                        </p:attrNameLst>
                                      </p:cBhvr>
                                      <p:to>
                                        <p:strVal val="solid"/>
                                      </p:to>
                                    </p:set>
                                    <p:set>
                                      <p:cBhvr>
                                        <p:cTn id="43" dur="1000" fill="hold"/>
                                        <p:tgtEl>
                                          <p:spTgt spid="39945"/>
                                        </p:tgtEl>
                                        <p:attrNameLst>
                                          <p:attrName>fill.on</p:attrName>
                                        </p:attrNameLst>
                                      </p:cBhvr>
                                      <p:to>
                                        <p:strVal val="true"/>
                                      </p:to>
                                    </p:set>
                                  </p:childTnLst>
                                </p:cTn>
                              </p:par>
                            </p:childTnLst>
                          </p:cTn>
                        </p:par>
                        <p:par>
                          <p:cTn id="44" fill="hold">
                            <p:stCondLst>
                              <p:cond delay="6000"/>
                            </p:stCondLst>
                            <p:childTnLst>
                              <p:par>
                                <p:cTn id="45" presetID="1" presetClass="emph" presetSubtype="2" fill="hold" nodeType="afterEffect">
                                  <p:stCondLst>
                                    <p:cond delay="0"/>
                                  </p:stCondLst>
                                  <p:childTnLst>
                                    <p:animClr clrSpc="rgb" dir="cw">
                                      <p:cBhvr>
                                        <p:cTn id="46" dur="1000" fill="hold"/>
                                        <p:tgtEl>
                                          <p:spTgt spid="39947"/>
                                        </p:tgtEl>
                                        <p:attrNameLst>
                                          <p:attrName>fillcolor</p:attrName>
                                        </p:attrNameLst>
                                      </p:cBhvr>
                                      <p:to>
                                        <a:schemeClr val="accent2"/>
                                      </p:to>
                                    </p:animClr>
                                    <p:set>
                                      <p:cBhvr>
                                        <p:cTn id="47" dur="1000" fill="hold"/>
                                        <p:tgtEl>
                                          <p:spTgt spid="39947"/>
                                        </p:tgtEl>
                                        <p:attrNameLst>
                                          <p:attrName>fill.type</p:attrName>
                                        </p:attrNameLst>
                                      </p:cBhvr>
                                      <p:to>
                                        <p:strVal val="solid"/>
                                      </p:to>
                                    </p:set>
                                    <p:set>
                                      <p:cBhvr>
                                        <p:cTn id="48" dur="1000" fill="hold"/>
                                        <p:tgtEl>
                                          <p:spTgt spid="39947"/>
                                        </p:tgtEl>
                                        <p:attrNameLst>
                                          <p:attrName>fill.on</p:attrName>
                                        </p:attrNameLst>
                                      </p:cBhvr>
                                      <p:to>
                                        <p:strVal val="true"/>
                                      </p:to>
                                    </p:set>
                                  </p:childTnLst>
                                </p:cTn>
                              </p:par>
                            </p:childTnLst>
                          </p:cTn>
                        </p:par>
                        <p:par>
                          <p:cTn id="49" fill="hold">
                            <p:stCondLst>
                              <p:cond delay="7000"/>
                            </p:stCondLst>
                            <p:childTnLst>
                              <p:par>
                                <p:cTn id="50" presetID="1" presetClass="entr" presetSubtype="0" fill="hold" grpId="0" nodeType="afterEffect">
                                  <p:stCondLst>
                                    <p:cond delay="0"/>
                                  </p:stCondLst>
                                  <p:childTnLst>
                                    <p:set>
                                      <p:cBhvr>
                                        <p:cTn id="51" dur="1" fill="hold">
                                          <p:stCondLst>
                                            <p:cond delay="0"/>
                                          </p:stCondLst>
                                        </p:cTn>
                                        <p:tgtEl>
                                          <p:spTgt spid="2"/>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p:bldP spid="39" grpId="0"/>
      <p:bldP spid="2" grpId="0"/>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66"/>
            <a:ext cx="8229600" cy="1143000"/>
          </a:xfrm>
        </p:spPr>
        <p:txBody>
          <a:bodyPr>
            <a:normAutofit fontScale="90000"/>
          </a:bodyPr>
          <a:lstStyle/>
          <a:p>
            <a:r>
              <a:rPr lang="en-US" dirty="0" smtClean="0"/>
              <a:t>How Proteins Interact and Detection</a:t>
            </a:r>
            <a:endParaRPr lang="en-US" dirty="0"/>
          </a:p>
        </p:txBody>
      </p:sp>
      <p:sp>
        <p:nvSpPr>
          <p:cNvPr id="4" name="Slide Number Placeholder 3"/>
          <p:cNvSpPr>
            <a:spLocks noGrp="1"/>
          </p:cNvSpPr>
          <p:nvPr>
            <p:ph type="sldNum" sz="quarter" idx="12"/>
          </p:nvPr>
        </p:nvSpPr>
        <p:spPr/>
        <p:txBody>
          <a:bodyPr/>
          <a:lstStyle/>
          <a:p>
            <a:fld id="{22C4942F-02EE-F940-9B34-C325CFD9571B}" type="slidenum">
              <a:rPr lang="en-US" smtClean="0"/>
              <a:t>5</a:t>
            </a:fld>
            <a:endParaRPr lang="en-US"/>
          </a:p>
        </p:txBody>
      </p:sp>
      <p:sp>
        <p:nvSpPr>
          <p:cNvPr id="7" name="Content Placeholder 2"/>
          <p:cNvSpPr>
            <a:spLocks noGrp="1"/>
          </p:cNvSpPr>
          <p:nvPr>
            <p:ph idx="1"/>
          </p:nvPr>
        </p:nvSpPr>
        <p:spPr>
          <a:xfrm>
            <a:off x="457200" y="1222266"/>
            <a:ext cx="8229600" cy="5000734"/>
          </a:xfrm>
        </p:spPr>
        <p:txBody>
          <a:bodyPr>
            <a:normAutofit lnSpcReduction="10000"/>
          </a:bodyPr>
          <a:lstStyle/>
          <a:p>
            <a:r>
              <a:rPr lang="en-US" dirty="0" smtClean="0"/>
              <a:t>Many different types of interactions:</a:t>
            </a:r>
          </a:p>
          <a:p>
            <a:pPr lvl="1"/>
            <a:r>
              <a:rPr lang="en-US" b="1" dirty="0" smtClean="0"/>
              <a:t>Physical association</a:t>
            </a:r>
          </a:p>
          <a:p>
            <a:pPr lvl="1"/>
            <a:r>
              <a:rPr lang="en-US" b="1" dirty="0" smtClean="0"/>
              <a:t>Direct Interaction</a:t>
            </a:r>
          </a:p>
          <a:p>
            <a:pPr lvl="1"/>
            <a:r>
              <a:rPr lang="en-US" dirty="0" smtClean="0"/>
              <a:t>Biochemical</a:t>
            </a:r>
          </a:p>
          <a:p>
            <a:pPr lvl="1"/>
            <a:r>
              <a:rPr lang="en-US" dirty="0" smtClean="0"/>
              <a:t>Signal Transduction etc.</a:t>
            </a:r>
          </a:p>
          <a:p>
            <a:r>
              <a:rPr lang="en-US" dirty="0" smtClean="0"/>
              <a:t>Many different experiment types to detect interactions</a:t>
            </a:r>
          </a:p>
          <a:p>
            <a:pPr lvl="1"/>
            <a:r>
              <a:rPr lang="en-US" dirty="0" smtClean="0"/>
              <a:t>Yeast  two-hybrid (Y2H)</a:t>
            </a:r>
          </a:p>
          <a:p>
            <a:pPr lvl="1"/>
            <a:r>
              <a:rPr lang="en-US" dirty="0" smtClean="0"/>
              <a:t>Tandem affinity purification (TAP)</a:t>
            </a:r>
          </a:p>
          <a:p>
            <a:pPr lvl="1"/>
            <a:r>
              <a:rPr lang="en-US" dirty="0" smtClean="0"/>
              <a:t>Co-</a:t>
            </a:r>
            <a:r>
              <a:rPr lang="en-US" dirty="0" err="1" smtClean="0"/>
              <a:t>immunoprecipitation</a:t>
            </a:r>
            <a:r>
              <a:rPr lang="en-US" dirty="0"/>
              <a:t> </a:t>
            </a:r>
            <a:r>
              <a:rPr lang="en-US" dirty="0" smtClean="0"/>
              <a:t>etc.</a:t>
            </a:r>
          </a:p>
          <a:p>
            <a:pPr lvl="1"/>
            <a:endParaRPr lang="en-US" dirty="0" smtClean="0"/>
          </a:p>
          <a:p>
            <a:pPr lvl="1"/>
            <a:endParaRPr lang="en-US" dirty="0" smtClean="0"/>
          </a:p>
          <a:p>
            <a:pPr lvl="1"/>
            <a:endParaRPr lang="en-US" dirty="0" smtClean="0"/>
          </a:p>
          <a:p>
            <a:endParaRPr lang="en-US" dirty="0" smtClean="0"/>
          </a:p>
        </p:txBody>
      </p:sp>
    </p:spTree>
    <p:extLst>
      <p:ext uri="{BB962C8B-B14F-4D97-AF65-F5344CB8AC3E}">
        <p14:creationId xmlns:p14="http://schemas.microsoft.com/office/powerpoint/2010/main" val="78832259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66"/>
            <a:ext cx="8229600" cy="1143000"/>
          </a:xfrm>
        </p:spPr>
        <p:txBody>
          <a:bodyPr/>
          <a:lstStyle/>
          <a:p>
            <a:r>
              <a:rPr lang="en-US" dirty="0" smtClean="0"/>
              <a:t>Protein-protein interaction (PPI)</a:t>
            </a:r>
            <a:endParaRPr lang="en-US" dirty="0"/>
          </a:p>
        </p:txBody>
      </p:sp>
      <p:sp>
        <p:nvSpPr>
          <p:cNvPr id="4" name="Slide Number Placeholder 3"/>
          <p:cNvSpPr>
            <a:spLocks noGrp="1"/>
          </p:cNvSpPr>
          <p:nvPr>
            <p:ph type="sldNum" sz="quarter" idx="12"/>
          </p:nvPr>
        </p:nvSpPr>
        <p:spPr/>
        <p:txBody>
          <a:bodyPr/>
          <a:lstStyle/>
          <a:p>
            <a:fld id="{22C4942F-02EE-F940-9B34-C325CFD9571B}" type="slidenum">
              <a:rPr lang="en-US" smtClean="0"/>
              <a:t>6</a:t>
            </a:fld>
            <a:endParaRPr lang="en-US"/>
          </a:p>
        </p:txBody>
      </p:sp>
      <p:sp>
        <p:nvSpPr>
          <p:cNvPr id="7" name="Content Placeholder 2"/>
          <p:cNvSpPr>
            <a:spLocks noGrp="1"/>
          </p:cNvSpPr>
          <p:nvPr>
            <p:ph idx="1"/>
          </p:nvPr>
        </p:nvSpPr>
        <p:spPr>
          <a:xfrm>
            <a:off x="457200" y="1222267"/>
            <a:ext cx="8229600" cy="1952734"/>
          </a:xfrm>
        </p:spPr>
        <p:txBody>
          <a:bodyPr>
            <a:normAutofit/>
          </a:bodyPr>
          <a:lstStyle/>
          <a:p>
            <a:r>
              <a:rPr lang="en-US" dirty="0" smtClean="0"/>
              <a:t>PPI data from </a:t>
            </a:r>
            <a:r>
              <a:rPr lang="en-US" dirty="0" err="1" smtClean="0"/>
              <a:t>IntAct</a:t>
            </a:r>
            <a:endParaRPr lang="en-US" dirty="0" smtClean="0"/>
          </a:p>
          <a:p>
            <a:pPr lvl="1"/>
            <a:r>
              <a:rPr lang="en-US" dirty="0" smtClean="0"/>
              <a:t>A database that provides information on interactions from literature </a:t>
            </a:r>
            <a:r>
              <a:rPr lang="en-US" dirty="0" err="1" smtClean="0"/>
              <a:t>curation</a:t>
            </a:r>
            <a:r>
              <a:rPr lang="en-US" dirty="0" smtClean="0"/>
              <a:t> or direct user submissions</a:t>
            </a:r>
          </a:p>
        </p:txBody>
      </p:sp>
      <p:pic>
        <p:nvPicPr>
          <p:cNvPr id="8" name="Picture 7" descr="protein_map.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3100" y="2787650"/>
            <a:ext cx="3340100" cy="3340100"/>
          </a:xfrm>
          <a:prstGeom prst="rect">
            <a:avLst/>
          </a:prstGeom>
        </p:spPr>
      </p:pic>
      <p:sp>
        <p:nvSpPr>
          <p:cNvPr id="9" name="TextBox 8"/>
          <p:cNvSpPr txBox="1"/>
          <p:nvPr/>
        </p:nvSpPr>
        <p:spPr>
          <a:xfrm>
            <a:off x="2349500" y="6292850"/>
            <a:ext cx="4843806" cy="369332"/>
          </a:xfrm>
          <a:prstGeom prst="rect">
            <a:avLst/>
          </a:prstGeom>
          <a:noFill/>
        </p:spPr>
        <p:txBody>
          <a:bodyPr wrap="none" rtlCol="0">
            <a:spAutoFit/>
          </a:bodyPr>
          <a:lstStyle/>
          <a:p>
            <a:r>
              <a:rPr lang="en-US" dirty="0" smtClean="0"/>
              <a:t>Sample yeast protein-protein interaction network</a:t>
            </a:r>
            <a:endParaRPr lang="en-US" dirty="0"/>
          </a:p>
        </p:txBody>
      </p:sp>
    </p:spTree>
    <p:extLst>
      <p:ext uri="{BB962C8B-B14F-4D97-AF65-F5344CB8AC3E}">
        <p14:creationId xmlns:p14="http://schemas.microsoft.com/office/powerpoint/2010/main" val="385534296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66"/>
            <a:ext cx="8229600" cy="1143000"/>
          </a:xfrm>
        </p:spPr>
        <p:txBody>
          <a:bodyPr/>
          <a:lstStyle/>
          <a:p>
            <a:r>
              <a:rPr lang="en-US" dirty="0" smtClean="0"/>
              <a:t>Protein-protein interaction</a:t>
            </a:r>
            <a:endParaRPr lang="en-US" dirty="0"/>
          </a:p>
        </p:txBody>
      </p:sp>
      <p:sp>
        <p:nvSpPr>
          <p:cNvPr id="4" name="Slide Number Placeholder 3"/>
          <p:cNvSpPr>
            <a:spLocks noGrp="1"/>
          </p:cNvSpPr>
          <p:nvPr>
            <p:ph type="sldNum" sz="quarter" idx="12"/>
          </p:nvPr>
        </p:nvSpPr>
        <p:spPr/>
        <p:txBody>
          <a:bodyPr/>
          <a:lstStyle/>
          <a:p>
            <a:fld id="{22C4942F-02EE-F940-9B34-C325CFD9571B}" type="slidenum">
              <a:rPr lang="en-US" smtClean="0"/>
              <a:t>7</a:t>
            </a:fld>
            <a:endParaRPr lang="en-US"/>
          </a:p>
        </p:txBody>
      </p:sp>
      <p:sp>
        <p:nvSpPr>
          <p:cNvPr id="7" name="Content Placeholder 2"/>
          <p:cNvSpPr>
            <a:spLocks noGrp="1"/>
          </p:cNvSpPr>
          <p:nvPr>
            <p:ph idx="1"/>
          </p:nvPr>
        </p:nvSpPr>
        <p:spPr>
          <a:xfrm>
            <a:off x="457200" y="1222267"/>
            <a:ext cx="8229600" cy="644633"/>
          </a:xfrm>
        </p:spPr>
        <p:txBody>
          <a:bodyPr>
            <a:normAutofit/>
          </a:bodyPr>
          <a:lstStyle/>
          <a:p>
            <a:r>
              <a:rPr lang="en-US" dirty="0" smtClean="0"/>
              <a:t>More formally:</a:t>
            </a:r>
          </a:p>
        </p:txBody>
      </p:sp>
      <p:pic>
        <p:nvPicPr>
          <p:cNvPr id="10" name="Picture 9" descr="p_i_p_j_in_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2083" y="4272645"/>
            <a:ext cx="2159098" cy="547377"/>
          </a:xfrm>
          <a:prstGeom prst="rect">
            <a:avLst/>
          </a:prstGeom>
        </p:spPr>
      </p:pic>
      <p:pic>
        <p:nvPicPr>
          <p:cNvPr id="11" name="Picture 10" descr="p_in_V.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2083" y="3152398"/>
            <a:ext cx="1386762" cy="529490"/>
          </a:xfrm>
          <a:prstGeom prst="rect">
            <a:avLst/>
          </a:prstGeom>
        </p:spPr>
      </p:pic>
      <p:cxnSp>
        <p:nvCxnSpPr>
          <p:cNvPr id="12" name="Straight Connector 11"/>
          <p:cNvCxnSpPr/>
          <p:nvPr/>
        </p:nvCxnSpPr>
        <p:spPr>
          <a:xfrm>
            <a:off x="6150193" y="3962414"/>
            <a:ext cx="1282332"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a:off x="6213893" y="3095400"/>
            <a:ext cx="701006" cy="867014"/>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flipV="1">
            <a:off x="6213893" y="3962416"/>
            <a:ext cx="701006" cy="848259"/>
          </a:xfrm>
          <a:prstGeom prst="line">
            <a:avLst/>
          </a:prstGeom>
        </p:spPr>
        <p:style>
          <a:lnRef idx="2">
            <a:schemeClr val="accent1"/>
          </a:lnRef>
          <a:fillRef idx="0">
            <a:schemeClr val="accent1"/>
          </a:fillRef>
          <a:effectRef idx="1">
            <a:schemeClr val="accent1"/>
          </a:effectRef>
          <a:fontRef idx="minor">
            <a:schemeClr val="tx1"/>
          </a:fontRef>
        </p:style>
      </p:cxnSp>
      <p:sp>
        <p:nvSpPr>
          <p:cNvPr id="15" name="Oval 14"/>
          <p:cNvSpPr/>
          <p:nvPr/>
        </p:nvSpPr>
        <p:spPr>
          <a:xfrm>
            <a:off x="6996796" y="3585387"/>
            <a:ext cx="654137" cy="654137"/>
          </a:xfrm>
          <a:prstGeom prst="ellipse">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p</a:t>
            </a:r>
            <a:r>
              <a:rPr lang="en-US" sz="1400" baseline="-25000" dirty="0" smtClean="0"/>
              <a:t>3</a:t>
            </a:r>
            <a:endParaRPr lang="en-US" sz="1400" baseline="-25000" dirty="0"/>
          </a:p>
        </p:txBody>
      </p:sp>
      <p:sp>
        <p:nvSpPr>
          <p:cNvPr id="16" name="Oval 15"/>
          <p:cNvSpPr/>
          <p:nvPr/>
        </p:nvSpPr>
        <p:spPr>
          <a:xfrm>
            <a:off x="6637346" y="4436680"/>
            <a:ext cx="654137" cy="654137"/>
          </a:xfrm>
          <a:prstGeom prst="ellipse">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p</a:t>
            </a:r>
            <a:r>
              <a:rPr lang="en-US" sz="1400" baseline="-25000" dirty="0" smtClean="0"/>
              <a:t>4</a:t>
            </a:r>
            <a:endParaRPr lang="en-US" sz="1400" baseline="-25000" dirty="0"/>
          </a:p>
        </p:txBody>
      </p:sp>
      <p:sp>
        <p:nvSpPr>
          <p:cNvPr id="17" name="Oval 16"/>
          <p:cNvSpPr/>
          <p:nvPr/>
        </p:nvSpPr>
        <p:spPr>
          <a:xfrm>
            <a:off x="5931160" y="3589394"/>
            <a:ext cx="654137" cy="654137"/>
          </a:xfrm>
          <a:prstGeom prst="ellipse">
            <a:avLst/>
          </a:prstGeom>
          <a:solidFill>
            <a:schemeClr val="tx1">
              <a:lumMod val="85000"/>
              <a:lumOff val="1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p</a:t>
            </a:r>
            <a:r>
              <a:rPr lang="en-US" sz="1400" baseline="-25000" dirty="0" smtClean="0"/>
              <a:t>1</a:t>
            </a:r>
            <a:endParaRPr lang="en-US" sz="1400" baseline="-25000" dirty="0"/>
          </a:p>
        </p:txBody>
      </p:sp>
      <p:sp>
        <p:nvSpPr>
          <p:cNvPr id="18" name="Oval 17"/>
          <p:cNvSpPr/>
          <p:nvPr/>
        </p:nvSpPr>
        <p:spPr>
          <a:xfrm>
            <a:off x="6637346" y="2728094"/>
            <a:ext cx="654137" cy="654137"/>
          </a:xfrm>
          <a:prstGeom prst="ellipse">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p</a:t>
            </a:r>
            <a:r>
              <a:rPr lang="en-US" sz="1400" baseline="-25000" dirty="0" smtClean="0"/>
              <a:t>2</a:t>
            </a:r>
            <a:endParaRPr lang="en-US" sz="1400" baseline="-25000" dirty="0"/>
          </a:p>
        </p:txBody>
      </p:sp>
      <p:pic>
        <p:nvPicPr>
          <p:cNvPr id="19" name="Picture 18" descr="p_in_Fk.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2083" y="5410778"/>
            <a:ext cx="1512828" cy="529490"/>
          </a:xfrm>
          <a:prstGeom prst="rect">
            <a:avLst/>
          </a:prstGeom>
        </p:spPr>
      </p:pic>
      <p:sp>
        <p:nvSpPr>
          <p:cNvPr id="20" name="TextBox 19"/>
          <p:cNvSpPr txBox="1"/>
          <p:nvPr/>
        </p:nvSpPr>
        <p:spPr>
          <a:xfrm>
            <a:off x="3625869" y="2114564"/>
            <a:ext cx="4649267" cy="369332"/>
          </a:xfrm>
          <a:prstGeom prst="rect">
            <a:avLst/>
          </a:prstGeom>
          <a:noFill/>
        </p:spPr>
        <p:txBody>
          <a:bodyPr wrap="none" rtlCol="0">
            <a:spAutoFit/>
          </a:bodyPr>
          <a:lstStyle/>
          <a:p>
            <a:r>
              <a:rPr lang="en-US" dirty="0" smtClean="0">
                <a:latin typeface="Times"/>
                <a:cs typeface="Times"/>
              </a:rPr>
              <a:t>Set of Vertices and Edges, Function Annotations</a:t>
            </a:r>
            <a:endParaRPr lang="en-US" dirty="0">
              <a:latin typeface="Times"/>
              <a:cs typeface="Times"/>
            </a:endParaRPr>
          </a:p>
        </p:txBody>
      </p:sp>
      <p:sp>
        <p:nvSpPr>
          <p:cNvPr id="21" name="TextBox 20"/>
          <p:cNvSpPr txBox="1"/>
          <p:nvPr/>
        </p:nvSpPr>
        <p:spPr>
          <a:xfrm>
            <a:off x="3689569" y="3312556"/>
            <a:ext cx="2081795" cy="369332"/>
          </a:xfrm>
          <a:prstGeom prst="rect">
            <a:avLst/>
          </a:prstGeom>
          <a:noFill/>
        </p:spPr>
        <p:txBody>
          <a:bodyPr wrap="none" rtlCol="0">
            <a:spAutoFit/>
          </a:bodyPr>
          <a:lstStyle/>
          <a:p>
            <a:r>
              <a:rPr lang="en-US" dirty="0" smtClean="0">
                <a:latin typeface="Times"/>
                <a:cs typeface="Times"/>
              </a:rPr>
              <a:t>Vertices are proteins</a:t>
            </a:r>
            <a:endParaRPr lang="en-US" dirty="0">
              <a:latin typeface="Times"/>
              <a:cs typeface="Times"/>
            </a:endParaRPr>
          </a:p>
        </p:txBody>
      </p:sp>
      <p:sp>
        <p:nvSpPr>
          <p:cNvPr id="22" name="TextBox 21"/>
          <p:cNvSpPr txBox="1"/>
          <p:nvPr/>
        </p:nvSpPr>
        <p:spPr>
          <a:xfrm>
            <a:off x="3689569" y="4450690"/>
            <a:ext cx="1793392" cy="369332"/>
          </a:xfrm>
          <a:prstGeom prst="rect">
            <a:avLst/>
          </a:prstGeom>
          <a:noFill/>
        </p:spPr>
        <p:txBody>
          <a:bodyPr wrap="none" rtlCol="0">
            <a:spAutoFit/>
          </a:bodyPr>
          <a:lstStyle/>
          <a:p>
            <a:r>
              <a:rPr lang="en-US" dirty="0" smtClean="0">
                <a:latin typeface="Times"/>
                <a:cs typeface="Times"/>
              </a:rPr>
              <a:t>Undirected edges</a:t>
            </a:r>
            <a:endParaRPr lang="en-US" dirty="0">
              <a:latin typeface="Times"/>
              <a:cs typeface="Times"/>
            </a:endParaRPr>
          </a:p>
        </p:txBody>
      </p:sp>
      <p:sp>
        <p:nvSpPr>
          <p:cNvPr id="23" name="TextBox 22"/>
          <p:cNvSpPr txBox="1"/>
          <p:nvPr/>
        </p:nvSpPr>
        <p:spPr>
          <a:xfrm>
            <a:off x="3625869" y="5581527"/>
            <a:ext cx="3646589" cy="369332"/>
          </a:xfrm>
          <a:prstGeom prst="rect">
            <a:avLst/>
          </a:prstGeom>
          <a:noFill/>
        </p:spPr>
        <p:txBody>
          <a:bodyPr wrap="none" rtlCol="0">
            <a:spAutoFit/>
          </a:bodyPr>
          <a:lstStyle/>
          <a:p>
            <a:r>
              <a:rPr lang="en-US" dirty="0" smtClean="0">
                <a:latin typeface="Times"/>
                <a:cs typeface="Times"/>
              </a:rPr>
              <a:t>Functions denoted as set membership</a:t>
            </a:r>
            <a:endParaRPr lang="en-US" dirty="0">
              <a:latin typeface="Times"/>
              <a:cs typeface="Times"/>
            </a:endParaRPr>
          </a:p>
        </p:txBody>
      </p:sp>
      <p:pic>
        <p:nvPicPr>
          <p:cNvPr id="24" name="Picture 23" descr="G_VEF.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2083" y="2096566"/>
            <a:ext cx="2333878" cy="494233"/>
          </a:xfrm>
          <a:prstGeom prst="rect">
            <a:avLst/>
          </a:prstGeom>
        </p:spPr>
      </p:pic>
    </p:spTree>
    <p:extLst>
      <p:ext uri="{BB962C8B-B14F-4D97-AF65-F5344CB8AC3E}">
        <p14:creationId xmlns:p14="http://schemas.microsoft.com/office/powerpoint/2010/main" val="120909543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Neighborhood-Based Methods </a:t>
            </a:r>
            <a:endParaRPr lang="en-US" dirty="0"/>
          </a:p>
        </p:txBody>
      </p:sp>
      <p:sp>
        <p:nvSpPr>
          <p:cNvPr id="3" name="Content Placeholder 2"/>
          <p:cNvSpPr>
            <a:spLocks noGrp="1"/>
          </p:cNvSpPr>
          <p:nvPr>
            <p:ph idx="1"/>
          </p:nvPr>
        </p:nvSpPr>
        <p:spPr>
          <a:xfrm>
            <a:off x="457200" y="1600201"/>
            <a:ext cx="8229600" cy="622299"/>
          </a:xfrm>
        </p:spPr>
        <p:txBody>
          <a:bodyPr/>
          <a:lstStyle/>
          <a:p>
            <a:r>
              <a:rPr lang="en-US" dirty="0" smtClean="0"/>
              <a:t>Simple Transfer</a:t>
            </a:r>
          </a:p>
        </p:txBody>
      </p:sp>
      <p:sp>
        <p:nvSpPr>
          <p:cNvPr id="4" name="Slide Number Placeholder 3"/>
          <p:cNvSpPr>
            <a:spLocks noGrp="1"/>
          </p:cNvSpPr>
          <p:nvPr>
            <p:ph type="sldNum" sz="quarter" idx="12"/>
          </p:nvPr>
        </p:nvSpPr>
        <p:spPr/>
        <p:txBody>
          <a:bodyPr/>
          <a:lstStyle/>
          <a:p>
            <a:fld id="{22C4942F-02EE-F940-9B34-C325CFD9571B}" type="slidenum">
              <a:rPr lang="en-US" smtClean="0"/>
              <a:t>8</a:t>
            </a:fld>
            <a:endParaRPr lang="en-US"/>
          </a:p>
        </p:txBody>
      </p:sp>
      <p:cxnSp>
        <p:nvCxnSpPr>
          <p:cNvPr id="33" name="Straight Connector 32"/>
          <p:cNvCxnSpPr/>
          <p:nvPr/>
        </p:nvCxnSpPr>
        <p:spPr>
          <a:xfrm>
            <a:off x="3230860" y="3175000"/>
            <a:ext cx="685800" cy="1676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V="1">
            <a:off x="1630660" y="3175000"/>
            <a:ext cx="1600200" cy="76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H="1">
            <a:off x="792460" y="3937000"/>
            <a:ext cx="838200" cy="1676400"/>
          </a:xfrm>
          <a:prstGeom prst="line">
            <a:avLst/>
          </a:prstGeom>
        </p:spPr>
        <p:style>
          <a:lnRef idx="2">
            <a:schemeClr val="accent1"/>
          </a:lnRef>
          <a:fillRef idx="0">
            <a:schemeClr val="accent1"/>
          </a:fillRef>
          <a:effectRef idx="1">
            <a:schemeClr val="accent1"/>
          </a:effectRef>
          <a:fontRef idx="minor">
            <a:schemeClr val="tx1"/>
          </a:fontRef>
        </p:style>
      </p:cxnSp>
      <p:sp>
        <p:nvSpPr>
          <p:cNvPr id="38" name="Oval 37"/>
          <p:cNvSpPr/>
          <p:nvPr/>
        </p:nvSpPr>
        <p:spPr>
          <a:xfrm>
            <a:off x="487660" y="5232400"/>
            <a:ext cx="685800" cy="685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rgbClr val="000066"/>
              </a:solidFill>
            </a:endParaRPr>
          </a:p>
        </p:txBody>
      </p:sp>
      <p:cxnSp>
        <p:nvCxnSpPr>
          <p:cNvPr id="39" name="Straight Connector 38"/>
          <p:cNvCxnSpPr/>
          <p:nvPr/>
        </p:nvCxnSpPr>
        <p:spPr>
          <a:xfrm>
            <a:off x="411460" y="2946400"/>
            <a:ext cx="1219200" cy="990600"/>
          </a:xfrm>
          <a:prstGeom prst="line">
            <a:avLst/>
          </a:prstGeom>
        </p:spPr>
        <p:style>
          <a:lnRef idx="2">
            <a:schemeClr val="accent1"/>
          </a:lnRef>
          <a:fillRef idx="0">
            <a:schemeClr val="accent1"/>
          </a:fillRef>
          <a:effectRef idx="1">
            <a:schemeClr val="accent1"/>
          </a:effectRef>
          <a:fontRef idx="minor">
            <a:schemeClr val="tx1"/>
          </a:fontRef>
        </p:style>
      </p:cxnSp>
      <p:sp>
        <p:nvSpPr>
          <p:cNvPr id="40" name="Oval 39"/>
          <p:cNvSpPr/>
          <p:nvPr/>
        </p:nvSpPr>
        <p:spPr>
          <a:xfrm>
            <a:off x="106660" y="2565400"/>
            <a:ext cx="685800" cy="685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rgbClr val="000066"/>
              </a:solidFill>
            </a:endParaRPr>
          </a:p>
        </p:txBody>
      </p:sp>
      <p:sp>
        <p:nvSpPr>
          <p:cNvPr id="41" name="Oval 40"/>
          <p:cNvSpPr/>
          <p:nvPr/>
        </p:nvSpPr>
        <p:spPr>
          <a:xfrm>
            <a:off x="1325860" y="3556000"/>
            <a:ext cx="685800" cy="6858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3200" b="1" dirty="0">
              <a:solidFill>
                <a:schemeClr val="tx1"/>
              </a:solidFill>
            </a:endParaRPr>
          </a:p>
        </p:txBody>
      </p:sp>
      <p:sp>
        <p:nvSpPr>
          <p:cNvPr id="43" name="Oval 42"/>
          <p:cNvSpPr/>
          <p:nvPr/>
        </p:nvSpPr>
        <p:spPr>
          <a:xfrm>
            <a:off x="2926060" y="2794000"/>
            <a:ext cx="685800" cy="685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rgbClr val="000066"/>
              </a:solidFill>
            </a:endParaRPr>
          </a:p>
        </p:txBody>
      </p:sp>
      <p:sp>
        <p:nvSpPr>
          <p:cNvPr id="44" name="Oval 43"/>
          <p:cNvSpPr/>
          <p:nvPr/>
        </p:nvSpPr>
        <p:spPr>
          <a:xfrm>
            <a:off x="3535660" y="4470400"/>
            <a:ext cx="685800" cy="685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rgbClr val="000066"/>
              </a:solidFill>
            </a:endParaRPr>
          </a:p>
        </p:txBody>
      </p:sp>
      <p:sp>
        <p:nvSpPr>
          <p:cNvPr id="54" name="TextBox 53"/>
          <p:cNvSpPr txBox="1"/>
          <p:nvPr/>
        </p:nvSpPr>
        <p:spPr>
          <a:xfrm>
            <a:off x="454620" y="3751302"/>
            <a:ext cx="1005879" cy="369332"/>
          </a:xfrm>
          <a:prstGeom prst="rect">
            <a:avLst/>
          </a:prstGeom>
          <a:noFill/>
        </p:spPr>
        <p:txBody>
          <a:bodyPr wrap="none" rtlCol="0">
            <a:spAutoFit/>
          </a:bodyPr>
          <a:lstStyle/>
          <a:p>
            <a:r>
              <a:rPr lang="en-US" dirty="0" smtClean="0"/>
              <a:t>{F</a:t>
            </a:r>
            <a:r>
              <a:rPr lang="en-US" baseline="-25000" dirty="0" smtClean="0"/>
              <a:t>7</a:t>
            </a:r>
            <a:r>
              <a:rPr lang="en-US" dirty="0" smtClean="0"/>
              <a:t>,</a:t>
            </a:r>
            <a:r>
              <a:rPr lang="en-US" dirty="0"/>
              <a:t> F</a:t>
            </a:r>
            <a:r>
              <a:rPr lang="en-US" baseline="-25000" dirty="0"/>
              <a:t>10</a:t>
            </a:r>
            <a:r>
              <a:rPr lang="en-US" dirty="0" smtClean="0"/>
              <a:t>}</a:t>
            </a:r>
            <a:endParaRPr lang="en-US" dirty="0"/>
          </a:p>
        </p:txBody>
      </p:sp>
      <p:cxnSp>
        <p:nvCxnSpPr>
          <p:cNvPr id="59" name="Straight Connector 58"/>
          <p:cNvCxnSpPr/>
          <p:nvPr/>
        </p:nvCxnSpPr>
        <p:spPr>
          <a:xfrm>
            <a:off x="7866360" y="3142734"/>
            <a:ext cx="685800" cy="1676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flipV="1">
            <a:off x="6266160" y="3142734"/>
            <a:ext cx="1600200" cy="76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flipH="1">
            <a:off x="5427960" y="3904734"/>
            <a:ext cx="838200" cy="1676400"/>
          </a:xfrm>
          <a:prstGeom prst="line">
            <a:avLst/>
          </a:prstGeom>
        </p:spPr>
        <p:style>
          <a:lnRef idx="2">
            <a:schemeClr val="accent1"/>
          </a:lnRef>
          <a:fillRef idx="0">
            <a:schemeClr val="accent1"/>
          </a:fillRef>
          <a:effectRef idx="1">
            <a:schemeClr val="accent1"/>
          </a:effectRef>
          <a:fontRef idx="minor">
            <a:schemeClr val="tx1"/>
          </a:fontRef>
        </p:style>
      </p:cxnSp>
      <p:sp>
        <p:nvSpPr>
          <p:cNvPr id="62" name="Oval 61"/>
          <p:cNvSpPr/>
          <p:nvPr/>
        </p:nvSpPr>
        <p:spPr>
          <a:xfrm>
            <a:off x="5123160" y="5200134"/>
            <a:ext cx="685800" cy="6858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3200" dirty="0">
              <a:solidFill>
                <a:srgbClr val="000066"/>
              </a:solidFill>
            </a:endParaRPr>
          </a:p>
        </p:txBody>
      </p:sp>
      <p:cxnSp>
        <p:nvCxnSpPr>
          <p:cNvPr id="63" name="Straight Connector 62"/>
          <p:cNvCxnSpPr/>
          <p:nvPr/>
        </p:nvCxnSpPr>
        <p:spPr>
          <a:xfrm>
            <a:off x="5046960" y="2914134"/>
            <a:ext cx="1219200" cy="990600"/>
          </a:xfrm>
          <a:prstGeom prst="line">
            <a:avLst/>
          </a:prstGeom>
        </p:spPr>
        <p:style>
          <a:lnRef idx="2">
            <a:schemeClr val="accent1"/>
          </a:lnRef>
          <a:fillRef idx="0">
            <a:schemeClr val="accent1"/>
          </a:fillRef>
          <a:effectRef idx="1">
            <a:schemeClr val="accent1"/>
          </a:effectRef>
          <a:fontRef idx="minor">
            <a:schemeClr val="tx1"/>
          </a:fontRef>
        </p:style>
      </p:cxnSp>
      <p:sp>
        <p:nvSpPr>
          <p:cNvPr id="64" name="Oval 63"/>
          <p:cNvSpPr/>
          <p:nvPr/>
        </p:nvSpPr>
        <p:spPr>
          <a:xfrm>
            <a:off x="4742160" y="2533134"/>
            <a:ext cx="685800" cy="6858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3200" dirty="0">
              <a:solidFill>
                <a:srgbClr val="000066"/>
              </a:solidFill>
            </a:endParaRPr>
          </a:p>
        </p:txBody>
      </p:sp>
      <p:sp>
        <p:nvSpPr>
          <p:cNvPr id="65" name="Oval 64"/>
          <p:cNvSpPr/>
          <p:nvPr/>
        </p:nvSpPr>
        <p:spPr>
          <a:xfrm>
            <a:off x="5961360" y="3523734"/>
            <a:ext cx="685800" cy="6858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3200" b="1" dirty="0">
              <a:solidFill>
                <a:schemeClr val="tx1"/>
              </a:solidFill>
            </a:endParaRPr>
          </a:p>
        </p:txBody>
      </p:sp>
      <p:sp>
        <p:nvSpPr>
          <p:cNvPr id="66" name="Oval 65"/>
          <p:cNvSpPr/>
          <p:nvPr/>
        </p:nvSpPr>
        <p:spPr>
          <a:xfrm>
            <a:off x="7561560" y="2761734"/>
            <a:ext cx="685800" cy="6858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3200" dirty="0">
              <a:solidFill>
                <a:srgbClr val="000066"/>
              </a:solidFill>
            </a:endParaRPr>
          </a:p>
        </p:txBody>
      </p:sp>
      <p:sp>
        <p:nvSpPr>
          <p:cNvPr id="67" name="Oval 66"/>
          <p:cNvSpPr/>
          <p:nvPr/>
        </p:nvSpPr>
        <p:spPr>
          <a:xfrm>
            <a:off x="8171160" y="4438134"/>
            <a:ext cx="685800" cy="685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rgbClr val="000066"/>
              </a:solidFill>
            </a:endParaRPr>
          </a:p>
        </p:txBody>
      </p:sp>
      <p:sp>
        <p:nvSpPr>
          <p:cNvPr id="68" name="TextBox 67"/>
          <p:cNvSpPr txBox="1"/>
          <p:nvPr/>
        </p:nvSpPr>
        <p:spPr>
          <a:xfrm>
            <a:off x="5115520" y="3719036"/>
            <a:ext cx="1005879" cy="369332"/>
          </a:xfrm>
          <a:prstGeom prst="rect">
            <a:avLst/>
          </a:prstGeom>
          <a:noFill/>
        </p:spPr>
        <p:txBody>
          <a:bodyPr wrap="none" rtlCol="0">
            <a:spAutoFit/>
          </a:bodyPr>
          <a:lstStyle/>
          <a:p>
            <a:r>
              <a:rPr lang="en-US" dirty="0" smtClean="0"/>
              <a:t>{F</a:t>
            </a:r>
            <a:r>
              <a:rPr lang="en-US" baseline="-25000" dirty="0" smtClean="0"/>
              <a:t>7</a:t>
            </a:r>
            <a:r>
              <a:rPr lang="en-US" dirty="0" smtClean="0"/>
              <a:t>,</a:t>
            </a:r>
            <a:r>
              <a:rPr lang="en-US" dirty="0"/>
              <a:t> F</a:t>
            </a:r>
            <a:r>
              <a:rPr lang="en-US" baseline="-25000" dirty="0"/>
              <a:t>10</a:t>
            </a:r>
            <a:r>
              <a:rPr lang="en-US" dirty="0" smtClean="0"/>
              <a:t>}</a:t>
            </a:r>
            <a:endParaRPr lang="en-US" dirty="0"/>
          </a:p>
        </p:txBody>
      </p:sp>
      <p:sp>
        <p:nvSpPr>
          <p:cNvPr id="69" name="TextBox 68"/>
          <p:cNvSpPr txBox="1"/>
          <p:nvPr/>
        </p:nvSpPr>
        <p:spPr>
          <a:xfrm>
            <a:off x="4620220" y="2163802"/>
            <a:ext cx="1005879" cy="369332"/>
          </a:xfrm>
          <a:prstGeom prst="rect">
            <a:avLst/>
          </a:prstGeom>
          <a:noFill/>
        </p:spPr>
        <p:txBody>
          <a:bodyPr wrap="none" rtlCol="0">
            <a:spAutoFit/>
          </a:bodyPr>
          <a:lstStyle/>
          <a:p>
            <a:r>
              <a:rPr lang="en-US" dirty="0" smtClean="0"/>
              <a:t>{F</a:t>
            </a:r>
            <a:r>
              <a:rPr lang="en-US" baseline="-25000" dirty="0" smtClean="0"/>
              <a:t>7</a:t>
            </a:r>
            <a:r>
              <a:rPr lang="en-US" dirty="0" smtClean="0"/>
              <a:t>,</a:t>
            </a:r>
            <a:r>
              <a:rPr lang="en-US" dirty="0"/>
              <a:t> F</a:t>
            </a:r>
            <a:r>
              <a:rPr lang="en-US" baseline="-25000" dirty="0"/>
              <a:t>10</a:t>
            </a:r>
            <a:r>
              <a:rPr lang="en-US" dirty="0" smtClean="0"/>
              <a:t>}</a:t>
            </a:r>
            <a:endParaRPr lang="en-US" dirty="0"/>
          </a:p>
        </p:txBody>
      </p:sp>
      <p:sp>
        <p:nvSpPr>
          <p:cNvPr id="70" name="TextBox 69"/>
          <p:cNvSpPr txBox="1"/>
          <p:nvPr/>
        </p:nvSpPr>
        <p:spPr>
          <a:xfrm>
            <a:off x="5046960" y="5921970"/>
            <a:ext cx="1005879" cy="369332"/>
          </a:xfrm>
          <a:prstGeom prst="rect">
            <a:avLst/>
          </a:prstGeom>
          <a:noFill/>
        </p:spPr>
        <p:txBody>
          <a:bodyPr wrap="none" rtlCol="0">
            <a:spAutoFit/>
          </a:bodyPr>
          <a:lstStyle/>
          <a:p>
            <a:r>
              <a:rPr lang="en-US" dirty="0" smtClean="0"/>
              <a:t>{F</a:t>
            </a:r>
            <a:r>
              <a:rPr lang="en-US" baseline="-25000" dirty="0" smtClean="0"/>
              <a:t>7</a:t>
            </a:r>
            <a:r>
              <a:rPr lang="en-US" dirty="0" smtClean="0"/>
              <a:t>,</a:t>
            </a:r>
            <a:r>
              <a:rPr lang="en-US" dirty="0"/>
              <a:t> F</a:t>
            </a:r>
            <a:r>
              <a:rPr lang="en-US" baseline="-25000" dirty="0"/>
              <a:t>10</a:t>
            </a:r>
            <a:r>
              <a:rPr lang="en-US" dirty="0" smtClean="0"/>
              <a:t>}</a:t>
            </a:r>
            <a:endParaRPr lang="en-US" dirty="0"/>
          </a:p>
        </p:txBody>
      </p:sp>
      <p:sp>
        <p:nvSpPr>
          <p:cNvPr id="71" name="TextBox 70"/>
          <p:cNvSpPr txBox="1"/>
          <p:nvPr/>
        </p:nvSpPr>
        <p:spPr>
          <a:xfrm>
            <a:off x="7546281" y="2380734"/>
            <a:ext cx="1005879" cy="369332"/>
          </a:xfrm>
          <a:prstGeom prst="rect">
            <a:avLst/>
          </a:prstGeom>
          <a:noFill/>
        </p:spPr>
        <p:txBody>
          <a:bodyPr wrap="none" rtlCol="0">
            <a:spAutoFit/>
          </a:bodyPr>
          <a:lstStyle/>
          <a:p>
            <a:r>
              <a:rPr lang="en-US" dirty="0" smtClean="0"/>
              <a:t>{F</a:t>
            </a:r>
            <a:r>
              <a:rPr lang="en-US" baseline="-25000" dirty="0" smtClean="0"/>
              <a:t>7</a:t>
            </a:r>
            <a:r>
              <a:rPr lang="en-US" dirty="0" smtClean="0"/>
              <a:t>,</a:t>
            </a:r>
            <a:r>
              <a:rPr lang="en-US" dirty="0"/>
              <a:t> F</a:t>
            </a:r>
            <a:r>
              <a:rPr lang="en-US" baseline="-25000" dirty="0"/>
              <a:t>10</a:t>
            </a:r>
            <a:r>
              <a:rPr lang="en-US" dirty="0" smtClean="0"/>
              <a:t>}</a:t>
            </a:r>
            <a:endParaRPr lang="en-US" dirty="0"/>
          </a:p>
        </p:txBody>
      </p:sp>
      <p:sp>
        <p:nvSpPr>
          <p:cNvPr id="72" name="Right Arrow 71"/>
          <p:cNvSpPr/>
          <p:nvPr/>
        </p:nvSpPr>
        <p:spPr>
          <a:xfrm>
            <a:off x="4221460" y="3638034"/>
            <a:ext cx="655340" cy="533400"/>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471330" y="6357687"/>
            <a:ext cx="2788970" cy="369332"/>
          </a:xfrm>
          <a:prstGeom prst="rect">
            <a:avLst/>
          </a:prstGeom>
          <a:noFill/>
        </p:spPr>
        <p:txBody>
          <a:bodyPr wrap="none" rtlCol="0">
            <a:spAutoFit/>
          </a:bodyPr>
          <a:lstStyle/>
          <a:p>
            <a:r>
              <a:rPr lang="en-US" dirty="0" err="1" smtClean="0"/>
              <a:t>Schwikowski</a:t>
            </a:r>
            <a:r>
              <a:rPr lang="en-US" dirty="0" smtClean="0"/>
              <a:t> </a:t>
            </a:r>
            <a:r>
              <a:rPr lang="en-US" i="1" dirty="0" smtClean="0"/>
              <a:t>et al.</a:t>
            </a:r>
            <a:r>
              <a:rPr lang="en-US" dirty="0" smtClean="0"/>
              <a:t> (2000)</a:t>
            </a:r>
            <a:endParaRPr lang="en-US" dirty="0"/>
          </a:p>
        </p:txBody>
      </p:sp>
    </p:spTree>
    <p:extLst>
      <p:ext uri="{BB962C8B-B14F-4D97-AF65-F5344CB8AC3E}">
        <p14:creationId xmlns:p14="http://schemas.microsoft.com/office/powerpoint/2010/main" val="36134001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 Flow</a:t>
            </a:r>
            <a:endParaRPr lang="en-US" dirty="0"/>
          </a:p>
        </p:txBody>
      </p:sp>
      <p:sp>
        <p:nvSpPr>
          <p:cNvPr id="3" name="Content Placeholder 2"/>
          <p:cNvSpPr>
            <a:spLocks noGrp="1"/>
          </p:cNvSpPr>
          <p:nvPr>
            <p:ph idx="1"/>
          </p:nvPr>
        </p:nvSpPr>
        <p:spPr>
          <a:xfrm>
            <a:off x="457200" y="2215147"/>
            <a:ext cx="8229600" cy="3319379"/>
          </a:xfrm>
        </p:spPr>
        <p:txBody>
          <a:bodyPr>
            <a:normAutofit/>
          </a:bodyPr>
          <a:lstStyle/>
          <a:p>
            <a:pPr marL="342900" lvl="1" indent="-342900">
              <a:buFont typeface="Arial"/>
              <a:buChar char="•"/>
            </a:pPr>
            <a:r>
              <a:rPr lang="en-US" dirty="0" smtClean="0"/>
              <a:t>“Whole-proteome prediction of protein function via graph-theoretic analysis of interaction maps”, </a:t>
            </a:r>
            <a:r>
              <a:rPr lang="en-US" dirty="0" err="1" smtClean="0"/>
              <a:t>Nabieva</a:t>
            </a:r>
            <a:r>
              <a:rPr lang="en-US" dirty="0" smtClean="0"/>
              <a:t> </a:t>
            </a:r>
            <a:r>
              <a:rPr lang="en-US" i="1" dirty="0" smtClean="0"/>
              <a:t>et al. </a:t>
            </a:r>
            <a:r>
              <a:rPr lang="en-US" dirty="0" smtClean="0"/>
              <a:t>(2005)</a:t>
            </a:r>
          </a:p>
          <a:p>
            <a:r>
              <a:rPr lang="en-US" dirty="0" smtClean="0"/>
              <a:t>Diffuses function annotations through protein-protein interaction network</a:t>
            </a:r>
            <a:endParaRPr lang="en-US" dirty="0"/>
          </a:p>
        </p:txBody>
      </p:sp>
      <p:sp>
        <p:nvSpPr>
          <p:cNvPr id="4" name="Slide Number Placeholder 3"/>
          <p:cNvSpPr>
            <a:spLocks noGrp="1"/>
          </p:cNvSpPr>
          <p:nvPr>
            <p:ph type="sldNum" sz="quarter" idx="12"/>
          </p:nvPr>
        </p:nvSpPr>
        <p:spPr/>
        <p:txBody>
          <a:bodyPr/>
          <a:lstStyle/>
          <a:p>
            <a:fld id="{22C4942F-02EE-F940-9B34-C325CFD9571B}" type="slidenum">
              <a:rPr lang="en-US" smtClean="0"/>
              <a:t>9</a:t>
            </a:fld>
            <a:endParaRPr lang="en-US"/>
          </a:p>
        </p:txBody>
      </p:sp>
    </p:spTree>
    <p:extLst>
      <p:ext uri="{BB962C8B-B14F-4D97-AF65-F5344CB8AC3E}">
        <p14:creationId xmlns:p14="http://schemas.microsoft.com/office/powerpoint/2010/main" val="141686257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1874</TotalTime>
  <Words>1233</Words>
  <Application>Microsoft Macintosh PowerPoint</Application>
  <PresentationFormat>On-screen Show (4:3)</PresentationFormat>
  <Paragraphs>457</Paragraphs>
  <Slides>24</Slides>
  <Notes>11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Utilizing label heterogeneity to improve function prediction from protein-interaction data</vt:lpstr>
      <vt:lpstr>What Do Proteins Do?</vt:lpstr>
      <vt:lpstr>Gene Ontology</vt:lpstr>
      <vt:lpstr>Standardizing Function: Gene Ontology</vt:lpstr>
      <vt:lpstr>How Proteins Interact and Detection</vt:lpstr>
      <vt:lpstr>Protein-protein interaction (PPI)</vt:lpstr>
      <vt:lpstr>Protein-protein interaction</vt:lpstr>
      <vt:lpstr>Neighborhood-Based Methods </vt:lpstr>
      <vt:lpstr>Functional Flow</vt:lpstr>
      <vt:lpstr>Functional Flow</vt:lpstr>
      <vt:lpstr>Functional Flow</vt:lpstr>
      <vt:lpstr>Functional Flow</vt:lpstr>
      <vt:lpstr>Functional Flow</vt:lpstr>
      <vt:lpstr>Conditional Function Flow</vt:lpstr>
      <vt:lpstr>Relationship Between Terms</vt:lpstr>
      <vt:lpstr>Conditional Function Flow</vt:lpstr>
      <vt:lpstr>Conditional Functional Flow</vt:lpstr>
      <vt:lpstr>Conditional Functional Flow</vt:lpstr>
      <vt:lpstr>PowerPoint Presentation</vt:lpstr>
      <vt:lpstr>PowerPoint Presentation</vt:lpstr>
      <vt:lpstr>PowerPoint Presentation</vt:lpstr>
      <vt:lpstr>Conclusion</vt:lpstr>
      <vt:lpstr>Thank you</vt:lpstr>
      <vt:lpstr>Another Neighborhood Method</vt:lpstr>
    </vt:vector>
  </TitlesOfParts>
  <Company>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Conditional Functional Flow</dc:title>
  <dc:creator>Wyatt Clark</dc:creator>
  <cp:lastModifiedBy>Wyatt Clark</cp:lastModifiedBy>
  <cp:revision>56</cp:revision>
  <dcterms:created xsi:type="dcterms:W3CDTF">2014-04-07T00:50:38Z</dcterms:created>
  <dcterms:modified xsi:type="dcterms:W3CDTF">2014-04-17T17:52:28Z</dcterms:modified>
</cp:coreProperties>
</file>