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8" r:id="rId4"/>
    <p:sldId id="257" r:id="rId5"/>
    <p:sldId id="260" r:id="rId6"/>
    <p:sldId id="263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53" d="100"/>
          <a:sy n="153" d="100"/>
        </p:scale>
        <p:origin x="-19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D411-E37E-624A-8D1A-9D662F85E150}" type="datetimeFigureOut">
              <a:rPr lang="en-US" smtClean="0"/>
              <a:t>4/16/14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ABFC5-8D30-EF4C-8F4F-8304358E6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60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D411-E37E-624A-8D1A-9D662F85E150}" type="datetimeFigureOut">
              <a:rPr lang="en-US" smtClean="0"/>
              <a:t>4/16/14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ABFC5-8D30-EF4C-8F4F-8304358E6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118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D411-E37E-624A-8D1A-9D662F85E150}" type="datetimeFigureOut">
              <a:rPr lang="en-US" smtClean="0"/>
              <a:t>4/16/14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ABFC5-8D30-EF4C-8F4F-8304358E6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243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D411-E37E-624A-8D1A-9D662F85E150}" type="datetimeFigureOut">
              <a:rPr lang="en-US" smtClean="0"/>
              <a:t>4/16/14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ABFC5-8D30-EF4C-8F4F-8304358E6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469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D411-E37E-624A-8D1A-9D662F85E150}" type="datetimeFigureOut">
              <a:rPr lang="en-US" smtClean="0"/>
              <a:t>4/16/14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ABFC5-8D30-EF4C-8F4F-8304358E6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854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D411-E37E-624A-8D1A-9D662F85E150}" type="datetimeFigureOut">
              <a:rPr lang="en-US" smtClean="0"/>
              <a:t>4/16/14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ABFC5-8D30-EF4C-8F4F-8304358E6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04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D411-E37E-624A-8D1A-9D662F85E150}" type="datetimeFigureOut">
              <a:rPr lang="en-US" smtClean="0"/>
              <a:t>4/16/14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ABFC5-8D30-EF4C-8F4F-8304358E6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59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D411-E37E-624A-8D1A-9D662F85E150}" type="datetimeFigureOut">
              <a:rPr lang="en-US" smtClean="0"/>
              <a:t>4/16/14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ABFC5-8D30-EF4C-8F4F-8304358E6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800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D411-E37E-624A-8D1A-9D662F85E150}" type="datetimeFigureOut">
              <a:rPr lang="en-US" smtClean="0"/>
              <a:t>4/16/14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ABFC5-8D30-EF4C-8F4F-8304358E6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794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D411-E37E-624A-8D1A-9D662F85E150}" type="datetimeFigureOut">
              <a:rPr lang="en-US" smtClean="0"/>
              <a:t>4/16/14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ABFC5-8D30-EF4C-8F4F-8304358E6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40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D411-E37E-624A-8D1A-9D662F85E150}" type="datetimeFigureOut">
              <a:rPr lang="en-US" smtClean="0"/>
              <a:t>4/16/14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ABFC5-8D30-EF4C-8F4F-8304358E6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817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FD411-E37E-624A-8D1A-9D662F85E150}" type="datetimeFigureOut">
              <a:rPr lang="en-US" smtClean="0"/>
              <a:t>4/16/14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ABFC5-8D30-EF4C-8F4F-8304358E6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84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Bkpt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April 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245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we cannot tell anything about methylation so far</a:t>
            </a:r>
          </a:p>
          <a:p>
            <a:r>
              <a:rPr lang="en-US" dirty="0" smtClean="0"/>
              <a:t>Methylation observations:</a:t>
            </a:r>
          </a:p>
          <a:p>
            <a:pPr lvl="1"/>
            <a:r>
              <a:rPr lang="en-US" dirty="0" smtClean="0"/>
              <a:t>Hi ESC </a:t>
            </a:r>
          </a:p>
          <a:p>
            <a:pPr lvl="1"/>
            <a:r>
              <a:rPr lang="en-US" dirty="0" smtClean="0"/>
              <a:t>Dynamically methylated region</a:t>
            </a:r>
          </a:p>
          <a:p>
            <a:pPr lvl="1"/>
            <a:r>
              <a:rPr lang="en-US" dirty="0" smtClean="0"/>
              <a:t>Sperm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462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Higher C&gt;T around NAHR </a:t>
            </a:r>
          </a:p>
          <a:p>
            <a:r>
              <a:rPr lang="en-US" dirty="0" smtClean="0"/>
              <a:t>After removing all </a:t>
            </a:r>
            <a:r>
              <a:rPr lang="en-US" dirty="0" err="1" smtClean="0"/>
              <a:t>CpGs</a:t>
            </a:r>
            <a:r>
              <a:rPr lang="en-US" dirty="0" smtClean="0"/>
              <a:t>, C&gt;T becomes a flat line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400" i="1" dirty="0" smtClean="0"/>
              <a:t>And we know that ….</a:t>
            </a:r>
            <a:endParaRPr lang="en-US" sz="2400" i="1" dirty="0"/>
          </a:p>
          <a:p>
            <a:r>
              <a:rPr lang="en-US" dirty="0" err="1" smtClean="0"/>
              <a:t>CpG</a:t>
            </a:r>
            <a:r>
              <a:rPr lang="en-US" dirty="0" smtClean="0"/>
              <a:t> is a major methylation site</a:t>
            </a:r>
          </a:p>
          <a:p>
            <a:r>
              <a:rPr lang="en-US" dirty="0" smtClean="0"/>
              <a:t>Methylated C has higher chance of changing to 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025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Decomposition of C&gt;T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Density (C&gt;T) =</a:t>
            </a:r>
          </a:p>
          <a:p>
            <a:pPr marL="457200" lvl="1" indent="0">
              <a:buNone/>
            </a:pPr>
            <a:r>
              <a:rPr lang="en-US" dirty="0" smtClean="0"/>
              <a:t>	Density (C&gt;T | in </a:t>
            </a:r>
            <a:r>
              <a:rPr lang="en-US" dirty="0" err="1" smtClean="0"/>
              <a:t>CpG</a:t>
            </a:r>
            <a:r>
              <a:rPr lang="en-US" dirty="0" smtClean="0"/>
              <a:t>) + Density (C&gt;T | out </a:t>
            </a:r>
            <a:r>
              <a:rPr lang="en-US" dirty="0" err="1" smtClean="0"/>
              <a:t>CpG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sz="2000" dirty="0" smtClean="0"/>
              <a:t>Density (C&gt;T | in </a:t>
            </a:r>
            <a:r>
              <a:rPr lang="en-US" sz="2000" dirty="0" err="1" smtClean="0"/>
              <a:t>CpG</a:t>
            </a:r>
            <a:r>
              <a:rPr lang="en-US" sz="2000" dirty="0" smtClean="0"/>
              <a:t>)  = Mutation Rate * </a:t>
            </a:r>
            <a:r>
              <a:rPr lang="en-US" sz="2000" dirty="0" err="1" smtClean="0"/>
              <a:t>CpG</a:t>
            </a:r>
            <a:r>
              <a:rPr lang="en-US" sz="2000" dirty="0" smtClean="0"/>
              <a:t> Counts</a:t>
            </a:r>
          </a:p>
          <a:p>
            <a:pPr marL="457200" lvl="1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Mutation Rate ~ Methylation Level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000" dirty="0" smtClean="0"/>
              <a:t>Now </a:t>
            </a:r>
            <a:r>
              <a:rPr lang="en-US" sz="2000" dirty="0" err="1" smtClean="0"/>
              <a:t>obs</a:t>
            </a:r>
            <a:r>
              <a:rPr lang="en-US" sz="2000" dirty="0" smtClean="0"/>
              <a:t>: Density (C&gt;T) </a:t>
            </a:r>
            <a:r>
              <a:rPr lang="en-US" sz="2000" dirty="0" smtClean="0">
                <a:latin typeface="Wingdings"/>
                <a:ea typeface="Wingdings"/>
                <a:cs typeface="Wingdings"/>
                <a:sym typeface="Wingdings"/>
              </a:rPr>
              <a:t></a:t>
            </a:r>
            <a:endParaRPr lang="en-US" sz="2000" dirty="0" smtClean="0"/>
          </a:p>
          <a:p>
            <a:pPr marL="457200" lvl="1" indent="0">
              <a:buNone/>
            </a:pPr>
            <a:r>
              <a:rPr lang="en-US" sz="2000" dirty="0"/>
              <a:t>	 </a:t>
            </a:r>
            <a:r>
              <a:rPr lang="en-US" sz="2000" dirty="0" smtClean="0"/>
              <a:t>         Density (C&gt;T | out </a:t>
            </a:r>
            <a:r>
              <a:rPr lang="en-US" sz="2000" dirty="0" err="1" smtClean="0"/>
              <a:t>CpG</a:t>
            </a:r>
            <a:r>
              <a:rPr lang="en-US" sz="2000" dirty="0" smtClean="0"/>
              <a:t>) </a:t>
            </a:r>
            <a:r>
              <a:rPr lang="en-US" sz="2000" dirty="0">
                <a:latin typeface="Wingdings"/>
                <a:ea typeface="Wingdings"/>
                <a:cs typeface="Wingdings"/>
                <a:sym typeface="Wingdings"/>
              </a:rPr>
              <a:t/>
            </a:r>
            <a:endParaRPr lang="en-US" sz="2000" dirty="0" smtClean="0"/>
          </a:p>
          <a:p>
            <a:pPr marL="457200" lvl="1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  Therefore we derive:</a:t>
            </a:r>
            <a:r>
              <a:rPr lang="en-US" sz="2000" dirty="0" smtClean="0">
                <a:sym typeface="Wingdings"/>
              </a:rPr>
              <a:t> Density (C&gt;T | in </a:t>
            </a:r>
            <a:r>
              <a:rPr lang="en-US" sz="2000" dirty="0" err="1" smtClean="0">
                <a:sym typeface="Wingdings"/>
              </a:rPr>
              <a:t>CpG</a:t>
            </a:r>
            <a:r>
              <a:rPr lang="en-US" sz="2000" dirty="0" smtClean="0">
                <a:sym typeface="Wingdings"/>
              </a:rPr>
              <a:t>)  </a:t>
            </a:r>
            <a:r>
              <a:rPr lang="en-US" sz="2000" dirty="0" smtClean="0">
                <a:latin typeface="Wingdings"/>
                <a:ea typeface="Wingdings"/>
                <a:cs typeface="Wingdings"/>
                <a:sym typeface="Wingdings"/>
              </a:rPr>
              <a:t></a:t>
            </a:r>
            <a:endParaRPr lang="en-US" sz="2000" dirty="0" smtClean="0">
              <a:sym typeface="Wingdings"/>
            </a:endParaRPr>
          </a:p>
          <a:p>
            <a:pPr marL="457200" lvl="1" indent="0">
              <a:buNone/>
            </a:pPr>
            <a:r>
              <a:rPr lang="en-US" sz="2000" dirty="0">
                <a:sym typeface="Wingdings"/>
              </a:rPr>
              <a:t>	</a:t>
            </a:r>
            <a:r>
              <a:rPr lang="en-US" sz="2000" dirty="0" smtClean="0">
                <a:sym typeface="Wingdings"/>
              </a:rPr>
              <a:t>	</a:t>
            </a:r>
            <a:r>
              <a:rPr lang="en-US" sz="2000" dirty="0">
                <a:sym typeface="Wingdings"/>
              </a:rPr>
              <a:t> </a:t>
            </a:r>
            <a:r>
              <a:rPr lang="en-US" sz="2000" dirty="0" smtClean="0">
                <a:sym typeface="Wingdings"/>
              </a:rPr>
              <a:t> Is this due to 1) </a:t>
            </a:r>
            <a:r>
              <a:rPr lang="en-US" sz="2000" b="1" dirty="0" smtClean="0">
                <a:sym typeface="Wingdings"/>
              </a:rPr>
              <a:t>more </a:t>
            </a:r>
            <a:r>
              <a:rPr lang="en-US" sz="2000" b="1" dirty="0" err="1" smtClean="0">
                <a:sym typeface="Wingdings"/>
              </a:rPr>
              <a:t>CpG</a:t>
            </a:r>
            <a:r>
              <a:rPr lang="en-US" sz="2000" b="1" dirty="0" smtClean="0">
                <a:sym typeface="Wingdings"/>
              </a:rPr>
              <a:t> </a:t>
            </a:r>
            <a:r>
              <a:rPr lang="en-US" sz="2000" dirty="0" smtClean="0">
                <a:sym typeface="Wingdings"/>
              </a:rPr>
              <a:t>or 2) </a:t>
            </a:r>
            <a:r>
              <a:rPr lang="en-US" sz="2000" b="1" dirty="0" smtClean="0">
                <a:sym typeface="Wingdings"/>
              </a:rPr>
              <a:t>higher methylation</a:t>
            </a:r>
            <a:r>
              <a:rPr lang="en-US" sz="2000" dirty="0" smtClean="0">
                <a:sym typeface="Wingdings"/>
              </a:rPr>
              <a:t> or both???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92216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CpG</a:t>
            </a:r>
            <a:r>
              <a:rPr lang="en-US" dirty="0" smtClean="0"/>
              <a:t> counts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Known for long that NAHR has high GC% </a:t>
            </a:r>
          </a:p>
          <a:p>
            <a:pPr lvl="1"/>
            <a:r>
              <a:rPr lang="en-US" dirty="0" smtClean="0"/>
              <a:t>Gene conversion (recombination by-product)</a:t>
            </a:r>
          </a:p>
          <a:p>
            <a:r>
              <a:rPr lang="en-US" dirty="0" err="1" smtClean="0"/>
              <a:t>Alexej</a:t>
            </a:r>
            <a:r>
              <a:rPr lang="en-US" dirty="0" smtClean="0"/>
              <a:t> found a “tiny drop” in C</a:t>
            </a:r>
            <a:r>
              <a:rPr lang="en-US" dirty="0" smtClean="0"/>
              <a:t>&gt;T </a:t>
            </a:r>
            <a:r>
              <a:rPr lang="en-US" dirty="0" smtClean="0"/>
              <a:t>in </a:t>
            </a:r>
            <a:r>
              <a:rPr lang="en-US" dirty="0" err="1" smtClean="0"/>
              <a:t>CpG</a:t>
            </a:r>
            <a:r>
              <a:rPr lang="en-US" dirty="0" smtClean="0"/>
              <a:t> around NAHR</a:t>
            </a:r>
          </a:p>
          <a:p>
            <a:pPr lvl="1"/>
            <a:r>
              <a:rPr lang="en-US" dirty="0"/>
              <a:t>Density (C&gt;T | in </a:t>
            </a:r>
            <a:r>
              <a:rPr lang="en-US" dirty="0" err="1"/>
              <a:t>CpG</a:t>
            </a:r>
            <a:r>
              <a:rPr lang="en-US" dirty="0"/>
              <a:t>)  = </a:t>
            </a:r>
            <a:r>
              <a:rPr lang="en-US" dirty="0">
                <a:solidFill>
                  <a:srgbClr val="FF0000"/>
                </a:solidFill>
              </a:rPr>
              <a:t>Mutation Rate </a:t>
            </a:r>
            <a:r>
              <a:rPr lang="en-US" dirty="0" smtClean="0"/>
              <a:t>*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								</a:t>
            </a:r>
            <a:r>
              <a:rPr lang="en-US" dirty="0" err="1" smtClean="0"/>
              <a:t>CpG</a:t>
            </a:r>
            <a:r>
              <a:rPr lang="en-US" dirty="0" smtClean="0"/>
              <a:t> Counts</a:t>
            </a:r>
          </a:p>
          <a:p>
            <a:r>
              <a:rPr lang="en-US" dirty="0" smtClean="0"/>
              <a:t>High </a:t>
            </a:r>
            <a:r>
              <a:rPr lang="en-US" dirty="0" err="1" smtClean="0"/>
              <a:t>mappable</a:t>
            </a:r>
            <a:r>
              <a:rPr lang="en-US" dirty="0" smtClean="0"/>
              <a:t> </a:t>
            </a:r>
            <a:r>
              <a:rPr lang="en-US" dirty="0" err="1" smtClean="0"/>
              <a:t>CpG</a:t>
            </a:r>
            <a:r>
              <a:rPr lang="en-US" dirty="0" smtClean="0"/>
              <a:t> (bisulfide </a:t>
            </a:r>
            <a:r>
              <a:rPr lang="en-US" dirty="0" err="1" smtClean="0"/>
              <a:t>Seq</a:t>
            </a:r>
            <a:r>
              <a:rPr lang="en-US" dirty="0" smtClean="0"/>
              <a:t>) around NAHR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659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Methylation (10kb)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163" y="1417638"/>
            <a:ext cx="4540558" cy="454055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7512" y="1212235"/>
            <a:ext cx="2679325" cy="26793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5243" y="3891560"/>
            <a:ext cx="2697398" cy="2697398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63407" y="2257778"/>
            <a:ext cx="8423393" cy="4432805"/>
          </a:xfrm>
        </p:spPr>
        <p:txBody>
          <a:bodyPr>
            <a:normAutofit fontScale="92500" lnSpcReduction="10000"/>
          </a:bodyPr>
          <a:lstStyle/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 err="1" smtClean="0"/>
              <a:t>ChrM</a:t>
            </a:r>
            <a:r>
              <a:rPr lang="en-US" sz="1800" dirty="0" smtClean="0"/>
              <a:t> and </a:t>
            </a:r>
            <a:r>
              <a:rPr lang="en-US" sz="1800" dirty="0" err="1" smtClean="0"/>
              <a:t>ChrY</a:t>
            </a:r>
            <a:r>
              <a:rPr lang="en-US" sz="1800" dirty="0" smtClean="0"/>
              <a:t> not removed for genome average.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899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Flat Methylation Level in H1</a:t>
            </a:r>
            <a:endParaRPr lang="en-US" dirty="0"/>
          </a:p>
        </p:txBody>
      </p:sp>
      <p:pic>
        <p:nvPicPr>
          <p:cNvPr id="4" name="Picture 3" descr="Meth1kbNAHR(new)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446" y="1991555"/>
            <a:ext cx="2990531" cy="2990531"/>
          </a:xfrm>
          <a:prstGeom prst="rect">
            <a:avLst/>
          </a:prstGeom>
        </p:spPr>
      </p:pic>
      <p:pic>
        <p:nvPicPr>
          <p:cNvPr id="5" name="Picture 4" descr="meth50bnahr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575" y="1190128"/>
            <a:ext cx="5667871" cy="566787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38050" y="1906077"/>
            <a:ext cx="2430259" cy="3918567"/>
          </a:xfrm>
          <a:prstGeom prst="rect">
            <a:avLst/>
          </a:prstGeom>
          <a:solidFill>
            <a:srgbClr val="FFFF00">
              <a:alpha val="12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930971" y="3064960"/>
            <a:ext cx="1563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~ +/- 2.5 kb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471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DMR/</a:t>
            </a:r>
            <a:r>
              <a:rPr lang="en-US" dirty="0" err="1" smtClean="0"/>
              <a:t>SpermHMR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9229848"/>
              </p:ext>
            </p:extLst>
          </p:nvPr>
        </p:nvGraphicFramePr>
        <p:xfrm>
          <a:off x="457200" y="3662643"/>
          <a:ext cx="8229600" cy="2225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25804"/>
                <a:gridCol w="3358397"/>
                <a:gridCol w="3545399"/>
              </a:tblGrid>
              <a:tr h="371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Dynamical Methylated</a:t>
                      </a:r>
                      <a:r>
                        <a:rPr lang="en-US" baseline="0" dirty="0" smtClean="0"/>
                        <a:t> Region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Sperm </a:t>
                      </a:r>
                      <a:r>
                        <a:rPr lang="en-US" dirty="0" err="1" smtClean="0"/>
                        <a:t>Hypomethylated</a:t>
                      </a:r>
                      <a:r>
                        <a:rPr lang="en-US" dirty="0" smtClean="0"/>
                        <a:t> Region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4.4%</a:t>
                      </a:r>
                      <a:r>
                        <a:rPr lang="en-US" baseline="0" dirty="0" smtClean="0"/>
                        <a:t> / 4.5%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NAHR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17.7%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8.8% / 9.5%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STEI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27.0%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23.3% / 23.9%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MTEI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3.7% / 4.0%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OVERALL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21.8%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4.7%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Overlapped deletions instead of finding </a:t>
            </a:r>
            <a:r>
              <a:rPr lang="en-US" dirty="0" err="1" smtClean="0"/>
              <a:t>bkpts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905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NAHR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large scale, </a:t>
            </a:r>
            <a:r>
              <a:rPr lang="en-US" dirty="0" err="1" smtClean="0"/>
              <a:t>hypomethylated</a:t>
            </a:r>
            <a:endParaRPr lang="en-US" dirty="0" smtClean="0"/>
          </a:p>
          <a:p>
            <a:pPr lvl="1"/>
            <a:r>
              <a:rPr lang="en-US" dirty="0" smtClean="0"/>
              <a:t>Open chromatin (1MB bin)</a:t>
            </a:r>
          </a:p>
          <a:p>
            <a:pPr lvl="1"/>
            <a:r>
              <a:rPr lang="en-US" dirty="0" smtClean="0"/>
              <a:t>FIG paper (5MB)</a:t>
            </a:r>
          </a:p>
          <a:p>
            <a:pPr lvl="1"/>
            <a:r>
              <a:rPr lang="en-US" dirty="0" smtClean="0"/>
              <a:t>SNP density (1MB)</a:t>
            </a:r>
          </a:p>
          <a:p>
            <a:r>
              <a:rPr lang="en-US" dirty="0" smtClean="0"/>
              <a:t>Local, small scale (2.5kb), </a:t>
            </a:r>
            <a:r>
              <a:rPr lang="en-US" dirty="0" err="1" smtClean="0"/>
              <a:t>hypermethylated</a:t>
            </a:r>
            <a:endParaRPr lang="en-US" dirty="0" smtClean="0"/>
          </a:p>
          <a:p>
            <a:pPr lvl="1"/>
            <a:r>
              <a:rPr lang="en-US" dirty="0" smtClean="0"/>
              <a:t>Less </a:t>
            </a:r>
            <a:r>
              <a:rPr lang="en-US" dirty="0" err="1" smtClean="0"/>
              <a:t>seletion</a:t>
            </a:r>
            <a:r>
              <a:rPr lang="en-US" smtClean="0"/>
              <a:t>?</a:t>
            </a:r>
            <a:endParaRPr lang="en-US" dirty="0" smtClean="0"/>
          </a:p>
          <a:p>
            <a:r>
              <a:rPr lang="en-US" dirty="0" smtClean="0"/>
              <a:t>How to explain the flat line of other types of SNPs in NAHR?</a:t>
            </a:r>
          </a:p>
        </p:txBody>
      </p:sp>
    </p:spTree>
    <p:extLst>
      <p:ext uri="{BB962C8B-B14F-4D97-AF65-F5344CB8AC3E}">
        <p14:creationId xmlns:p14="http://schemas.microsoft.com/office/powerpoint/2010/main" val="148835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247</Words>
  <Application>Microsoft Macintosh PowerPoint</Application>
  <PresentationFormat>On-screen Show (4:3)</PresentationFormat>
  <Paragraphs>79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Bkpt</vt:lpstr>
      <vt:lpstr>Outlines</vt:lpstr>
      <vt:lpstr>Observations</vt:lpstr>
      <vt:lpstr>Decomposition of C&gt;T</vt:lpstr>
      <vt:lpstr>CpG counts </vt:lpstr>
      <vt:lpstr>Methylation (10kb)</vt:lpstr>
      <vt:lpstr>Flat Methylation Level in H1</vt:lpstr>
      <vt:lpstr>DMR/SpermHMR</vt:lpstr>
      <vt:lpstr>NAHR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Bkpt</dc:title>
  <dc:creator>Shantao Li</dc:creator>
  <cp:lastModifiedBy>Shantao Li</cp:lastModifiedBy>
  <cp:revision>11</cp:revision>
  <dcterms:created xsi:type="dcterms:W3CDTF">2014-04-14T19:28:41Z</dcterms:created>
  <dcterms:modified xsi:type="dcterms:W3CDTF">2014-04-16T21:59:15Z</dcterms:modified>
</cp:coreProperties>
</file>