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tclark:Desktop:BreakPoint:BP_TE_Overla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tclark:Desktop:BreakPoint:BP_TE_Overla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tclark:Desktop:BreakPoint:BP_TE_Overla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tclark:Desktop:BreakPoint:BP_TE_Overl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GeneOverlap!$B$2</c:f>
              <c:strCache>
                <c:ptCount val="1"/>
                <c:pt idx="0">
                  <c:v>Avg % Gene Overlap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GeneOverlap!$A$3:$A$5</c:f>
              <c:strCache>
                <c:ptCount val="3"/>
                <c:pt idx="0">
                  <c:v>TEI</c:v>
                </c:pt>
                <c:pt idx="1">
                  <c:v>NAHR</c:v>
                </c:pt>
                <c:pt idx="2">
                  <c:v>NHR</c:v>
                </c:pt>
              </c:strCache>
            </c:strRef>
          </c:cat>
          <c:val>
            <c:numRef>
              <c:f>GeneOverlap!$B$3:$B$5</c:f>
              <c:numCache>
                <c:formatCode>0.00</c:formatCode>
                <c:ptCount val="3"/>
                <c:pt idx="0">
                  <c:v>0.396993810786914</c:v>
                </c:pt>
                <c:pt idx="1">
                  <c:v>0.455867333326049</c:v>
                </c:pt>
                <c:pt idx="2">
                  <c:v>0.35672876490921</c:v>
                </c:pt>
              </c:numCache>
            </c:numRef>
          </c:val>
        </c:ser>
        <c:ser>
          <c:idx val="1"/>
          <c:order val="1"/>
          <c:tx>
            <c:strRef>
              <c:f>GeneOverlap!$D$2</c:f>
              <c:strCache>
                <c:ptCount val="1"/>
                <c:pt idx="0">
                  <c:v>Avg % TE Overlap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GeneOverlap!$A$3:$A$5</c:f>
              <c:strCache>
                <c:ptCount val="3"/>
                <c:pt idx="0">
                  <c:v>TEI</c:v>
                </c:pt>
                <c:pt idx="1">
                  <c:v>NAHR</c:v>
                </c:pt>
                <c:pt idx="2">
                  <c:v>NHR</c:v>
                </c:pt>
              </c:strCache>
            </c:strRef>
          </c:cat>
          <c:val>
            <c:numRef>
              <c:f>GeneOverlap!$D$3:$D$5</c:f>
              <c:numCache>
                <c:formatCode>0.00</c:formatCode>
                <c:ptCount val="3"/>
                <c:pt idx="0">
                  <c:v>0.665940971139278</c:v>
                </c:pt>
                <c:pt idx="1">
                  <c:v>0.251655759950919</c:v>
                </c:pt>
                <c:pt idx="2">
                  <c:v>0.250388576310808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109352"/>
        <c:axId val="-2132385256"/>
      </c:barChart>
      <c:catAx>
        <c:axId val="-2132109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2385256"/>
        <c:crosses val="autoZero"/>
        <c:auto val="1"/>
        <c:lblAlgn val="ctr"/>
        <c:lblOffset val="100"/>
        <c:noMultiLvlLbl val="0"/>
      </c:catAx>
      <c:valAx>
        <c:axId val="-2132385256"/>
        <c:scaling>
          <c:orientation val="minMax"/>
          <c:max val="1.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numFmt formatCode="0.00" sourceLinked="1"/>
        <c:majorTickMark val="out"/>
        <c:minorTickMark val="none"/>
        <c:tickLblPos val="nextTo"/>
        <c:crossAx val="-2132109352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663746748323126"/>
          <c:y val="0.10337407547944"/>
          <c:w val="0.280512467191601"/>
          <c:h val="0.21863148656799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'TE Overlap'!$A$12:$A$16</c:f>
              <c:strCache>
                <c:ptCount val="5"/>
                <c:pt idx="0">
                  <c:v>TEI</c:v>
                </c:pt>
                <c:pt idx="1">
                  <c:v>NAHR</c:v>
                </c:pt>
                <c:pt idx="2">
                  <c:v>NHR</c:v>
                </c:pt>
                <c:pt idx="3">
                  <c:v>Genes</c:v>
                </c:pt>
                <c:pt idx="4">
                  <c:v>Background</c:v>
                </c:pt>
              </c:strCache>
            </c:strRef>
          </c:cat>
          <c:val>
            <c:numRef>
              <c:f>'TE Overlap'!$B$12:$B$16</c:f>
              <c:numCache>
                <c:formatCode>0.00</c:formatCode>
                <c:ptCount val="5"/>
                <c:pt idx="0">
                  <c:v>0.665940971139278</c:v>
                </c:pt>
                <c:pt idx="1">
                  <c:v>0.251655759950919</c:v>
                </c:pt>
                <c:pt idx="2">
                  <c:v>0.250388576310808</c:v>
                </c:pt>
                <c:pt idx="3">
                  <c:v>0.0066</c:v>
                </c:pt>
                <c:pt idx="4">
                  <c:v>0.4444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44441976"/>
        <c:axId val="2144438904"/>
      </c:barChart>
      <c:catAx>
        <c:axId val="2144441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44438904"/>
        <c:crosses val="autoZero"/>
        <c:auto val="1"/>
        <c:lblAlgn val="ctr"/>
        <c:lblOffset val="100"/>
        <c:noMultiLvlLbl val="0"/>
      </c:catAx>
      <c:valAx>
        <c:axId val="2144438904"/>
        <c:scaling>
          <c:orientation val="minMax"/>
          <c:max val="1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TE Overlap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214444197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/>
            </c:spPr>
          </c:dPt>
          <c:cat>
            <c:strRef>
              <c:f>'BP RR'!$A$20:$A$24</c:f>
              <c:strCache>
                <c:ptCount val="5"/>
                <c:pt idx="0">
                  <c:v>P-Gene</c:v>
                </c:pt>
                <c:pt idx="1">
                  <c:v>Gene</c:v>
                </c:pt>
                <c:pt idx="2">
                  <c:v>TE</c:v>
                </c:pt>
                <c:pt idx="3">
                  <c:v>BP</c:v>
                </c:pt>
                <c:pt idx="4">
                  <c:v>Background</c:v>
                </c:pt>
              </c:strCache>
            </c:strRef>
          </c:cat>
          <c:val>
            <c:numRef>
              <c:f>'BP RR'!$B$20:$B$24</c:f>
              <c:numCache>
                <c:formatCode>0.00</c:formatCode>
                <c:ptCount val="5"/>
                <c:pt idx="0">
                  <c:v>1.16027619001261</c:v>
                </c:pt>
                <c:pt idx="1">
                  <c:v>1.43065673041745</c:v>
                </c:pt>
                <c:pt idx="2">
                  <c:v>1.35979433353243</c:v>
                </c:pt>
                <c:pt idx="3">
                  <c:v>1.41464410136324</c:v>
                </c:pt>
                <c:pt idx="4">
                  <c:v>1.29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44353800"/>
        <c:axId val="2144350728"/>
      </c:barChart>
      <c:catAx>
        <c:axId val="2144353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44350728"/>
        <c:crosses val="autoZero"/>
        <c:auto val="1"/>
        <c:lblAlgn val="ctr"/>
        <c:lblOffset val="100"/>
        <c:noMultiLvlLbl val="0"/>
      </c:catAx>
      <c:valAx>
        <c:axId val="2144350728"/>
        <c:scaling>
          <c:orientation val="minMax"/>
          <c:max val="2.0"/>
          <c:min val="1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Cm/Mb</a:t>
                </a:r>
              </a:p>
            </c:rich>
          </c:tx>
          <c:layout/>
          <c:overlay val="0"/>
        </c:title>
        <c:numFmt formatCode="0.00" sourceLinked="0"/>
        <c:majorTickMark val="out"/>
        <c:minorTickMark val="none"/>
        <c:tickLblPos val="nextTo"/>
        <c:crossAx val="2144353800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/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'BP RR'!$D$7:$D$11</c:f>
              <c:strCache>
                <c:ptCount val="5"/>
                <c:pt idx="0">
                  <c:v>TEI</c:v>
                </c:pt>
                <c:pt idx="1">
                  <c:v>NAHR</c:v>
                </c:pt>
                <c:pt idx="2">
                  <c:v>NHR</c:v>
                </c:pt>
                <c:pt idx="3">
                  <c:v>Gene</c:v>
                </c:pt>
                <c:pt idx="4">
                  <c:v>Background</c:v>
                </c:pt>
              </c:strCache>
            </c:strRef>
          </c:cat>
          <c:val>
            <c:numRef>
              <c:f>'BP RR'!$E$7:$E$11</c:f>
              <c:numCache>
                <c:formatCode>0.00</c:formatCode>
                <c:ptCount val="5"/>
                <c:pt idx="0">
                  <c:v>1.38261141709783</c:v>
                </c:pt>
                <c:pt idx="1">
                  <c:v>1.7908552679262</c:v>
                </c:pt>
                <c:pt idx="2">
                  <c:v>1.3505902884997</c:v>
                </c:pt>
                <c:pt idx="3">
                  <c:v>1.43065673041745</c:v>
                </c:pt>
                <c:pt idx="4">
                  <c:v>1.29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546776"/>
        <c:axId val="-2134543656"/>
      </c:barChart>
      <c:catAx>
        <c:axId val="-2134546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4543656"/>
        <c:crosses val="autoZero"/>
        <c:auto val="1"/>
        <c:lblAlgn val="ctr"/>
        <c:lblOffset val="100"/>
        <c:noMultiLvlLbl val="0"/>
      </c:catAx>
      <c:valAx>
        <c:axId val="-2134543656"/>
        <c:scaling>
          <c:orientation val="minMax"/>
          <c:min val="1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Cm/Mb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-213454677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2201C-7D47-3D42-BB19-EEBF0AA2A1C6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5306B-773A-8647-87AA-050719193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8D232-7B77-8446-9646-AC6499867B26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D2AB0-720E-154A-9BFC-DEF2219F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717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4C72-5C86-1F48-95BA-6F34C5891164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27BE2-E81D-FE41-8DE4-0D11CB1D29A4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9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F26A-77A0-8E4E-B272-69B4D21A84CB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8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67D9-503F-7847-A305-94034C59C73C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6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0B1D-440F-2544-82F4-2A58FF1DCEC1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7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0283-2C5F-1944-B72D-99CCEBC363EF}" type="datetime1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7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621C-0193-EF4E-B4D9-4B59BEDF0BA9}" type="datetime1">
              <a:rPr lang="en-US" smtClean="0"/>
              <a:t>4/16/14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7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FF29-5C69-B74C-A6F3-EB699407C727}" type="datetime1">
              <a:rPr lang="en-US" smtClean="0"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5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E215-CDDF-0F4F-8D7B-498FBCA42214}" type="datetime1">
              <a:rPr lang="en-US" smtClean="0"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5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3E28-4C34-D34A-AAD5-3177A88CD33D}" type="datetime1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8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8FA3-F863-2544-A046-D2635EDC3F19}" type="datetime1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3456-A6B1-0649-B6B6-6AA65F9935A3}" type="datetime1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012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C63A-A396-074E-ACD1-E02950352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7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Breakpoint RR and TE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Wyatt &amp; </a:t>
            </a:r>
            <a:r>
              <a:rPr lang="en-US" dirty="0" err="1" smtClean="0"/>
              <a:t>Shantao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45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1044"/>
            <a:ext cx="8229600" cy="1143000"/>
          </a:xfrm>
        </p:spPr>
        <p:txBody>
          <a:bodyPr/>
          <a:lstStyle/>
          <a:p>
            <a:r>
              <a:rPr lang="en-US" dirty="0" smtClean="0"/>
              <a:t>Gene </a:t>
            </a:r>
            <a:r>
              <a:rPr lang="en-US" dirty="0" err="1" smtClean="0"/>
              <a:t>vs</a:t>
            </a:r>
            <a:r>
              <a:rPr lang="en-US" dirty="0" smtClean="0"/>
              <a:t> TE Overlap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232684"/>
              </p:ext>
            </p:extLst>
          </p:nvPr>
        </p:nvGraphicFramePr>
        <p:xfrm>
          <a:off x="285750" y="950222"/>
          <a:ext cx="8572500" cy="582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73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254"/>
            <a:ext cx="8229600" cy="1143000"/>
          </a:xfrm>
        </p:spPr>
        <p:txBody>
          <a:bodyPr/>
          <a:lstStyle/>
          <a:p>
            <a:r>
              <a:rPr lang="en-US" dirty="0" smtClean="0"/>
              <a:t>% TE Overlap (Class I and II)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433388"/>
              </p:ext>
            </p:extLst>
          </p:nvPr>
        </p:nvGraphicFramePr>
        <p:xfrm>
          <a:off x="285750" y="946385"/>
          <a:ext cx="8572500" cy="582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92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16"/>
            <a:ext cx="8229600" cy="1143000"/>
          </a:xfrm>
        </p:spPr>
        <p:txBody>
          <a:bodyPr/>
          <a:lstStyle/>
          <a:p>
            <a:r>
              <a:rPr lang="en-US" dirty="0" smtClean="0"/>
              <a:t>Average Recombination Rate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79965"/>
              </p:ext>
            </p:extLst>
          </p:nvPr>
        </p:nvGraphicFramePr>
        <p:xfrm>
          <a:off x="285750" y="937565"/>
          <a:ext cx="8572500" cy="582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0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76497"/>
              </p:ext>
            </p:extLst>
          </p:nvPr>
        </p:nvGraphicFramePr>
        <p:xfrm>
          <a:off x="281781" y="917649"/>
          <a:ext cx="8580438" cy="583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0616"/>
            <a:ext cx="8229600" cy="1143000"/>
          </a:xfrm>
        </p:spPr>
        <p:txBody>
          <a:bodyPr/>
          <a:lstStyle/>
          <a:p>
            <a:r>
              <a:rPr lang="en-US" dirty="0" smtClean="0"/>
              <a:t>Average Recombination Rate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Prediction: Frequency </a:t>
            </a:r>
            <a:r>
              <a:rPr lang="en-US" dirty="0" err="1" smtClean="0"/>
              <a:t>v.s</a:t>
            </a:r>
            <a:r>
              <a:rPr lang="en-US" dirty="0" smtClean="0"/>
              <a:t>. 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887452" y="2169514"/>
            <a:ext cx="0" cy="395098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87452" y="6120498"/>
            <a:ext cx="538894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6770" y="3765782"/>
            <a:ext cx="844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Cm/</a:t>
            </a:r>
            <a:r>
              <a:rPr lang="en-US" dirty="0" err="1" smtClean="0"/>
              <a:t>Db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68298" y="6290409"/>
            <a:ext cx="116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35275" y="617168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46936" y="1984848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39367" y="5771815"/>
            <a:ext cx="5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87452" y="618124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390185" y="2539918"/>
            <a:ext cx="4519935" cy="290150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23971" y="1878198"/>
            <a:ext cx="6600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4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Prediction: Frequency </a:t>
            </a:r>
            <a:r>
              <a:rPr lang="en-US" dirty="0" err="1"/>
              <a:t>v.s</a:t>
            </a:r>
            <a:r>
              <a:rPr lang="en-US" dirty="0"/>
              <a:t>. RR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trend can say a lot about how genome size grows and contracts.</a:t>
            </a:r>
          </a:p>
          <a:p>
            <a:endParaRPr lang="en-US" dirty="0" smtClean="0"/>
          </a:p>
          <a:p>
            <a:r>
              <a:rPr lang="en-US" dirty="0" smtClean="0"/>
              <a:t>Once you have excess DNA how hard is it to get rid of it?</a:t>
            </a:r>
          </a:p>
          <a:p>
            <a:endParaRPr lang="en-US" dirty="0"/>
          </a:p>
          <a:p>
            <a:r>
              <a:rPr lang="en-US" dirty="0" smtClean="0"/>
              <a:t>Does selection prefer </a:t>
            </a:r>
            <a:r>
              <a:rPr lang="en-US" smtClean="0"/>
              <a:t>neutral deletions?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C63A-A396-074E-ACD1-E029503525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1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</Words>
  <Application>Microsoft Macintosh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Breakpoint RR and TE Analysis</vt:lpstr>
      <vt:lpstr>Gene vs TE Overlap</vt:lpstr>
      <vt:lpstr>% TE Overlap (Class I and II)</vt:lpstr>
      <vt:lpstr>Average Recombination Rate</vt:lpstr>
      <vt:lpstr>Average Recombination Rate</vt:lpstr>
      <vt:lpstr>Prediction: Frequency v.s. RR</vt:lpstr>
      <vt:lpstr>Prediction: Frequency v.s. RR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Breakpoint RR and TE Analysis</dc:title>
  <dc:creator>Wyatt Clark</dc:creator>
  <cp:lastModifiedBy>Wyatt Clark</cp:lastModifiedBy>
  <cp:revision>6</cp:revision>
  <dcterms:created xsi:type="dcterms:W3CDTF">2014-04-16T17:21:42Z</dcterms:created>
  <dcterms:modified xsi:type="dcterms:W3CDTF">2014-04-16T20:10:48Z</dcterms:modified>
</cp:coreProperties>
</file>