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58" r:id="rId4"/>
    <p:sldId id="262" r:id="rId5"/>
    <p:sldId id="263" r:id="rId6"/>
    <p:sldId id="259" r:id="rId7"/>
    <p:sldId id="260" r:id="rId8"/>
    <p:sldId id="261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-4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4F053-2F36-C64F-8540-CBCD17B01986}" type="datetimeFigureOut">
              <a:rPr lang="en-US" smtClean="0"/>
              <a:t>4/16/14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C4149-10AC-254F-9B78-33FC12460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785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DC87C-4B6C-304A-9139-FDFFFCE0A9DA}" type="datetimeFigureOut">
              <a:rPr lang="en-US" smtClean="0"/>
              <a:t>4/16/14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22FDDA-3799-8344-A023-41D9C38AD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782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23ED2-B198-3145-B9D8-7F57C7C6CC5F}" type="datetime1">
              <a:rPr lang="en-US" smtClean="0"/>
              <a:t>4/16/14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F49-501B-5548-A165-4FCD7D609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98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1F60C-EFD5-524A-B49B-7A08E3F00DDA}" type="datetime1">
              <a:rPr lang="en-US" smtClean="0"/>
              <a:t>4/16/14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F49-501B-5548-A165-4FCD7D609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89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437F7-627E-FE44-9E48-216C3C85DED2}" type="datetime1">
              <a:rPr lang="en-US" smtClean="0"/>
              <a:t>4/16/14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F49-501B-5548-A165-4FCD7D609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7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AF671-FED9-2B4E-AB83-20F24600557A}" type="datetime1">
              <a:rPr lang="en-US" smtClean="0"/>
              <a:t>4/16/14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F49-501B-5548-A165-4FCD7D609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22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10013-F3D2-A144-90E9-62DE73C3B179}" type="datetime1">
              <a:rPr lang="en-US" smtClean="0"/>
              <a:t>4/16/14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F49-501B-5548-A165-4FCD7D609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18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50123-FBF2-9C4C-A7C5-B38D1E660492}" type="datetime1">
              <a:rPr lang="en-US" smtClean="0"/>
              <a:t>4/16/14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F49-501B-5548-A165-4FCD7D609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8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8069E-D4B0-CC4F-BAF1-6F105B9C0E04}" type="datetime1">
              <a:rPr lang="en-US" smtClean="0"/>
              <a:t>4/16/14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F49-501B-5548-A165-4FCD7D609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04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5A94B-0985-4C44-BE0E-4C6989BB9E2F}" type="datetime1">
              <a:rPr lang="en-US" smtClean="0"/>
              <a:t>4/16/14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F49-501B-5548-A165-4FCD7D609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9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2524C-86C4-5843-859A-183719E3C99B}" type="datetime1">
              <a:rPr lang="en-US" smtClean="0"/>
              <a:t>4/16/14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F49-501B-5548-A165-4FCD7D609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0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D3B2-ED2B-0344-BB3B-311DA0F9831A}" type="datetime1">
              <a:rPr lang="en-US" smtClean="0"/>
              <a:t>4/16/14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F49-501B-5548-A165-4FCD7D609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11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D4BB-4422-8F41-BCF7-71C184265BF8}" type="datetime1">
              <a:rPr lang="en-US" smtClean="0"/>
              <a:t>4/16/14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F49-501B-5548-A165-4FCD7D609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45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31BD8-53EA-2540-A7E3-B3F6086C2F13}" type="datetime1">
              <a:rPr lang="en-US" smtClean="0"/>
              <a:t>4/16/14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0BF49-501B-5548-A165-4FCD7D6091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22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RNA-binding motif SNP analysis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JZ</a:t>
            </a:r>
          </a:p>
          <a:p>
            <a:r>
              <a:rPr lang="en-US" dirty="0" smtClean="0"/>
              <a:t>04/16/2014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0FA25-E9DC-1D48-BBDD-3E56AE867116}" type="datetime1">
              <a:rPr lang="en-US" smtClean="0"/>
              <a:t>4/16/14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F49-501B-5548-A165-4FCD7D6091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83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Motif for splicing events</a:t>
            </a:r>
            <a:endParaRPr lang="en-US" dirty="0"/>
          </a:p>
        </p:txBody>
      </p:sp>
      <p:pic>
        <p:nvPicPr>
          <p:cNvPr id="4" name="Content Placeholder 3" descr="Screen Shot 2014-04-16 at 11.54.56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" t="15943" r="12859" b="31904"/>
          <a:stretch/>
        </p:blipFill>
        <p:spPr>
          <a:xfrm>
            <a:off x="354420" y="1352661"/>
            <a:ext cx="4821167" cy="2008409"/>
          </a:xfrm>
        </p:spPr>
      </p:pic>
      <p:sp>
        <p:nvSpPr>
          <p:cNvPr id="5" name="TextBox 4"/>
          <p:cNvSpPr txBox="1"/>
          <p:nvPr/>
        </p:nvSpPr>
        <p:spPr>
          <a:xfrm>
            <a:off x="650336" y="3684762"/>
            <a:ext cx="35830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204 different proteins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5~7mer motifs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Predicted by experiments in vitro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698914" y="1352661"/>
            <a:ext cx="3327818" cy="2505794"/>
            <a:chOff x="1547664" y="548680"/>
            <a:chExt cx="6440760" cy="5486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664" y="548680"/>
              <a:ext cx="3200400" cy="54864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8024" y="548680"/>
              <a:ext cx="3200400" cy="548640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305136" y="4922192"/>
            <a:ext cx="5461351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</a:rPr>
              <a:t>Goal: answer two questions:</a:t>
            </a:r>
          </a:p>
          <a:p>
            <a:r>
              <a:rPr lang="en-US" dirty="0" smtClean="0"/>
              <a:t>Is the motif region enriched or depleted with SNPs?</a:t>
            </a:r>
          </a:p>
          <a:p>
            <a:r>
              <a:rPr lang="en-US" dirty="0" smtClean="0"/>
              <a:t>Is the motif region enriched or depleted with rare SNPs?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02D50-399D-D043-AA05-ACFE35D62F74}" type="datetime1">
              <a:rPr lang="en-US" smtClean="0"/>
              <a:t>4/16/14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F49-501B-5548-A165-4FCD7D6091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99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9552" y="462734"/>
            <a:ext cx="8074672" cy="5049852"/>
            <a:chOff x="539552" y="260648"/>
            <a:chExt cx="8074672" cy="5049852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907704" y="1165880"/>
              <a:ext cx="489654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/>
            <p:cNvGrpSpPr/>
            <p:nvPr/>
          </p:nvGrpSpPr>
          <p:grpSpPr>
            <a:xfrm>
              <a:off x="3779912" y="836712"/>
              <a:ext cx="2376264" cy="720080"/>
              <a:chOff x="3779912" y="836712"/>
              <a:chExt cx="2376264" cy="720080"/>
            </a:xfrm>
          </p:grpSpPr>
          <p:cxnSp>
            <p:nvCxnSpPr>
              <p:cNvPr id="34" name="Straight Arrow Connector 33"/>
              <p:cNvCxnSpPr/>
              <p:nvPr/>
            </p:nvCxnSpPr>
            <p:spPr>
              <a:xfrm>
                <a:off x="3851920" y="980728"/>
                <a:ext cx="1152128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4067944" y="908720"/>
                <a:ext cx="1152128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/>
              <p:cNvGrpSpPr/>
              <p:nvPr/>
            </p:nvGrpSpPr>
            <p:grpSpPr>
              <a:xfrm>
                <a:off x="3779912" y="1052736"/>
                <a:ext cx="2376264" cy="216024"/>
                <a:chOff x="3779912" y="1052736"/>
                <a:chExt cx="2376264" cy="216024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3779912" y="1052736"/>
                  <a:ext cx="144016" cy="21602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endParaRPr lang="en-US" dirty="0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4003137" y="1052736"/>
                  <a:ext cx="144016" cy="21602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endParaRPr lang="en-US" dirty="0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4226362" y="1052736"/>
                  <a:ext cx="144016" cy="21602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endParaRPr lang="en-US" dirty="0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4449587" y="1052736"/>
                  <a:ext cx="144016" cy="21602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endParaRPr lang="en-US" dirty="0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4672812" y="1052736"/>
                  <a:ext cx="144016" cy="21602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endParaRPr lang="en-US" dirty="0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5119262" y="1052736"/>
                  <a:ext cx="144016" cy="21602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endParaRPr lang="en-US" dirty="0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5342487" y="1052736"/>
                  <a:ext cx="144016" cy="21602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endParaRPr lang="en-US" dirty="0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5565712" y="1052736"/>
                  <a:ext cx="144016" cy="21602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endParaRPr lang="en-US" dirty="0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5788937" y="1052736"/>
                  <a:ext cx="144016" cy="21602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endParaRPr lang="en-US" dirty="0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6012160" y="1052736"/>
                  <a:ext cx="144016" cy="216024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endParaRPr lang="en-US" dirty="0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4896037" y="1052736"/>
                  <a:ext cx="144016" cy="216024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dist"/>
                  <a:endParaRPr lang="en-US" dirty="0"/>
                </a:p>
              </p:txBody>
            </p:sp>
          </p:grpSp>
          <p:cxnSp>
            <p:nvCxnSpPr>
              <p:cNvPr id="37" name="Straight Arrow Connector 36"/>
              <p:cNvCxnSpPr/>
              <p:nvPr/>
            </p:nvCxnSpPr>
            <p:spPr>
              <a:xfrm>
                <a:off x="4283968" y="836712"/>
                <a:ext cx="1152128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4499992" y="1412776"/>
                <a:ext cx="1152128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>
                <a:off x="4716016" y="1484784"/>
                <a:ext cx="1152128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5004048" y="1556792"/>
                <a:ext cx="1152128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>
              <a:off x="1979712" y="3244820"/>
              <a:ext cx="489654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3563888" y="3059668"/>
              <a:ext cx="1152128" cy="0"/>
            </a:xfrm>
            <a:prstGeom prst="straightConnector1">
              <a:avLst/>
            </a:prstGeom>
            <a:ln>
              <a:tailEnd type="arrow"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3779912" y="2987660"/>
              <a:ext cx="1152128" cy="0"/>
            </a:xfrm>
            <a:prstGeom prst="straightConnector1">
              <a:avLst/>
            </a:prstGeom>
            <a:ln>
              <a:tailEnd type="arrow"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3851920" y="3131676"/>
              <a:ext cx="2376264" cy="216024"/>
              <a:chOff x="3779912" y="1052736"/>
              <a:chExt cx="2376264" cy="216024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3779912" y="1052736"/>
                <a:ext cx="144016" cy="21602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endParaRPr lang="en-US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003137" y="1052736"/>
                <a:ext cx="144016" cy="21602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endParaRPr lang="en-US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226362" y="1052736"/>
                <a:ext cx="144016" cy="21602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endParaRPr lang="en-US" dirty="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449587" y="1052736"/>
                <a:ext cx="144016" cy="21602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endParaRPr lang="en-US" dirty="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672812" y="1052736"/>
                <a:ext cx="144016" cy="21602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endParaRPr lang="en-US" dirty="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119262" y="1052736"/>
                <a:ext cx="144016" cy="21602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endParaRPr lang="en-US" dirty="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342487" y="1052736"/>
                <a:ext cx="144016" cy="21602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endParaRPr lang="en-US" dirty="0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5565712" y="1052736"/>
                <a:ext cx="144016" cy="21602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endParaRPr lang="en-US" dirty="0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5788937" y="1052736"/>
                <a:ext cx="144016" cy="21602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endParaRPr lang="en-US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6012160" y="1052736"/>
                <a:ext cx="144016" cy="216024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endParaRPr lang="en-US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896037" y="1052736"/>
                <a:ext cx="144016" cy="216024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endParaRPr lang="en-US" dirty="0"/>
              </a:p>
            </p:txBody>
          </p:sp>
        </p:grpSp>
        <p:cxnSp>
          <p:nvCxnSpPr>
            <p:cNvPr id="11" name="Straight Arrow Connector 10"/>
            <p:cNvCxnSpPr/>
            <p:nvPr/>
          </p:nvCxnSpPr>
          <p:spPr>
            <a:xfrm>
              <a:off x="3995936" y="2915652"/>
              <a:ext cx="1152128" cy="0"/>
            </a:xfrm>
            <a:prstGeom prst="straightConnector1">
              <a:avLst/>
            </a:prstGeom>
            <a:ln>
              <a:tailEnd type="arrow"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499992" y="3491716"/>
              <a:ext cx="1152128" cy="0"/>
            </a:xfrm>
            <a:prstGeom prst="straightConnector1">
              <a:avLst/>
            </a:prstGeom>
            <a:ln>
              <a:tailEnd type="arrow"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4716016" y="3563724"/>
              <a:ext cx="1152128" cy="0"/>
            </a:xfrm>
            <a:prstGeom prst="straightConnector1">
              <a:avLst/>
            </a:prstGeom>
            <a:ln>
              <a:tailEnd type="arrow"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4932040" y="3635732"/>
              <a:ext cx="1152128" cy="0"/>
            </a:xfrm>
            <a:prstGeom prst="straightConnector1">
              <a:avLst/>
            </a:prstGeom>
            <a:ln>
              <a:tailEnd type="arrow"/>
            </a:ln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/>
            <p:cNvGrpSpPr/>
            <p:nvPr/>
          </p:nvGrpSpPr>
          <p:grpSpPr>
            <a:xfrm>
              <a:off x="1115616" y="260648"/>
              <a:ext cx="1337869" cy="369332"/>
              <a:chOff x="1115616" y="260648"/>
              <a:chExt cx="1337869" cy="369332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115616" y="332656"/>
                <a:ext cx="144016" cy="216024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dist"/>
                <a:endParaRPr lang="en-US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403648" y="260648"/>
                <a:ext cx="10498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mutation</a:t>
                </a:r>
                <a:endParaRPr lang="en-US" dirty="0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641843" y="971436"/>
              <a:ext cx="953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 strand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3568" y="3050376"/>
              <a:ext cx="9087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- strand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79912" y="1916832"/>
              <a:ext cx="29794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Search start : [pos-len+1, </a:t>
              </a:r>
              <a:r>
                <a:rPr lang="en-US" dirty="0" err="1" smtClean="0"/>
                <a:t>pos</a:t>
              </a:r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47864" y="3995772"/>
              <a:ext cx="29794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Search start : [pos-len+1, </a:t>
              </a:r>
              <a:r>
                <a:rPr lang="en-US" dirty="0" err="1" smtClean="0"/>
                <a:t>pos</a:t>
              </a:r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9552" y="4941168"/>
              <a:ext cx="8074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Search region is strand independent, just reverse and complement it for the - strand</a:t>
              </a:r>
              <a:endParaRPr lang="en-US" dirty="0"/>
            </a:p>
          </p:txBody>
        </p:sp>
      </p:grpSp>
      <p:sp>
        <p:nvSpPr>
          <p:cNvPr id="52" name="Date Placeholder 5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5D730-C398-C34B-B107-3B6F72D3CB59}" type="datetime1">
              <a:rPr lang="en-US" smtClean="0"/>
              <a:t>4/16/14</a:t>
            </a:fld>
            <a:endParaRPr lang="en-US"/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F49-501B-5548-A165-4FCD7D6091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57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685800"/>
            <a:ext cx="5486400" cy="54864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6B952-7C53-1A49-BBCC-BA96DAB397CB}" type="datetime1">
              <a:rPr lang="en-US" smtClean="0"/>
              <a:t>4/16/14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0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9144000" cy="304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7EAE6-AF5B-9145-8335-CF4278D848A6}" type="datetime1">
              <a:rPr lang="en-US" smtClean="0"/>
              <a:t>4/16/14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66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61135-F091-F04B-9D76-CC108301C10F}" type="datetime1">
              <a:rPr lang="en-US" smtClean="0"/>
              <a:t>4/16/14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F49-501B-5548-A165-4FCD7D6091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32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612" y="-171400"/>
            <a:ext cx="68580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612" y="3240360"/>
            <a:ext cx="6858000" cy="3429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9EF7D-C659-C34E-BF08-7248CA5774F8}" type="datetime1">
              <a:rPr lang="en-US" smtClean="0"/>
              <a:t>4/16/14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F49-501B-5548-A165-4FCD7D6091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53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680" y="116632"/>
            <a:ext cx="6583680" cy="32918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680" y="3140968"/>
            <a:ext cx="6583680" cy="329184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3E03E-5998-2745-962B-20599111BA19}" type="datetime1">
              <a:rPr lang="en-US" smtClean="0"/>
              <a:t>4/16/14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63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5" y="1574399"/>
            <a:ext cx="4572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6232" y="345314"/>
            <a:ext cx="7485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Another hypothesis: is the sequence near weak splice sites are under stronger or weaker selection?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12893" y="1574399"/>
            <a:ext cx="4494309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Answer is no!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Currently the signals we have are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Experimentally discovered RNA-protein binding site, similar signals for a variation of datasets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smtClean="0"/>
              <a:t>Conserved RNA-secondary structures (EVOFOLD)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err="1" smtClean="0"/>
              <a:t>miRNA</a:t>
            </a:r>
            <a:r>
              <a:rPr lang="en-US" dirty="0" smtClean="0"/>
              <a:t> binding sites, limited binding sits, but signal is strong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What is next?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 err="1" smtClean="0"/>
              <a:t>PolyA</a:t>
            </a:r>
            <a:r>
              <a:rPr lang="en-US" dirty="0" smtClean="0"/>
              <a:t> sites: the sites before the </a:t>
            </a:r>
            <a:r>
              <a:rPr lang="en-US" dirty="0" err="1" smtClean="0"/>
              <a:t>PolyA</a:t>
            </a:r>
            <a:r>
              <a:rPr lang="en-US" dirty="0" smtClean="0"/>
              <a:t> starting sites are presumably under selection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Other RNA level regulatory signals?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/>
              <a:t>RNA degradations… (from </a:t>
            </a:r>
            <a:r>
              <a:rPr lang="en-US" dirty="0" err="1"/>
              <a:t>Shantao</a:t>
            </a:r>
            <a:r>
              <a:rPr lang="en-US" dirty="0"/>
              <a:t>)</a:t>
            </a:r>
          </a:p>
          <a:p>
            <a:pPr marL="742950" lvl="1" indent="-285750">
              <a:buFont typeface="Courier New"/>
              <a:buChar char="o"/>
            </a:pPr>
            <a:r>
              <a:rPr lang="en-US" dirty="0"/>
              <a:t>Check </a:t>
            </a:r>
            <a:r>
              <a:rPr lang="en-US" dirty="0" err="1"/>
              <a:t>Gerps</a:t>
            </a:r>
            <a:r>
              <a:rPr lang="en-US" dirty="0"/>
              <a:t> Score and overlap with the ultra conserved regions from </a:t>
            </a:r>
            <a:r>
              <a:rPr lang="en-US" dirty="0" err="1"/>
              <a:t>FunSeq</a:t>
            </a:r>
            <a:r>
              <a:rPr lang="en-US" dirty="0"/>
              <a:t> (from </a:t>
            </a:r>
            <a:r>
              <a:rPr lang="en-US" dirty="0" err="1"/>
              <a:t>Ekta</a:t>
            </a:r>
            <a:r>
              <a:rPr lang="en-US" dirty="0"/>
              <a:t>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99F6A-377F-2C4F-8DC9-5DA61D2B795E}" type="datetime1">
              <a:rPr lang="en-US" smtClean="0"/>
              <a:t>4/16/14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0BF49-501B-5548-A165-4FCD7D6091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78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226</Words>
  <Application>Microsoft Macintosh PowerPoint</Application>
  <PresentationFormat>On-screen Show (4:3)</PresentationFormat>
  <Paragraphs>45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RNA-binding motif SNP analysis</vt:lpstr>
      <vt:lpstr>Motif for splicing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RNA-binding motif SNP analysis</dc:title>
  <dc:creator>jz435 Zhang</dc:creator>
  <cp:lastModifiedBy>Yan Zhang</cp:lastModifiedBy>
  <cp:revision>7</cp:revision>
  <dcterms:created xsi:type="dcterms:W3CDTF">2014-04-16T15:46:09Z</dcterms:created>
  <dcterms:modified xsi:type="dcterms:W3CDTF">2014-04-16T22:20:06Z</dcterms:modified>
</cp:coreProperties>
</file>