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74" r:id="rId4"/>
    <p:sldId id="275" r:id="rId5"/>
    <p:sldId id="257" r:id="rId6"/>
    <p:sldId id="268" r:id="rId7"/>
    <p:sldId id="269" r:id="rId8"/>
    <p:sldId id="270" r:id="rId9"/>
    <p:sldId id="271" r:id="rId10"/>
    <p:sldId id="258" r:id="rId11"/>
    <p:sldId id="272" r:id="rId12"/>
    <p:sldId id="261" r:id="rId13"/>
    <p:sldId id="265" r:id="rId14"/>
    <p:sldId id="27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727" autoAdjust="0"/>
  </p:normalViewPr>
  <p:slideViewPr>
    <p:cSldViewPr showGuides="1">
      <p:cViewPr varScale="1">
        <p:scale>
          <a:sx n="84" d="100"/>
          <a:sy n="8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6B5B9-6520-4E51-B250-72F5CD63B76D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2D3FF-5200-4141-AB88-89473E7BB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Remove </a:t>
            </a:r>
            <a:r>
              <a:rPr lang="en-US" dirty="0" err="1" smtClean="0"/>
              <a:t>AlleleDB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a database framework?</a:t>
            </a:r>
          </a:p>
          <a:p>
            <a:endParaRPr lang="en-US" dirty="0" smtClean="0"/>
          </a:p>
          <a:p>
            <a:r>
              <a:rPr lang="en-US" dirty="0" smtClean="0"/>
              <a:t>NAR</a:t>
            </a:r>
          </a:p>
          <a:p>
            <a:r>
              <a:rPr lang="en-US" dirty="0" smtClean="0"/>
              <a:t>GB</a:t>
            </a:r>
          </a:p>
          <a:p>
            <a:r>
              <a:rPr lang="en-US" dirty="0" smtClean="0"/>
              <a:t>GR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MSB</a:t>
            </a:r>
          </a:p>
          <a:p>
            <a:r>
              <a:rPr lang="en-US" baseline="0" dirty="0" smtClean="0"/>
              <a:t>Bioinformatics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D3FF-5200-4141-AB88-89473E7BB44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Remove </a:t>
            </a:r>
            <a:r>
              <a:rPr lang="en-US" dirty="0" smtClean="0"/>
              <a:t>**</a:t>
            </a:r>
          </a:p>
          <a:p>
            <a:endParaRPr lang="en-US" dirty="0" smtClean="0"/>
          </a:p>
          <a:p>
            <a:r>
              <a:rPr lang="en-US" dirty="0" smtClean="0"/>
              <a:t>Put</a:t>
            </a:r>
            <a:r>
              <a:rPr lang="en-US" baseline="0" dirty="0" smtClean="0"/>
              <a:t> mum and dad on axes</a:t>
            </a:r>
          </a:p>
          <a:p>
            <a:r>
              <a:rPr lang="en-US" baseline="0" dirty="0" smtClean="0"/>
              <a:t>Put ratio of reference reads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Replace 1 by ref and 0 by alternate</a:t>
            </a:r>
          </a:p>
          <a:p>
            <a:r>
              <a:rPr lang="en-US" baseline="0" dirty="0" smtClean="0"/>
              <a:t>Allelic ratio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D3FF-5200-4141-AB88-89473E7BB44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Remove </a:t>
            </a:r>
            <a:r>
              <a:rPr lang="en-US" dirty="0" smtClean="0"/>
              <a:t>**</a:t>
            </a:r>
          </a:p>
          <a:p>
            <a:endParaRPr lang="en-US" dirty="0" smtClean="0"/>
          </a:p>
          <a:p>
            <a:r>
              <a:rPr lang="en-US" dirty="0" smtClean="0"/>
              <a:t>Put</a:t>
            </a:r>
            <a:r>
              <a:rPr lang="en-US" baseline="0" dirty="0" smtClean="0"/>
              <a:t> mum and dad on axes</a:t>
            </a:r>
          </a:p>
          <a:p>
            <a:r>
              <a:rPr lang="en-US" baseline="0" dirty="0" smtClean="0"/>
              <a:t>Put ratio of reference reads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Replace 1 by ref and 0 by alternate</a:t>
            </a:r>
          </a:p>
          <a:p>
            <a:r>
              <a:rPr lang="en-US" baseline="0" dirty="0" smtClean="0"/>
              <a:t>Allelic ratio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D3FF-5200-4141-AB88-89473E7BB44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v5a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D3FF-5200-4141-AB88-89473E7BB44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v5b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D3FF-5200-4141-AB88-89473E7BB44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v5c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D3FF-5200-4141-AB88-89473E7BB44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v7a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D3FF-5200-4141-AB88-89473E7BB44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V7b dotted line and color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D3FF-5200-4141-AB88-89473E7BB44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v7b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D3FF-5200-4141-AB88-89473E7BB44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v7c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D3FF-5200-4141-AB88-89473E7BB44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2D3FF-5200-4141-AB88-89473E7BB44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5CA0-59DB-4FBD-A2D5-C7C8ED7E5AF4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23A-C9C1-40B1-9AEC-C021F161D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5CA0-59DB-4FBD-A2D5-C7C8ED7E5AF4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23A-C9C1-40B1-9AEC-C021F161D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5CA0-59DB-4FBD-A2D5-C7C8ED7E5AF4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23A-C9C1-40B1-9AEC-C021F161D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5CA0-59DB-4FBD-A2D5-C7C8ED7E5AF4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23A-C9C1-40B1-9AEC-C021F161D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5CA0-59DB-4FBD-A2D5-C7C8ED7E5AF4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23A-C9C1-40B1-9AEC-C021F161D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5CA0-59DB-4FBD-A2D5-C7C8ED7E5AF4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23A-C9C1-40B1-9AEC-C021F161D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5CA0-59DB-4FBD-A2D5-C7C8ED7E5AF4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23A-C9C1-40B1-9AEC-C021F161D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5CA0-59DB-4FBD-A2D5-C7C8ED7E5AF4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23A-C9C1-40B1-9AEC-C021F161D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5CA0-59DB-4FBD-A2D5-C7C8ED7E5AF4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23A-C9C1-40B1-9AEC-C021F161D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5CA0-59DB-4FBD-A2D5-C7C8ED7E5AF4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23A-C9C1-40B1-9AEC-C021F161D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5CA0-59DB-4FBD-A2D5-C7C8ED7E5AF4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C623A-C9C1-40B1-9AEC-C021F161D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65CA0-59DB-4FBD-A2D5-C7C8ED7E5AF4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C623A-C9C1-40B1-9AEC-C021F161D5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AlleleDB</a:t>
            </a:r>
            <a:r>
              <a:rPr lang="en-US" dirty="0" smtClean="0"/>
              <a:t> Paper Figure Pack </a:t>
            </a:r>
            <a:br>
              <a:rPr lang="en-US" dirty="0" smtClean="0"/>
            </a:br>
            <a:r>
              <a:rPr lang="en-US" dirty="0" smtClean="0"/>
              <a:t>v3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Jieming</a:t>
            </a:r>
          </a:p>
          <a:p>
            <a:r>
              <a:rPr lang="en-US" dirty="0" smtClean="0"/>
              <a:t>Allele</a:t>
            </a:r>
          </a:p>
          <a:p>
            <a:r>
              <a:rPr lang="en-US" smtClean="0"/>
              <a:t>2014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019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2. Enrichment of ASE and ASB SNVs in different genomic </a:t>
            </a:r>
            <a:r>
              <a:rPr lang="en-US" dirty="0" smtClean="0"/>
              <a:t>categories</a:t>
            </a:r>
            <a:endParaRPr lang="en-US" dirty="0" smtClean="0"/>
          </a:p>
        </p:txBody>
      </p:sp>
      <p:pic>
        <p:nvPicPr>
          <p:cNvPr id="4099" name="Picture 3" descr="C:\Users\JM\thesis\mark_work\allele_specificity\manuscript\figures\fig2-enrichment\figure2-gene v8_hor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437"/>
            <a:ext cx="8807148" cy="50593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019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2. Enrichment of ASE and ASB SNVs in different genomic categories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7172" name="Picture 4" descr="C:\Users\JM\thesis\mark_work\allele_specificity\manuscript\figures\fig2-enrichment\figure2-gene v7c_hor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749" y="808037"/>
            <a:ext cx="8541855" cy="4906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211669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3. Enrichment of very rare SNVs (MAF&lt;0.005) in AS SNVs.</a:t>
            </a:r>
          </a:p>
          <a:p>
            <a:r>
              <a:rPr lang="en-US" dirty="0" smtClean="0"/>
              <a:t>But less so than non-AS SNVs, implies less selective constraints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3" name="Picture 5" descr="C:\Users\JM\thesis\mark_work\allele_specificity\manuscript\figures\fig3-af\fig3-af-spectrum v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595" y="618732"/>
            <a:ext cx="8857005" cy="55074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64124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4. </a:t>
            </a:r>
            <a:r>
              <a:rPr lang="en-US" dirty="0" smtClean="0"/>
              <a:t>AS behavior is inherited in some TFs but not all.</a:t>
            </a:r>
            <a:endParaRPr lang="en-US" dirty="0"/>
          </a:p>
        </p:txBody>
      </p:sp>
      <p:pic>
        <p:nvPicPr>
          <p:cNvPr id="8196" name="Picture 4" descr="C:\Users\JM\thesis\mark_work\allele_specificity\manuscript\figures\fig5-inheritance\fig5 inheritance v3b-bw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5650"/>
            <a:ext cx="6236995" cy="62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64124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4. </a:t>
            </a:r>
            <a:r>
              <a:rPr lang="en-US" dirty="0" smtClean="0"/>
              <a:t>AS behavior is inherited in some TFs but not all.</a:t>
            </a:r>
            <a:endParaRPr lang="en-US" dirty="0"/>
          </a:p>
        </p:txBody>
      </p:sp>
      <p:pic>
        <p:nvPicPr>
          <p:cNvPr id="9220" name="Picture 4" descr="C:\Users\JM\thesis\mark_work\allele_specificity\manuscript\figures\fig5-inheritance\fig5 inheritance v3a-colored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9704"/>
            <a:ext cx="6501249" cy="6164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 smtClean="0"/>
          </a:p>
          <a:p>
            <a:r>
              <a:rPr lang="en-US" dirty="0" smtClean="0"/>
              <a:t>Draft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err="1" smtClean="0"/>
              <a:t>AlleleDB</a:t>
            </a:r>
            <a:r>
              <a:rPr lang="en-US" sz="1600" b="1" dirty="0" smtClean="0"/>
              <a:t>: Allele-specific binding and expression variation in 380 individuals</a:t>
            </a:r>
            <a:endParaRPr lang="en-US" sz="1600" dirty="0" smtClean="0"/>
          </a:p>
          <a:p>
            <a:pPr>
              <a:buNone/>
            </a:pPr>
            <a:r>
              <a:rPr lang="en-US" sz="1600" b="1" dirty="0" smtClean="0"/>
              <a:t> </a:t>
            </a:r>
            <a:endParaRPr lang="en-US" sz="1600" dirty="0" smtClean="0"/>
          </a:p>
          <a:p>
            <a:pPr>
              <a:buNone/>
            </a:pPr>
            <a:r>
              <a:rPr lang="en-US" sz="1600" b="1" dirty="0" smtClean="0"/>
              <a:t>Jieming Chen</a:t>
            </a:r>
            <a:r>
              <a:rPr lang="en-US" sz="1600" b="1" baseline="30000" dirty="0" smtClean="0"/>
              <a:t>1,2</a:t>
            </a:r>
            <a:r>
              <a:rPr lang="en-US" sz="1600" b="1" dirty="0" smtClean="0"/>
              <a:t>, Joel Rozowsky</a:t>
            </a:r>
            <a:r>
              <a:rPr lang="en-US" sz="1600" b="1" baseline="30000" dirty="0" smtClean="0"/>
              <a:t>1,3</a:t>
            </a:r>
            <a:r>
              <a:rPr lang="en-US" sz="1600" b="1" dirty="0" smtClean="0"/>
              <a:t>, Jason Bedford</a:t>
            </a:r>
            <a:r>
              <a:rPr lang="en-US" sz="1600" b="1" baseline="30000" dirty="0" smtClean="0"/>
              <a:t>1</a:t>
            </a:r>
            <a:r>
              <a:rPr lang="en-US" sz="1600" b="1" dirty="0" smtClean="0"/>
              <a:t>, Arif Harmanci</a:t>
            </a:r>
            <a:r>
              <a:rPr lang="en-US" sz="1600" b="1" baseline="30000" dirty="0" smtClean="0"/>
              <a:t>1,3</a:t>
            </a:r>
            <a:r>
              <a:rPr lang="en-US" sz="1600" b="1" dirty="0" smtClean="0"/>
              <a:t>, Alexei Abyzov</a:t>
            </a:r>
            <a:r>
              <a:rPr lang="en-US" sz="1600" b="1" baseline="30000" dirty="0" smtClean="0"/>
              <a:t>1,3,6</a:t>
            </a:r>
            <a:r>
              <a:rPr lang="en-US" sz="1600" b="1" dirty="0" smtClean="0"/>
              <a:t>, Yong Kong</a:t>
            </a:r>
            <a:r>
              <a:rPr lang="en-US" sz="1600" b="1" baseline="30000" dirty="0" smtClean="0"/>
              <a:t>4,5</a:t>
            </a:r>
            <a:r>
              <a:rPr lang="en-US" sz="1600" b="1" dirty="0" smtClean="0"/>
              <a:t>, Robert Kitchen</a:t>
            </a:r>
            <a:r>
              <a:rPr lang="en-US" sz="1600" b="1" baseline="30000" dirty="0" smtClean="0"/>
              <a:t>1,3</a:t>
            </a:r>
            <a:r>
              <a:rPr lang="en-US" sz="1600" b="1" dirty="0" smtClean="0"/>
              <a:t>, Lynne Regan</a:t>
            </a:r>
            <a:r>
              <a:rPr lang="en-US" sz="1600" b="1" baseline="30000" dirty="0" smtClean="0"/>
              <a:t>1,2,3</a:t>
            </a:r>
            <a:r>
              <a:rPr lang="en-US" sz="1600" b="1" dirty="0" smtClean="0"/>
              <a:t>, Mark Gerstein</a:t>
            </a:r>
            <a:r>
              <a:rPr lang="en-US" sz="1600" b="1" baseline="30000" dirty="0" smtClean="0"/>
              <a:t>1,3,4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 </a:t>
            </a:r>
          </a:p>
          <a:p>
            <a:pPr>
              <a:buNone/>
            </a:pPr>
            <a:r>
              <a:rPr lang="en-US" sz="1600" baseline="30000" dirty="0" smtClean="0"/>
              <a:t>1</a:t>
            </a:r>
            <a:r>
              <a:rPr lang="en-US" sz="1600" dirty="0" smtClean="0"/>
              <a:t>Program in Computational Biology and Bioinformatics, Yale University, New Haven, CT 06520, USA.</a:t>
            </a:r>
          </a:p>
          <a:p>
            <a:pPr>
              <a:buNone/>
            </a:pPr>
            <a:r>
              <a:rPr lang="en-US" sz="1600" baseline="30000" dirty="0" smtClean="0"/>
              <a:t>2</a:t>
            </a:r>
            <a:r>
              <a:rPr lang="en-US" sz="1600" dirty="0" smtClean="0"/>
              <a:t>Integrated Graduate Program in Physical and Engineering Biology, Yale University, New Haven, CT 06520, USA.</a:t>
            </a:r>
          </a:p>
          <a:p>
            <a:pPr>
              <a:buNone/>
            </a:pPr>
            <a:r>
              <a:rPr lang="en-US" sz="1600" baseline="30000" dirty="0" smtClean="0"/>
              <a:t>3</a:t>
            </a:r>
            <a:r>
              <a:rPr lang="en-US" sz="1600" dirty="0" smtClean="0"/>
              <a:t>Department </a:t>
            </a:r>
            <a:r>
              <a:rPr lang="en-US" sz="1600" dirty="0" smtClean="0"/>
              <a:t>of Molecular Biophysics and Biochemistry, Yale University, New Haven, CT 06520, USA.</a:t>
            </a:r>
          </a:p>
          <a:p>
            <a:pPr>
              <a:buNone/>
            </a:pPr>
            <a:r>
              <a:rPr lang="en-US" sz="1600" baseline="30000" dirty="0" smtClean="0"/>
              <a:t>4</a:t>
            </a:r>
            <a:r>
              <a:rPr lang="en-US" sz="1600" dirty="0" smtClean="0"/>
              <a:t>Department of Computer Science, Yale University, New Haven, CT 06520, USA.</a:t>
            </a:r>
          </a:p>
          <a:p>
            <a:pPr>
              <a:buNone/>
            </a:pPr>
            <a:r>
              <a:rPr lang="en-US" sz="1600" baseline="30000" dirty="0" smtClean="0"/>
              <a:t>5</a:t>
            </a:r>
            <a:r>
              <a:rPr lang="en-US" sz="1600" dirty="0" smtClean="0"/>
              <a:t>Keck Biotechnology Resource Laboratory, Yale University, New Haven, CT 06511, USA.</a:t>
            </a:r>
          </a:p>
          <a:p>
            <a:pPr>
              <a:buNone/>
            </a:pPr>
            <a:r>
              <a:rPr lang="en-US" sz="1600" baseline="30000" dirty="0" smtClean="0"/>
              <a:t>6</a:t>
            </a:r>
            <a:r>
              <a:rPr lang="en-US" sz="1600" dirty="0" smtClean="0"/>
              <a:t>Current address: Department of Health Sciences Research, Mayo Clinic, Rochester, MN 55905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Table 1: </a:t>
            </a:r>
            <a:r>
              <a:rPr lang="en-US" dirty="0" err="1" smtClean="0"/>
              <a:t>AlleleDB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037" t="19028" r="66667" b="34628"/>
          <a:stretch>
            <a:fillRect/>
          </a:stretch>
        </p:blipFill>
        <p:spPr bwMode="auto">
          <a:xfrm>
            <a:off x="1066800" y="954157"/>
            <a:ext cx="7086600" cy="585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67400" y="15240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 fig : </a:t>
            </a:r>
          </a:p>
          <a:p>
            <a:r>
              <a:rPr lang="en-US" dirty="0" err="1" smtClean="0"/>
              <a:t>Boxplots</a:t>
            </a:r>
            <a:r>
              <a:rPr lang="en-US" dirty="0" smtClean="0"/>
              <a:t> of het SNVs, ASE and ASB per individual in each population</a:t>
            </a:r>
          </a:p>
        </p:txBody>
      </p:sp>
      <p:pic>
        <p:nvPicPr>
          <p:cNvPr id="10244" name="Picture 4" descr="C:\Users\JM\thesis\mark_work\allele_specificity\manuscript\figures\suppfig2-counts\suppfig2-count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"/>
            <a:ext cx="3845603" cy="6538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0" y="63246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1. Construction of </a:t>
            </a:r>
            <a:r>
              <a:rPr lang="en-US" dirty="0" err="1" smtClean="0"/>
              <a:t>AlleleDB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C:\Users\JM\thesis\mark_work\allele_specificity\manuscript\figures\fig1-process\fig1 v5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42077"/>
            <a:ext cx="6932371" cy="5784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0" y="63246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1. Construction of </a:t>
            </a:r>
            <a:r>
              <a:rPr lang="en-US" dirty="0" err="1" smtClean="0"/>
              <a:t>AlleleDB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C:\Users\JM\thesis\mark_work\allele_specificity\manuscript\figures\fig1-process\fig1 v6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1000"/>
            <a:ext cx="6885722" cy="5745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0" y="63246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1. Construction of </a:t>
            </a:r>
            <a:r>
              <a:rPr lang="en-US" dirty="0" err="1" smtClean="0"/>
              <a:t>AlleleDB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5" name="Picture 3" descr="C:\Users\JM\thesis\mark_work\allele_specificity\manuscript\figures\fig1-process\fig1 v7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9202" y="353972"/>
            <a:ext cx="5765595" cy="57721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019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2. Enrichment of ASE and ASB SNVs in different genomic categories.</a:t>
            </a:r>
          </a:p>
          <a:p>
            <a:r>
              <a:rPr lang="en-US" dirty="0" smtClean="0"/>
              <a:t>(Version A)</a:t>
            </a:r>
            <a:endParaRPr lang="en-US" dirty="0"/>
          </a:p>
        </p:txBody>
      </p:sp>
      <p:pic>
        <p:nvPicPr>
          <p:cNvPr id="5122" name="Picture 2" descr="C:\Users\JM\thesis\mark_work\allele_specificity\manuscript\figures\fig2-enrichment\figure2-gene v7_hor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36877"/>
            <a:ext cx="8638510" cy="5306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6019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2. Enrichment of ASE and ASB SNVs in different genomic categories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6146" name="Picture 2" descr="C:\Users\JM\thesis\mark_work\allele_specificity\manuscript\figures\fig2-enrichment\figure2-gene v9_hor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8143917" cy="46783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7721</TotalTime>
  <Words>256</Words>
  <Application>Microsoft Office PowerPoint</Application>
  <PresentationFormat>On-screen Show (4:3)</PresentationFormat>
  <Paragraphs>76</Paragraphs>
  <Slides>15</Slides>
  <Notes>11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AlleleDB Paper Figure Pack  v3</vt:lpstr>
      <vt:lpstr>Slide 2</vt:lpstr>
      <vt:lpstr>Table 1: AlleleDB data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Discuss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AlleleDB Paper Figure Pack</dc:title>
  <dc:creator>JM</dc:creator>
  <cp:lastModifiedBy>JM</cp:lastModifiedBy>
  <cp:revision>84</cp:revision>
  <dcterms:created xsi:type="dcterms:W3CDTF">2014-04-09T02:38:10Z</dcterms:created>
  <dcterms:modified xsi:type="dcterms:W3CDTF">2014-04-16T06:57:33Z</dcterms:modified>
</cp:coreProperties>
</file>