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51" r:id="rId1"/>
  </p:sldMasterIdLst>
  <p:notesMasterIdLst>
    <p:notesMasterId r:id="rId23"/>
  </p:notesMasterIdLst>
  <p:handoutMasterIdLst>
    <p:handoutMasterId r:id="rId24"/>
  </p:handoutMasterIdLst>
  <p:sldIdLst>
    <p:sldId id="256" r:id="rId2"/>
    <p:sldId id="261" r:id="rId3"/>
    <p:sldId id="269" r:id="rId4"/>
    <p:sldId id="279" r:id="rId5"/>
    <p:sldId id="290" r:id="rId6"/>
    <p:sldId id="280" r:id="rId7"/>
    <p:sldId id="292" r:id="rId8"/>
    <p:sldId id="282" r:id="rId9"/>
    <p:sldId id="293" r:id="rId10"/>
    <p:sldId id="294" r:id="rId11"/>
    <p:sldId id="296" r:id="rId12"/>
    <p:sldId id="295" r:id="rId13"/>
    <p:sldId id="288" r:id="rId14"/>
    <p:sldId id="281" r:id="rId15"/>
    <p:sldId id="286" r:id="rId16"/>
    <p:sldId id="278" r:id="rId17"/>
    <p:sldId id="283" r:id="rId18"/>
    <p:sldId id="284" r:id="rId19"/>
    <p:sldId id="291" r:id="rId20"/>
    <p:sldId id="285" r:id="rId21"/>
    <p:sldId id="289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1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75417" autoAdjust="0"/>
  </p:normalViewPr>
  <p:slideViewPr>
    <p:cSldViewPr snapToGrid="0" snapToObjects="1">
      <p:cViewPr>
        <p:scale>
          <a:sx n="75" d="100"/>
          <a:sy n="75" d="100"/>
        </p:scale>
        <p:origin x="-191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2.emf"/><Relationship Id="rId5" Type="http://schemas.openxmlformats.org/officeDocument/2006/relationships/image" Target="../media/image14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26E13-A661-1A4C-9E64-93B90FE7A757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FC1BD-B147-F04A-8319-9CD6077EC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87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136CB-CB48-194A-BB92-C0374377AC7A}" type="datetimeFigureOut">
              <a:rPr lang="en-US" smtClean="0"/>
              <a:t>4/8/14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A51C3-8B4D-504F-9D02-BE5D6CF7D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7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88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64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independent</a:t>
            </a:r>
            <a:r>
              <a:rPr lang="en-US" baseline="0" dirty="0" smtClean="0"/>
              <a:t> sources, Bi </a:t>
            </a:r>
          </a:p>
          <a:p>
            <a:r>
              <a:rPr lang="en-US" baseline="0" dirty="0" smtClean="0"/>
              <a:t>Separation of bias…</a:t>
            </a:r>
          </a:p>
          <a:p>
            <a:r>
              <a:rPr lang="en-US" baseline="0" dirty="0" smtClean="0"/>
              <a:t>Cf. to previous all pairs have independent bias, but here is the simplification…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Iteration -&gt; names of the program..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8C7AEA-E30B-3D4D-AE57-40430E56F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5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A51C3-8B4D-504F-9D02-BE5D6CF7D6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0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FDE9-0CD0-294F-B64E-248A68B3E189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B527D-ED33-F54F-947D-4A8E154E119E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25671-E7CD-514E-BFAB-C02BADFB4D31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9AFF-5EF1-AF44-BA5C-A879AA4C256B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B842E-6185-644E-9F17-2FAB8FA39094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6ECF1-4BBB-C846-9A2E-A031847679F8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F77B3-CD0C-FA43-9E04-0DA7E6425F77}" type="datetime1">
              <a:rPr lang="en-US" smtClean="0"/>
              <a:t>4/8/14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3B6D-75EC-C249-9071-B92B335481C6}" type="datetime1">
              <a:rPr lang="en-US" smtClean="0"/>
              <a:t>4/8/14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1AEC-1CCA-1045-9278-F42F5D9E9783}" type="datetime1">
              <a:rPr lang="en-US" smtClean="0"/>
              <a:t>4/8/14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87EB0-E8FD-3947-9698-7CE194A8329C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FC640-553E-6847-8E31-A433D267350A}" type="datetime1">
              <a:rPr lang="en-US" smtClean="0"/>
              <a:t>4/8/14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A0A7A41-D6E0-5F42-80E2-7A8ED0DDED7E}" type="datetime1">
              <a:rPr lang="en-US" smtClean="0"/>
              <a:t>4/8/14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9DFBB98-3CE4-3A43-A62C-3DBDE7BBDB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0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2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27.emf"/><Relationship Id="rId10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Relationship Id="rId3" Type="http://schemas.openxmlformats.org/officeDocument/2006/relationships/image" Target="../media/image33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oleObject" Target="../embeddings/oleObject1.bin"/><Relationship Id="rId9" Type="http://schemas.openxmlformats.org/officeDocument/2006/relationships/package" Target="../embeddings/Microsoft_Word_Document1.docx"/><Relationship Id="rId10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3.e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4236"/>
            <a:ext cx="7848600" cy="2624589"/>
          </a:xfrm>
        </p:spPr>
        <p:txBody>
          <a:bodyPr>
            <a:noAutofit/>
          </a:bodyPr>
          <a:lstStyle/>
          <a:p>
            <a:r>
              <a:rPr lang="en-US" sz="3200" dirty="0" smtClean="0"/>
              <a:t>Random matrix approach reveals sub-compartments </a:t>
            </a:r>
            <a:r>
              <a:rPr lang="en-US" sz="3200" dirty="0"/>
              <a:t>in </a:t>
            </a:r>
            <a:r>
              <a:rPr lang="en-US" sz="3200" dirty="0" smtClean="0"/>
              <a:t>chromosomal spatial organization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KKY</a:t>
            </a:r>
          </a:p>
          <a:p>
            <a:r>
              <a:rPr lang="en-US" dirty="0" smtClean="0"/>
              <a:t>April, 2014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AA957AF-53C0-420B-9C2D-77DB1416566C}" type="slidenum">
              <a:rPr kumimoji="0" lang="en-US" smtClean="0"/>
              <a:pPr eaLnBrk="1" latinLnBrk="0" hangingPunct="1"/>
              <a:t>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03463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smtClean="0"/>
              <a:t>K562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351"/>
            <a:ext cx="9144000" cy="540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85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modules between two cell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60550" y="6136253"/>
            <a:ext cx="38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 information=4.14</a:t>
            </a:r>
          </a:p>
          <a:p>
            <a:r>
              <a:rPr lang="en-US" dirty="0" smtClean="0"/>
              <a:t>Normalized mutual information=0.97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71536" y="1544358"/>
            <a:ext cx="60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K562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897935" y="1525936"/>
            <a:ext cx="97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GM06990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0" y="1784403"/>
            <a:ext cx="4489245" cy="40914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422" y="1818269"/>
            <a:ext cx="4560578" cy="409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6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399"/>
            <a:ext cx="8686799" cy="112606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Downstream analysis (be careful, they are based on the old set of modules)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324" y="1811866"/>
            <a:ext cx="5110675" cy="26000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011" y="2026566"/>
            <a:ext cx="27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xpression activity </a:t>
            </a:r>
          </a:p>
          <a:p>
            <a:r>
              <a:rPr lang="en-US" dirty="0" smtClean="0"/>
              <a:t>of various compartments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9" y="4411869"/>
            <a:ext cx="6350000" cy="24461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2011" y="4054837"/>
            <a:ext cx="27119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</a:t>
            </a:r>
            <a:r>
              <a:rPr lang="en-US" dirty="0" smtClean="0"/>
              <a:t>xpression activity </a:t>
            </a:r>
          </a:p>
          <a:p>
            <a:r>
              <a:rPr lang="en-US" dirty="0" smtClean="0"/>
              <a:t>of various compartments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41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enes belonging to the same compartment have similar expression activity. </a:t>
            </a:r>
          </a:p>
          <a:p>
            <a:r>
              <a:rPr lang="en-US" dirty="0"/>
              <a:t>C</a:t>
            </a:r>
            <a:r>
              <a:rPr lang="en-US" dirty="0" smtClean="0"/>
              <a:t>ell</a:t>
            </a:r>
            <a:r>
              <a:rPr lang="en-US" dirty="0"/>
              <a:t>-type specific compartments </a:t>
            </a:r>
            <a:r>
              <a:rPr lang="en-US" dirty="0" err="1" smtClean="0"/>
              <a:t>vs</a:t>
            </a:r>
            <a:r>
              <a:rPr lang="en-US" dirty="0" smtClean="0"/>
              <a:t> cell-</a:t>
            </a:r>
            <a:r>
              <a:rPr lang="en-US" dirty="0"/>
              <a:t>type specific </a:t>
            </a:r>
            <a:r>
              <a:rPr lang="en-US" dirty="0" smtClean="0"/>
              <a:t>expression patterns: expressed genes are spatially re-organized</a:t>
            </a:r>
          </a:p>
          <a:p>
            <a:r>
              <a:rPr lang="en-US" dirty="0"/>
              <a:t>C</a:t>
            </a:r>
            <a:r>
              <a:rPr lang="en-US" dirty="0" smtClean="0"/>
              <a:t>ell</a:t>
            </a:r>
            <a:r>
              <a:rPr lang="en-US" dirty="0"/>
              <a:t>-type specific compartments </a:t>
            </a:r>
            <a:r>
              <a:rPr lang="en-US" dirty="0" smtClean="0"/>
              <a:t>are related to </a:t>
            </a:r>
            <a:r>
              <a:rPr lang="en-US" dirty="0"/>
              <a:t>cell-type specific chromatin </a:t>
            </a:r>
            <a:r>
              <a:rPr lang="en-US" dirty="0" smtClean="0"/>
              <a:t>states</a:t>
            </a:r>
          </a:p>
          <a:p>
            <a:r>
              <a:rPr lang="en-US" dirty="0" smtClean="0"/>
              <a:t>The immediate step is to increase the resolution of the algorithm (break down the modules)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08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Quantifying the statistical significance of pairs of </a:t>
            </a:r>
            <a:r>
              <a:rPr lang="en-US" dirty="0" smtClean="0"/>
              <a:t>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8013700" cy="471830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Quite a few studies have been around: significant pairs may be related to enhancers (holy grail)</a:t>
            </a:r>
          </a:p>
          <a:p>
            <a:r>
              <a:rPr lang="en-US" dirty="0" smtClean="0"/>
              <a:t>In principle we can get a score based on the random matrix null model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Unlike most methods that fit the data by ad-hoc distributions, random matrix approach offers a global null model </a:t>
            </a:r>
          </a:p>
          <a:p>
            <a:r>
              <a:rPr lang="en-US" dirty="0" smtClean="0"/>
              <a:t>Unlike most methods which focus on the interaction matrix, our approach works on the correlation matrix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528264"/>
              </p:ext>
            </p:extLst>
          </p:nvPr>
        </p:nvGraphicFramePr>
        <p:xfrm>
          <a:off x="3238500" y="3351104"/>
          <a:ext cx="1854200" cy="619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9" name="Equation" r:id="rId3" imgW="1409700" imgH="469900" progId="Equation.3">
                  <p:embed/>
                </p:oleObj>
              </mc:Choice>
              <mc:Fallback>
                <p:oleObj name="Equation" r:id="rId3" imgW="14097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8500" y="3351104"/>
                        <a:ext cx="1854200" cy="619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8952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use of the Hi-C data,</a:t>
            </a:r>
            <a:r>
              <a:rPr lang="en-US" dirty="0"/>
              <a:t> </a:t>
            </a:r>
            <a:r>
              <a:rPr lang="en-US" dirty="0" smtClean="0"/>
              <a:t>we have a tool to decompose chromosomes into sub-compartments (working on increasing the resolution)</a:t>
            </a:r>
          </a:p>
          <a:p>
            <a:r>
              <a:rPr lang="en-US" dirty="0" smtClean="0"/>
              <a:t>To probe large-scale structures (too large?) compared to typical long range interactions</a:t>
            </a:r>
          </a:p>
          <a:p>
            <a:r>
              <a:rPr lang="en-US" dirty="0" smtClean="0"/>
              <a:t>Offer a framework to compare two interaction matrices: a relatively un-explored area </a:t>
            </a:r>
          </a:p>
          <a:p>
            <a:r>
              <a:rPr lang="en-US" dirty="0" smtClean="0"/>
              <a:t>Looking for more analysis to make sense out of the sub-compartments</a:t>
            </a:r>
          </a:p>
          <a:p>
            <a:r>
              <a:rPr lang="en-US" dirty="0" smtClean="0"/>
              <a:t>To figure out the effects of bin size: 1Mb -&gt; 100kb or 10kb. 1Mb is probably too large for interesting biology.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79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Corrected contact map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6861" y="2526268"/>
            <a:ext cx="4580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Matrix T: “true” relative contact probabilities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036452"/>
              </p:ext>
            </p:extLst>
          </p:nvPr>
        </p:nvGraphicFramePr>
        <p:xfrm>
          <a:off x="5073650" y="2444750"/>
          <a:ext cx="938059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3" name="Equation" r:id="rId4" imgW="546100" imgH="393700" progId="Equation.3">
                  <p:embed/>
                </p:oleObj>
              </mc:Choice>
              <mc:Fallback>
                <p:oleObj name="Equation" r:id="rId4" imgW="546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73650" y="2444750"/>
                        <a:ext cx="938059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34614" y="2526268"/>
            <a:ext cx="1608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equal visibility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561" y="2959100"/>
            <a:ext cx="739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each loci </a:t>
            </a:r>
            <a:r>
              <a:rPr lang="en-US" dirty="0" err="1" smtClean="0"/>
              <a:t>i</a:t>
            </a:r>
            <a:r>
              <a:rPr lang="en-US" dirty="0" smtClean="0"/>
              <a:t>, there</a:t>
            </a:r>
            <a:r>
              <a:rPr lang="en-US" dirty="0"/>
              <a:t> </a:t>
            </a:r>
            <a:r>
              <a:rPr lang="en-US" dirty="0" smtClean="0"/>
              <a:t>is a bias factor B</a:t>
            </a:r>
            <a:r>
              <a:rPr lang="en-US" baseline="-25000" dirty="0" smtClean="0"/>
              <a:t>i </a:t>
            </a:r>
            <a:r>
              <a:rPr lang="en-US" dirty="0" smtClean="0"/>
              <a:t>(summarize all sorts of sources)</a:t>
            </a:r>
            <a:endParaRPr lang="en-US" baseline="-25000" dirty="0" smtClean="0"/>
          </a:p>
          <a:p>
            <a:r>
              <a:rPr lang="en-US" dirty="0" smtClean="0"/>
              <a:t>the expected contact frequency between </a:t>
            </a:r>
            <a:r>
              <a:rPr lang="en-US" dirty="0" err="1"/>
              <a:t>i</a:t>
            </a:r>
            <a:r>
              <a:rPr lang="en-US" dirty="0" smtClean="0"/>
              <a:t> and j is given by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6095908"/>
              </p:ext>
            </p:extLst>
          </p:nvPr>
        </p:nvGraphicFramePr>
        <p:xfrm>
          <a:off x="6519910" y="3199032"/>
          <a:ext cx="1015677" cy="537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4" name="Equation" r:id="rId6" imgW="431800" imgH="228600" progId="Equation.3">
                  <p:embed/>
                </p:oleObj>
              </mc:Choice>
              <mc:Fallback>
                <p:oleObj name="Equation" r:id="rId6" imgW="4318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19910" y="3199032"/>
                        <a:ext cx="1015677" cy="537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6400" y="3655199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observed contact frequency </a:t>
            </a:r>
            <a:r>
              <a:rPr lang="en-US" dirty="0" err="1" smtClean="0"/>
              <a:t>O</a:t>
            </a:r>
            <a:r>
              <a:rPr lang="en-US" baseline="-25000" dirty="0" err="1" smtClean="0"/>
              <a:t>ij</a:t>
            </a:r>
            <a:r>
              <a:rPr lang="en-US" baseline="-25000" dirty="0" smtClean="0"/>
              <a:t>, </a:t>
            </a:r>
            <a:r>
              <a:rPr lang="en-US" dirty="0" smtClean="0"/>
              <a:t>they inferred the values of T and B by</a:t>
            </a:r>
          </a:p>
          <a:p>
            <a:r>
              <a:rPr lang="en-US" dirty="0"/>
              <a:t>m</a:t>
            </a:r>
            <a:r>
              <a:rPr lang="en-US" dirty="0" smtClean="0"/>
              <a:t>aximum likelihood.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98359"/>
              </p:ext>
            </p:extLst>
          </p:nvPr>
        </p:nvGraphicFramePr>
        <p:xfrm>
          <a:off x="457200" y="4487307"/>
          <a:ext cx="141736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Equation" r:id="rId8" imgW="749300" imgH="723900" progId="Equation.3">
                  <p:embed/>
                </p:oleObj>
              </mc:Choice>
              <mc:Fallback>
                <p:oleObj name="Equation" r:id="rId8" imgW="749300" imgH="723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7200" y="4487307"/>
                        <a:ext cx="1417360" cy="136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74560" y="4826000"/>
            <a:ext cx="308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Solve equations by iteration.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3805" y="1392052"/>
            <a:ext cx="4793795" cy="9256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31635" y="2062826"/>
            <a:ext cx="3655165" cy="229524"/>
          </a:xfrm>
          <a:prstGeom prst="rect">
            <a:avLst/>
          </a:prstGeom>
        </p:spPr>
      </p:pic>
      <p:pic>
        <p:nvPicPr>
          <p:cNvPr id="15" name="Picture 14" descr="K562_spacing_normalized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8973"/>
            <a:ext cx="3378200" cy="2849027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529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K562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5871"/>
            <a:ext cx="9144000" cy="419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4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modules between two cell lines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878827" y="5625068"/>
            <a:ext cx="38990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mutual information=1.27</a:t>
            </a:r>
          </a:p>
          <a:p>
            <a:r>
              <a:rPr lang="en-US" dirty="0" smtClean="0"/>
              <a:t>Normalized mutual information=0.30</a:t>
            </a:r>
            <a:endParaRPr lang="en-US" dirty="0"/>
          </a:p>
        </p:txBody>
      </p:sp>
      <p:pic>
        <p:nvPicPr>
          <p:cNvPr id="5" name="Picture 4" descr="coappear_gm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432"/>
            <a:ext cx="4700714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31868" y="5103455"/>
            <a:ext cx="9731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GM06990</a:t>
            </a:r>
            <a:endParaRPr lang="en-US" sz="1400" dirty="0"/>
          </a:p>
        </p:txBody>
      </p:sp>
      <p:pic>
        <p:nvPicPr>
          <p:cNvPr id="9" name="Picture 8" descr="coappear_k56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00" y="1548990"/>
            <a:ext cx="4671735" cy="3862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83268" y="5091787"/>
            <a:ext cx="60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K562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987797" y="1798135"/>
            <a:ext cx="482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496299" y="1675467"/>
            <a:ext cx="482600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87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of modules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8" y="1811866"/>
            <a:ext cx="9086772" cy="46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6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Recap: Random matrix </a:t>
            </a:r>
            <a:r>
              <a:rPr lang="en-US" sz="3200" smtClean="0"/>
              <a:t>theory captures </a:t>
            </a:r>
            <a:r>
              <a:rPr lang="en-US" sz="3200" dirty="0" smtClean="0"/>
              <a:t>bulk universality in many complex systems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033" y="4405348"/>
            <a:ext cx="2953839" cy="24431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4833" y="4190104"/>
            <a:ext cx="2313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 Stock market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66" y="4359703"/>
            <a:ext cx="2939094" cy="23585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80066" y="4689171"/>
            <a:ext cx="1212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Eigenvalues:</a:t>
            </a:r>
          </a:p>
          <a:p>
            <a:r>
              <a:rPr lang="en-US" sz="1400" dirty="0" smtClean="0"/>
              <a:t>EEG Data</a:t>
            </a: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2734" y="1480810"/>
            <a:ext cx="2422469" cy="2461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05267" y="3136900"/>
            <a:ext cx="1681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</a:t>
            </a:r>
          </a:p>
          <a:p>
            <a:r>
              <a:rPr lang="en-US" sz="1400" dirty="0" smtClean="0"/>
              <a:t>Sea-level pressure</a:t>
            </a:r>
            <a:endParaRPr lang="en-US" sz="1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4634" y="4026494"/>
            <a:ext cx="2719366" cy="28315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388348" y="5090481"/>
            <a:ext cx="1561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Eigenvalues: </a:t>
            </a:r>
            <a:endParaRPr lang="en-US" sz="1400" dirty="0"/>
          </a:p>
          <a:p>
            <a:r>
              <a:rPr lang="en-US" sz="1400" dirty="0" smtClean="0"/>
              <a:t>Protein dynamics</a:t>
            </a:r>
            <a:endParaRPr lang="en-US" sz="1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06818" y="1755120"/>
            <a:ext cx="6217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Correlation patterns between constituents in many complex interacting systems exhibit universal behavior.</a:t>
            </a:r>
          </a:p>
          <a:p>
            <a:r>
              <a:rPr lang="en-US" dirty="0" smtClean="0"/>
              <a:t>Major of eigenmodes can be captured by random matrix theory -&gt; null model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542400"/>
              </p:ext>
            </p:extLst>
          </p:nvPr>
        </p:nvGraphicFramePr>
        <p:xfrm>
          <a:off x="130618" y="3804802"/>
          <a:ext cx="8665345" cy="335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Document" r:id="rId9" imgW="5486400" imgH="177800" progId="Word.Document.12">
                  <p:embed/>
                </p:oleObj>
              </mc:Choice>
              <mc:Fallback>
                <p:oleObj name="Document" r:id="rId9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0618" y="3804802"/>
                        <a:ext cx="8665345" cy="335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080918" y="3812847"/>
            <a:ext cx="1826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Brody distribution: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59629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features in different sub-compartments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1873766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2 chromatin states </a:t>
            </a:r>
            <a:r>
              <a:rPr lang="en-US" dirty="0"/>
              <a:t>(</a:t>
            </a:r>
            <a:r>
              <a:rPr lang="en-US" dirty="0" smtClean="0"/>
              <a:t>K562) found by HMM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51100"/>
            <a:ext cx="9144000" cy="38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5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Chromatin features in different sub-compartments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1500" y="1911866"/>
            <a:ext cx="676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ENCODE 2 chromatin states (GM12878) found by HMM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1198"/>
            <a:ext cx="9144000" cy="35224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6600" y="5967863"/>
            <a:ext cx="756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How cell-type specific compartments relate to cell-type specific chromatin states?</a:t>
            </a:r>
          </a:p>
        </p:txBody>
      </p:sp>
    </p:spTree>
    <p:extLst>
      <p:ext uri="{BB962C8B-B14F-4D97-AF65-F5344CB8AC3E}">
        <p14:creationId xmlns:p14="http://schemas.microsoft.com/office/powerpoint/2010/main" val="3361976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Recap: the same for Hi-C data</a:t>
            </a:r>
            <a:endParaRPr lang="en-US" dirty="0"/>
          </a:p>
        </p:txBody>
      </p:sp>
      <p:pic>
        <p:nvPicPr>
          <p:cNvPr id="4" name="Picture 3" descr="2_cell_lines_spacing_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183" y="1501706"/>
            <a:ext cx="3576617" cy="2879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05422" y="1819207"/>
            <a:ext cx="6638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K562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92722" y="2161938"/>
            <a:ext cx="1085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GM06990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19721" y="3026608"/>
            <a:ext cx="1734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β=0.960±0.055</a:t>
            </a:r>
          </a:p>
          <a:p>
            <a:r>
              <a:rPr lang="en-US" dirty="0"/>
              <a:t>β=</a:t>
            </a:r>
            <a:r>
              <a:rPr lang="en-US" dirty="0" smtClean="0"/>
              <a:t>0.938±0.054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262" y="4163695"/>
            <a:ext cx="3172638" cy="26969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99277" y="4572000"/>
            <a:ext cx="12414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ouse TH1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192722" y="5363408"/>
            <a:ext cx="17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β=0.963±0.058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080" y="1623753"/>
            <a:ext cx="3179598" cy="29482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47980" y="4577778"/>
            <a:ext cx="2236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ontact matrix</a:t>
            </a:r>
          </a:p>
          <a:p>
            <a:r>
              <a:rPr lang="en-US" dirty="0" smtClean="0"/>
              <a:t>-&gt; correlation matrix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5233" y="3380551"/>
            <a:ext cx="17130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Lieberman et. al. </a:t>
            </a:r>
          </a:p>
          <a:p>
            <a:r>
              <a:rPr lang="en-US" sz="1600" dirty="0" smtClean="0"/>
              <a:t>Science 2009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3585233" y="6022151"/>
            <a:ext cx="14622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Nagano et. al. </a:t>
            </a:r>
          </a:p>
          <a:p>
            <a:r>
              <a:rPr lang="en-US" sz="1600" dirty="0"/>
              <a:t>N</a:t>
            </a:r>
            <a:r>
              <a:rPr lang="en-US" sz="1600" dirty="0" smtClean="0"/>
              <a:t>ature 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08894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from network modularity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57200" y="37973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likely to be connected compared to nodes between modules</a:t>
            </a:r>
          </a:p>
          <a:p>
            <a:r>
              <a:rPr lang="en-US" sz="2000" dirty="0" smtClean="0"/>
              <a:t>Highly expected links are downplayed</a:t>
            </a:r>
          </a:p>
          <a:p>
            <a:r>
              <a:rPr lang="en-US" sz="2000" dirty="0" smtClean="0"/>
              <a:t>Empty links make negative contribution (repulsion)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863970"/>
              </p:ext>
            </p:extLst>
          </p:nvPr>
        </p:nvGraphicFramePr>
        <p:xfrm>
          <a:off x="673100" y="2055813"/>
          <a:ext cx="35290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" name="Equation" r:id="rId3" imgW="1524000" imgH="393700" progId="Equation.3">
                  <p:embed/>
                </p:oleObj>
              </mc:Choice>
              <mc:Fallback>
                <p:oleObj name="Equation" r:id="rId3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2055813"/>
                        <a:ext cx="3529013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975" y="1549400"/>
            <a:ext cx="303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modularity function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2100" y="3142277"/>
            <a:ext cx="28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rob. that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 are connected in </a:t>
            </a:r>
          </a:p>
          <a:p>
            <a:r>
              <a:rPr lang="en-US" sz="1400" dirty="0" smtClean="0"/>
              <a:t>a null model. </a:t>
            </a:r>
            <a:r>
              <a:rPr lang="en-US" sz="1400" dirty="0"/>
              <a:t>e</a:t>
            </a:r>
            <a:r>
              <a:rPr lang="en-US" sz="1400" dirty="0" smtClean="0"/>
              <a:t>.g.</a:t>
            </a:r>
            <a:endParaRPr lang="en-US" sz="1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2700" y="2590800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737907"/>
              </p:ext>
            </p:extLst>
          </p:nvPr>
        </p:nvGraphicFramePr>
        <p:xfrm>
          <a:off x="3068138" y="2605798"/>
          <a:ext cx="1173851" cy="3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9" name="Equation" r:id="rId5" imgW="698500" imgH="215900" progId="Equation.3">
                  <p:embed/>
                </p:oleObj>
              </mc:Choice>
              <mc:Fallback>
                <p:oleObj name="Equation" r:id="rId5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138" y="2605798"/>
                        <a:ext cx="1173851" cy="3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413437"/>
              </p:ext>
            </p:extLst>
          </p:nvPr>
        </p:nvGraphicFramePr>
        <p:xfrm>
          <a:off x="3465576" y="3121025"/>
          <a:ext cx="830262" cy="5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90" name="Equation" r:id="rId7" imgW="584200" imgH="406400" progId="Equation.3">
                  <p:embed/>
                </p:oleObj>
              </mc:Choice>
              <mc:Fallback>
                <p:oleObj name="Equation" r:id="rId7" imgW="58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65576" y="3121025"/>
                        <a:ext cx="830262" cy="5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894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 from network modularity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1"/>
          </p:nvPr>
        </p:nvSpPr>
        <p:spPr>
          <a:xfrm>
            <a:off x="457200" y="37973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likely to be connected compared to nodes between modules</a:t>
            </a:r>
          </a:p>
          <a:p>
            <a:r>
              <a:rPr lang="en-US" sz="2000" dirty="0" smtClean="0"/>
              <a:t>Highly expected links are downplayed</a:t>
            </a:r>
          </a:p>
          <a:p>
            <a:r>
              <a:rPr lang="en-US" sz="2000" dirty="0" smtClean="0"/>
              <a:t>Empty links make negative contribution (repulsion)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694490"/>
              </p:ext>
            </p:extLst>
          </p:nvPr>
        </p:nvGraphicFramePr>
        <p:xfrm>
          <a:off x="673100" y="2055813"/>
          <a:ext cx="3529013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1" name="Equation" r:id="rId3" imgW="1524000" imgH="393700" progId="Equation.3">
                  <p:embed/>
                </p:oleObj>
              </mc:Choice>
              <mc:Fallback>
                <p:oleObj name="Equation" r:id="rId3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100" y="2055813"/>
                        <a:ext cx="3529013" cy="912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1975" y="1549400"/>
            <a:ext cx="303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Network modularity function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552700" y="2590800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764368"/>
              </p:ext>
            </p:extLst>
          </p:nvPr>
        </p:nvGraphicFramePr>
        <p:xfrm>
          <a:off x="3068138" y="2605798"/>
          <a:ext cx="1173851" cy="362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2" name="Equation" r:id="rId5" imgW="698500" imgH="215900" progId="Equation.3">
                  <p:embed/>
                </p:oleObj>
              </mc:Choice>
              <mc:Fallback>
                <p:oleObj name="Equation" r:id="rId5" imgW="698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68138" y="2605798"/>
                        <a:ext cx="1173851" cy="362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52020"/>
              </p:ext>
            </p:extLst>
          </p:nvPr>
        </p:nvGraphicFramePr>
        <p:xfrm>
          <a:off x="4864100" y="2007632"/>
          <a:ext cx="35290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3" name="Equation" r:id="rId7" imgW="1524000" imgH="393700" progId="Equation.3">
                  <p:embed/>
                </p:oleObj>
              </mc:Choice>
              <mc:Fallback>
                <p:oleObj name="Equation" r:id="rId7" imgW="1524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4100" y="2007632"/>
                        <a:ext cx="3529013" cy="912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6654800" y="2539445"/>
            <a:ext cx="114300" cy="614977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48200" y="3154422"/>
            <a:ext cx="293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US" sz="1400" dirty="0" smtClean="0"/>
              <a:t>andom correlation between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</a:t>
            </a:r>
            <a:endParaRPr lang="en-US" sz="1400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2585598"/>
              </p:ext>
            </p:extLst>
          </p:nvPr>
        </p:nvGraphicFramePr>
        <p:xfrm>
          <a:off x="3465576" y="3121025"/>
          <a:ext cx="830262" cy="577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4" name="Equation" r:id="rId9" imgW="584200" imgH="406400" progId="Equation.3">
                  <p:embed/>
                </p:oleObj>
              </mc:Choice>
              <mc:Fallback>
                <p:oleObj name="Equation" r:id="rId9" imgW="5842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5576" y="3121025"/>
                        <a:ext cx="830262" cy="577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629452"/>
              </p:ext>
            </p:extLst>
          </p:nvPr>
        </p:nvGraphicFramePr>
        <p:xfrm>
          <a:off x="7566025" y="3057525"/>
          <a:ext cx="1137736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5" name="Equation" r:id="rId11" imgW="596900" imgH="254000" progId="Equation.3">
                  <p:embed/>
                </p:oleObj>
              </mc:Choice>
              <mc:Fallback>
                <p:oleObj name="Equation" r:id="rId11" imgW="5969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66025" y="3057525"/>
                        <a:ext cx="1137736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17"/>
          <p:cNvSpPr>
            <a:spLocks noGrp="1"/>
          </p:cNvSpPr>
          <p:nvPr>
            <p:ph sz="half" idx="1"/>
          </p:nvPr>
        </p:nvSpPr>
        <p:spPr>
          <a:xfrm>
            <a:off x="4676274" y="3835400"/>
            <a:ext cx="4038600" cy="25943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Nodes within modules are more correlated compared to nodes between modules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92100" y="3142277"/>
            <a:ext cx="28495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</a:t>
            </a:r>
            <a:r>
              <a:rPr lang="en-US" sz="1400" dirty="0" smtClean="0"/>
              <a:t>rob. that </a:t>
            </a:r>
            <a:r>
              <a:rPr lang="en-US" sz="1400" dirty="0" err="1" smtClean="0"/>
              <a:t>i</a:t>
            </a:r>
            <a:r>
              <a:rPr lang="en-US" sz="1400" dirty="0" smtClean="0"/>
              <a:t> and j are connected in </a:t>
            </a:r>
          </a:p>
          <a:p>
            <a:r>
              <a:rPr lang="en-US" sz="1400" dirty="0" smtClean="0"/>
              <a:t>a null model. </a:t>
            </a:r>
            <a:r>
              <a:rPr lang="en-US" sz="1400" dirty="0"/>
              <a:t>e</a:t>
            </a:r>
            <a:r>
              <a:rPr lang="en-US" sz="1400" dirty="0" smtClean="0"/>
              <a:t>.g.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790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Algorithm for breaking down chromosomes into 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7975600" cy="471830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with the Hi-C interaction matrix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Subtract the null model as predicted by the random matrix theory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Assign bins to a set of modules 1,2,…q so as to optimize the function Q</a:t>
            </a:r>
            <a:r>
              <a:rPr lang="en-US" baseline="-25000" dirty="0" smtClean="0"/>
              <a:t>C</a:t>
            </a:r>
            <a:r>
              <a:rPr lang="en-US" dirty="0" smtClean="0"/>
              <a:t> (There are various heuristics that could be employed.)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 smtClean="0"/>
              <a:t>Optional step 1.5: perform iterative correction to the Hi-C matrix (</a:t>
            </a:r>
            <a:r>
              <a:rPr lang="en-US" sz="2200" dirty="0" smtClean="0"/>
              <a:t>Imakaev </a:t>
            </a:r>
            <a:r>
              <a:rPr lang="en-US" sz="2200" dirty="0" err="1" smtClean="0"/>
              <a:t>et.al</a:t>
            </a:r>
            <a:r>
              <a:rPr lang="en-US" sz="2200" dirty="0" smtClean="0"/>
              <a:t>. Nature methods 2012</a:t>
            </a:r>
            <a:r>
              <a:rPr lang="en-US" sz="2600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89431"/>
              </p:ext>
            </p:extLst>
          </p:nvPr>
        </p:nvGraphicFramePr>
        <p:xfrm>
          <a:off x="2799556" y="4267300"/>
          <a:ext cx="3417887" cy="8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9" name="Equation" r:id="rId3" imgW="1612900" imgH="393700" progId="Equation.3">
                  <p:embed/>
                </p:oleObj>
              </mc:Choice>
              <mc:Fallback>
                <p:oleObj name="Equation" r:id="rId3" imgW="1612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9556" y="4267300"/>
                        <a:ext cx="3417887" cy="835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9299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GM06990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499"/>
            <a:ext cx="9144000" cy="417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65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GM06990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1499"/>
            <a:ext cx="9144000" cy="4171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833" y="2366433"/>
            <a:ext cx="2857500" cy="2857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9600" y="2181767"/>
            <a:ext cx="1621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accurate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81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GM06990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FBB98-3CE4-3A43-A62C-3DBDE7BBDB0B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" y="1421550"/>
            <a:ext cx="8890000" cy="543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2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12644</TotalTime>
  <Words>813</Words>
  <Application>Microsoft Macintosh PowerPoint</Application>
  <PresentationFormat>On-screen Show (4:3)</PresentationFormat>
  <Paragraphs>154</Paragraphs>
  <Slides>21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Theme</vt:lpstr>
      <vt:lpstr>Document</vt:lpstr>
      <vt:lpstr>Equation</vt:lpstr>
      <vt:lpstr>Random matrix approach reveals sub-compartments in chromosomal spatial organization</vt:lpstr>
      <vt:lpstr>Recap: Random matrix theory captures bulk universality in many complex systems</vt:lpstr>
      <vt:lpstr>Recap: the same for Hi-C data</vt:lpstr>
      <vt:lpstr>Inspiration from network modularity</vt:lpstr>
      <vt:lpstr>Inspiration from network modularity</vt:lpstr>
      <vt:lpstr>Algorithm for breaking down chromosomes into modules</vt:lpstr>
      <vt:lpstr>Example: GM06990</vt:lpstr>
      <vt:lpstr>Example: GM06990</vt:lpstr>
      <vt:lpstr>Example: GM06990</vt:lpstr>
      <vt:lpstr>Example: K562</vt:lpstr>
      <vt:lpstr>Compare modules between two cell lines</vt:lpstr>
      <vt:lpstr>Downstream analysis (be careful, they are based on the old set of modules)</vt:lpstr>
      <vt:lpstr>Working Hypothesis</vt:lpstr>
      <vt:lpstr>Quantifying the statistical significance of pairs of interactions</vt:lpstr>
      <vt:lpstr>Summary</vt:lpstr>
      <vt:lpstr>Corrected contact map</vt:lpstr>
      <vt:lpstr>Example: K562</vt:lpstr>
      <vt:lpstr>Compare modules between two cell lines</vt:lpstr>
      <vt:lpstr>Gene expression of modules</vt:lpstr>
      <vt:lpstr>Chromatin features in different sub-compartments</vt:lpstr>
      <vt:lpstr>Chromatin features in different sub-compartments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Koon-Kiu Yan</dc:creator>
  <cp:lastModifiedBy>Koon-Kiu Yan</cp:lastModifiedBy>
  <cp:revision>373</cp:revision>
  <dcterms:created xsi:type="dcterms:W3CDTF">2013-08-12T20:36:40Z</dcterms:created>
  <dcterms:modified xsi:type="dcterms:W3CDTF">2014-04-08T21:03:35Z</dcterms:modified>
</cp:coreProperties>
</file>