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2" r:id="rId3"/>
    <p:sldId id="261" r:id="rId4"/>
    <p:sldId id="263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43" d="100"/>
          <a:sy n="143" d="100"/>
        </p:scale>
        <p:origin x="-544" y="-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B1D01-5E86-9841-946F-0CA3979CEA65}" type="datetimeFigureOut">
              <a:rPr lang="en-US" smtClean="0"/>
              <a:t>4/6/14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D80DE-A1DA-5648-8698-769C9908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9192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52CFB9-0F42-0F47-B07F-09A0E0F09D6C}" type="datetimeFigureOut">
              <a:rPr lang="en-US" smtClean="0"/>
              <a:t>4/6/14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F1C44-AF96-B943-991C-B6AB22BED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52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E3890-FCFE-0D4C-BC22-B32FC2DC4BCF}" type="datetime1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1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3B89-BA29-C140-9930-650AB8C92D87}" type="datetime1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2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708C3-B8F2-E244-AE90-C64E906C79BE}" type="datetime1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0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DB076-A9E2-144D-9101-C341EA7D8841}" type="datetime1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74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D350-0186-3F43-87F4-1615A5228FF2}" type="datetime1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2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89C16-6244-6F40-9358-8CEA221E586A}" type="datetime1">
              <a:rPr lang="en-US" smtClean="0"/>
              <a:t>4/6/14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887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C342-2A24-2F42-8DF8-1228C5CBF19D}" type="datetime1">
              <a:rPr lang="en-US" smtClean="0"/>
              <a:t>4/6/14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56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43F7-1013-6D4A-9619-167AA805514D}" type="datetime1">
              <a:rPr lang="en-US" smtClean="0"/>
              <a:t>4/6/14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36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A5F53-D5BF-2F4D-8FF8-B6C2793C571C}" type="datetime1">
              <a:rPr lang="en-US" smtClean="0"/>
              <a:t>4/6/14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54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4EEED-FCC6-B542-AA0A-42240F66C3C7}" type="datetime1">
              <a:rPr lang="en-US" smtClean="0"/>
              <a:t>4/6/14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4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DB777-CA32-1840-BB31-9CBBBAC64603}" type="datetime1">
              <a:rPr lang="en-US" smtClean="0"/>
              <a:t>4/6/14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802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6B889-C979-B24E-9B5F-E17FF5CCE096}" type="datetime1">
              <a:rPr lang="en-US" smtClean="0"/>
              <a:t>4/6/14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4942F-02EE-F940-9B34-C325CFD95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753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Conditional Functional Flow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3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66"/>
            <a:ext cx="8229600" cy="1143000"/>
          </a:xfrm>
        </p:spPr>
        <p:txBody>
          <a:bodyPr/>
          <a:lstStyle/>
          <a:p>
            <a:r>
              <a:rPr lang="en-US" dirty="0" smtClean="0"/>
              <a:t>Functional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64347" y="6288061"/>
            <a:ext cx="7214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bioinformatics.oxfordjournals.org</a:t>
            </a:r>
            <a:r>
              <a:rPr lang="en-US" dirty="0" smtClean="0"/>
              <a:t>/content/21/suppl_1/i302.abstract</a:t>
            </a:r>
            <a:endParaRPr lang="en-US" dirty="0"/>
          </a:p>
        </p:txBody>
      </p:sp>
      <p:pic>
        <p:nvPicPr>
          <p:cNvPr id="6" name="Picture 5" descr="nabieva.tif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372"/>
          <a:stretch/>
        </p:blipFill>
        <p:spPr>
          <a:xfrm>
            <a:off x="1189980" y="1030111"/>
            <a:ext cx="6761602" cy="484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342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Relationship </a:t>
            </a:r>
            <a:r>
              <a:rPr lang="en-US" dirty="0"/>
              <a:t>B</a:t>
            </a:r>
            <a:r>
              <a:rPr lang="en-US" dirty="0" smtClean="0"/>
              <a:t>etween Terms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082962"/>
              </p:ext>
            </p:extLst>
          </p:nvPr>
        </p:nvGraphicFramePr>
        <p:xfrm>
          <a:off x="457200" y="1631544"/>
          <a:ext cx="8229601" cy="4534675"/>
        </p:xfrm>
        <a:graphic>
          <a:graphicData uri="http://schemas.openxmlformats.org/drawingml/2006/table">
            <a:tbl>
              <a:tblPr/>
              <a:tblGrid>
                <a:gridCol w="786402"/>
                <a:gridCol w="599751"/>
                <a:gridCol w="529192"/>
                <a:gridCol w="485093"/>
                <a:gridCol w="582111"/>
                <a:gridCol w="652671"/>
                <a:gridCol w="476273"/>
                <a:gridCol w="582111"/>
                <a:gridCol w="582111"/>
                <a:gridCol w="538012"/>
                <a:gridCol w="536429"/>
                <a:gridCol w="661865"/>
                <a:gridCol w="405860"/>
                <a:gridCol w="405860"/>
                <a:gridCol w="405860"/>
              </a:tblGrid>
              <a:tr h="13052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Term1ID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Term2ID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Expected Pair Count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Observed Pair Count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Expected Pair Freq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Observed Pair Freq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Chi-Squared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Pvalue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Count Term 1 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 1 Freq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Count Term 2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Term 2 Freq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Degree 1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Degree 2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Relative?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07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ribonuclease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0.89031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0.00017756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0.0039888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364.52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0.012365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0.01436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3.4444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4.2353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07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ribonuclease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0.66055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0.00013174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0.0033905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361.44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0.0091743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0.01436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3.2857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4.2353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07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3'-5' exonuclease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ribonuclease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0.58875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0.00011742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0.0031911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361.6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0.0081771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0.01436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3.1538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4.2353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07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exoribonuclease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0.51376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0.00010247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0.0025927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274.31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0.011169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0.0091743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4.3077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3.2857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98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exoribonuclease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3'-5' exonuclease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0.45792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9.13E-05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0.0023933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263.81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0.011169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0.0081771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4.3077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3.1538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5726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passive transmembrane transporter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substrate-specific transmembrane transporter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0.74252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0.00014809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0.0021939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0.010172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0.014559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1.5938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1.4314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5726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channel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substrate-specific transmembrane transporter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0.74252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0.00014809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0.0021939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0.010172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0.014559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1.5938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1.4314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89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passive transmembrane transporter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substrate-specific transporter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0.89509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0.00017852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0.0021939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0.010172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0.017551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1.5938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1.5439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89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channel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substrate-specific transporter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0.89509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0.00017852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0.0021939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0.010172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0.017551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1.5938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1.5439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98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exoribonuclease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3'-5' exonuclease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0.35162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7.01E-05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0.0019944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241.8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0.008576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0.0081771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3.5833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3.1538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07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3'-5' exonuclease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exonuclease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0.37615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7.50E-05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0.0019944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224.91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0.0081771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0.0091743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3.1538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3.2857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07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hydrolase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deacetylase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0.79079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0.00015772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0.001795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78.338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0.012166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0.012964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4.6923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5.9091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5985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hydrolase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protein deacetylase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0.79079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0.00015772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0.001795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78.338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0.012166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0.012964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4.6923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5.9091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5899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kinase activator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protein kinase regulator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0.81193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0.00016193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0.001795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75.914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0.011767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0.013761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4.9167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3.6316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071"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hydrolase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deacetylase activity</a:t>
                      </a:r>
                    </a:p>
                  </a:txBody>
                  <a:tcPr marL="6244" marR="6244" marT="624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0.84264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0.00016806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0.001795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72.61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0.012964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0.012964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3.8235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5.9091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6244" marR="6244" marT="62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772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Allowing flow to happen between terms can be beneficial in two cases:</a:t>
            </a:r>
          </a:p>
          <a:p>
            <a:endParaRPr lang="en-US" dirty="0"/>
          </a:p>
          <a:p>
            <a:pPr lvl="1"/>
            <a:r>
              <a:rPr lang="en-US" dirty="0" smtClean="0"/>
              <a:t>There is a statistically significant relationship between unrelated terms for biological reasons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Or due to </a:t>
            </a:r>
            <a:r>
              <a:rPr lang="en-US" smtClean="0"/>
              <a:t>incomplete annotations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7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2686"/>
            <a:ext cx="8229600" cy="1143000"/>
          </a:xfrm>
        </p:spPr>
        <p:txBody>
          <a:bodyPr/>
          <a:lstStyle/>
          <a:p>
            <a:r>
              <a:rPr lang="en-US" dirty="0" smtClean="0"/>
              <a:t>Molecular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 descr="MFO_Bes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450" y="787400"/>
            <a:ext cx="6007100" cy="607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47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2686"/>
            <a:ext cx="8229600" cy="1143000"/>
          </a:xfrm>
        </p:spPr>
        <p:txBody>
          <a:bodyPr/>
          <a:lstStyle/>
          <a:p>
            <a:r>
              <a:rPr lang="en-US" dirty="0" smtClean="0"/>
              <a:t>Biological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 descr="BPO_Bes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684" y="787400"/>
            <a:ext cx="6007100" cy="607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121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2686"/>
            <a:ext cx="8229600" cy="1143000"/>
          </a:xfrm>
        </p:spPr>
        <p:txBody>
          <a:bodyPr/>
          <a:lstStyle/>
          <a:p>
            <a:r>
              <a:rPr lang="en-US" dirty="0" smtClean="0"/>
              <a:t>Cellular Component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 descr="CCO_Bes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450" y="787400"/>
            <a:ext cx="6007100" cy="607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1214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 Schemes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4942F-02EE-F940-9B34-C325CFD9571B}" type="slidenum">
              <a:rPr lang="en-US" smtClean="0"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54446" y="1764905"/>
            <a:ext cx="1056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Min/Max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0107" y="3133813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Sum Min/Max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4446" y="4614895"/>
            <a:ext cx="1384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Z-Score </a:t>
            </a:r>
            <a:r>
              <a:rPr lang="en-US" dirty="0" err="1" smtClean="0"/>
              <a:t>Logit</a:t>
            </a:r>
            <a:endParaRPr lang="en-US" dirty="0"/>
          </a:p>
        </p:txBody>
      </p:sp>
      <p:pic>
        <p:nvPicPr>
          <p:cNvPr id="9" name="Picture 8" descr="CodeCogsEqn-8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4242" y="2499344"/>
            <a:ext cx="1981200" cy="381000"/>
          </a:xfrm>
          <a:prstGeom prst="rect">
            <a:avLst/>
          </a:prstGeom>
        </p:spPr>
      </p:pic>
      <p:pic>
        <p:nvPicPr>
          <p:cNvPr id="10" name="Picture 9" descr="CodeCogsEqn-8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168" y="3762240"/>
            <a:ext cx="2628900" cy="4445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91689" y="5530692"/>
            <a:ext cx="2748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Z-score normalization, then </a:t>
            </a:r>
            <a:endParaRPr lang="en-US" dirty="0"/>
          </a:p>
        </p:txBody>
      </p:sp>
      <p:pic>
        <p:nvPicPr>
          <p:cNvPr id="12" name="Picture 11" descr="CodeCogsEqn-8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619" y="5530692"/>
            <a:ext cx="1168400" cy="31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921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429</Words>
  <Application>Microsoft Macintosh PowerPoint</Application>
  <PresentationFormat>On-screen Show (4:3)</PresentationFormat>
  <Paragraphs>266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Conditional Functional Flow</vt:lpstr>
      <vt:lpstr>Functional Flow</vt:lpstr>
      <vt:lpstr>Relationship Between Terms</vt:lpstr>
      <vt:lpstr>Expectation</vt:lpstr>
      <vt:lpstr>Molecular Function</vt:lpstr>
      <vt:lpstr>Biological Process</vt:lpstr>
      <vt:lpstr>Cellular Component</vt:lpstr>
      <vt:lpstr>Normalization Schemes</vt:lpstr>
    </vt:vector>
  </TitlesOfParts>
  <Company>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Functional Flow</dc:title>
  <dc:creator>Wyatt Clark</dc:creator>
  <cp:lastModifiedBy>Wyatt Clark</cp:lastModifiedBy>
  <cp:revision>8</cp:revision>
  <dcterms:created xsi:type="dcterms:W3CDTF">2014-04-07T00:50:38Z</dcterms:created>
  <dcterms:modified xsi:type="dcterms:W3CDTF">2014-04-07T01:43:39Z</dcterms:modified>
</cp:coreProperties>
</file>