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4" r:id="rId6"/>
    <p:sldId id="266" r:id="rId7"/>
    <p:sldId id="265" r:id="rId8"/>
    <p:sldId id="260" r:id="rId9"/>
    <p:sldId id="261" r:id="rId10"/>
    <p:sldId id="262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76" autoAdjust="0"/>
  </p:normalViewPr>
  <p:slideViewPr>
    <p:cSldViewPr showGuides="1">
      <p:cViewPr varScale="1">
        <p:scale>
          <a:sx n="65" d="100"/>
          <a:sy n="65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B8382-5C06-41D3-9792-CAB33CD0C376}" type="doc">
      <dgm:prSet loTypeId="urn:microsoft.com/office/officeart/2005/8/layout/cycle8" loCatId="cycle" qsTypeId="urn:microsoft.com/office/officeart/2005/8/quickstyle/simple2" qsCatId="simple" csTypeId="urn:microsoft.com/office/officeart/2005/8/colors/colorful3" csCatId="colorful" phldr="1"/>
      <dgm:spPr/>
    </dgm:pt>
    <dgm:pt modelId="{D0215FB5-E225-45C8-9B27-223743FD7E6B}">
      <dgm:prSet phldrT="[Text]"/>
      <dgm:spPr/>
      <dgm:t>
        <a:bodyPr/>
        <a:lstStyle/>
        <a:p>
          <a:r>
            <a:rPr lang="en-US" dirty="0" smtClean="0"/>
            <a:t>Analysis</a:t>
          </a:r>
          <a:endParaRPr lang="en-US" dirty="0"/>
        </a:p>
      </dgm:t>
    </dgm:pt>
    <dgm:pt modelId="{CB709C53-C784-426E-8AA7-3DDF599B49D6}" type="parTrans" cxnId="{6AF8BFDF-EBEF-4282-B346-93BE52A33500}">
      <dgm:prSet/>
      <dgm:spPr/>
      <dgm:t>
        <a:bodyPr/>
        <a:lstStyle/>
        <a:p>
          <a:endParaRPr lang="en-US"/>
        </a:p>
      </dgm:t>
    </dgm:pt>
    <dgm:pt modelId="{34363DBD-599A-4BE8-8C68-2887BA58518D}" type="sibTrans" cxnId="{6AF8BFDF-EBEF-4282-B346-93BE52A33500}">
      <dgm:prSet/>
      <dgm:spPr/>
      <dgm:t>
        <a:bodyPr/>
        <a:lstStyle/>
        <a:p>
          <a:endParaRPr lang="en-US"/>
        </a:p>
      </dgm:t>
    </dgm:pt>
    <dgm:pt modelId="{6E22FFD1-2026-4E1A-AE29-D04F44771FA1}">
      <dgm:prSet phldrT="[Text]"/>
      <dgm:spPr/>
      <dgm:t>
        <a:bodyPr/>
        <a:lstStyle/>
        <a:p>
          <a:r>
            <a:rPr lang="en-US" dirty="0" smtClean="0"/>
            <a:t>Query</a:t>
          </a:r>
          <a:endParaRPr lang="en-US" dirty="0"/>
        </a:p>
      </dgm:t>
    </dgm:pt>
    <dgm:pt modelId="{3BBCBACF-CA05-4177-9086-59459B380BC6}" type="parTrans" cxnId="{5398E9B8-910E-48F0-92F1-39FF2CE8F9E2}">
      <dgm:prSet/>
      <dgm:spPr/>
      <dgm:t>
        <a:bodyPr/>
        <a:lstStyle/>
        <a:p>
          <a:endParaRPr lang="en-US"/>
        </a:p>
      </dgm:t>
    </dgm:pt>
    <dgm:pt modelId="{7048FF3B-0DB0-423C-9D35-53C53EC9EDA8}" type="sibTrans" cxnId="{5398E9B8-910E-48F0-92F1-39FF2CE8F9E2}">
      <dgm:prSet/>
      <dgm:spPr/>
      <dgm:t>
        <a:bodyPr/>
        <a:lstStyle/>
        <a:p>
          <a:endParaRPr lang="en-US"/>
        </a:p>
      </dgm:t>
    </dgm:pt>
    <dgm:pt modelId="{84A5129B-B8C1-4F8F-9F2E-CD199447A441}">
      <dgm:prSet phldrT="[Text]"/>
      <dgm:spPr/>
      <dgm:t>
        <a:bodyPr/>
        <a:lstStyle/>
        <a:p>
          <a:r>
            <a:rPr lang="en-US" dirty="0" smtClean="0"/>
            <a:t>Repository</a:t>
          </a:r>
          <a:endParaRPr lang="en-US" dirty="0"/>
        </a:p>
      </dgm:t>
    </dgm:pt>
    <dgm:pt modelId="{0E95EE07-AC46-4F0C-8DD1-7D3A76D87AA8}" type="sibTrans" cxnId="{649F059D-48E6-4B57-B815-8FE71DAEEED4}">
      <dgm:prSet/>
      <dgm:spPr/>
      <dgm:t>
        <a:bodyPr/>
        <a:lstStyle/>
        <a:p>
          <a:endParaRPr lang="en-US"/>
        </a:p>
      </dgm:t>
    </dgm:pt>
    <dgm:pt modelId="{68390C2D-C132-480F-8792-563FB33D2A51}" type="parTrans" cxnId="{649F059D-48E6-4B57-B815-8FE71DAEEED4}">
      <dgm:prSet/>
      <dgm:spPr/>
      <dgm:t>
        <a:bodyPr/>
        <a:lstStyle/>
        <a:p>
          <a:endParaRPr lang="en-US"/>
        </a:p>
      </dgm:t>
    </dgm:pt>
    <dgm:pt modelId="{BE6DBBEB-8115-49F5-B48E-BFF717038D1F}" type="pres">
      <dgm:prSet presAssocID="{9F6B8382-5C06-41D3-9792-CAB33CD0C376}" presName="compositeShape" presStyleCnt="0">
        <dgm:presLayoutVars>
          <dgm:chMax val="7"/>
          <dgm:dir/>
          <dgm:resizeHandles val="exact"/>
        </dgm:presLayoutVars>
      </dgm:prSet>
      <dgm:spPr/>
    </dgm:pt>
    <dgm:pt modelId="{3D9312E9-E30A-4A6A-A997-A74443B130E6}" type="pres">
      <dgm:prSet presAssocID="{9F6B8382-5C06-41D3-9792-CAB33CD0C376}" presName="wedge1" presStyleLbl="node1" presStyleIdx="0" presStyleCnt="3" custLinFactNeighborX="2232" custLinFactNeighborY="149"/>
      <dgm:spPr/>
    </dgm:pt>
    <dgm:pt modelId="{44AB0DF0-D85B-40C8-A2E9-CAFECD6B43C8}" type="pres">
      <dgm:prSet presAssocID="{9F6B8382-5C06-41D3-9792-CAB33CD0C376}" presName="dummy1a" presStyleCnt="0"/>
      <dgm:spPr/>
    </dgm:pt>
    <dgm:pt modelId="{75A7A732-D755-4F66-A6F1-DBA8BB28D7D1}" type="pres">
      <dgm:prSet presAssocID="{9F6B8382-5C06-41D3-9792-CAB33CD0C376}" presName="dummy1b" presStyleCnt="0"/>
      <dgm:spPr/>
    </dgm:pt>
    <dgm:pt modelId="{F6BA5EF3-C2FF-4E52-A05C-78D5B07DC9CD}" type="pres">
      <dgm:prSet presAssocID="{9F6B8382-5C06-41D3-9792-CAB33CD0C37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DA4291A-E21F-4386-860D-E383FC952D40}" type="pres">
      <dgm:prSet presAssocID="{9F6B8382-5C06-41D3-9792-CAB33CD0C376}" presName="wedge2" presStyleLbl="node1" presStyleIdx="1" presStyleCnt="3" custLinFactNeighborX="-1339" custLinFactNeighborY="5060"/>
      <dgm:spPr/>
      <dgm:t>
        <a:bodyPr/>
        <a:lstStyle/>
        <a:p>
          <a:endParaRPr lang="en-US"/>
        </a:p>
      </dgm:t>
    </dgm:pt>
    <dgm:pt modelId="{8ADB648B-7BBE-44B4-A459-D8FA7CE4C578}" type="pres">
      <dgm:prSet presAssocID="{9F6B8382-5C06-41D3-9792-CAB33CD0C376}" presName="dummy2a" presStyleCnt="0"/>
      <dgm:spPr/>
    </dgm:pt>
    <dgm:pt modelId="{6EDAE984-6052-4A10-9082-F2B79C3C22A3}" type="pres">
      <dgm:prSet presAssocID="{9F6B8382-5C06-41D3-9792-CAB33CD0C376}" presName="dummy2b" presStyleCnt="0"/>
      <dgm:spPr/>
    </dgm:pt>
    <dgm:pt modelId="{6E77B9ED-E168-492B-9183-42B34B57012A}" type="pres">
      <dgm:prSet presAssocID="{9F6B8382-5C06-41D3-9792-CAB33CD0C37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C6DF8C2-AA7E-407E-82AA-DDEC43824E8F}" type="pres">
      <dgm:prSet presAssocID="{9F6B8382-5C06-41D3-9792-CAB33CD0C376}" presName="wedge3" presStyleLbl="node1" presStyleIdx="2" presStyleCnt="3" custLinFactNeighborX="-5976"/>
      <dgm:spPr/>
    </dgm:pt>
    <dgm:pt modelId="{701A7C2C-4F44-4698-9B4B-3CF6A9412033}" type="pres">
      <dgm:prSet presAssocID="{9F6B8382-5C06-41D3-9792-CAB33CD0C376}" presName="dummy3a" presStyleCnt="0"/>
      <dgm:spPr/>
    </dgm:pt>
    <dgm:pt modelId="{46430E2D-B2DA-4CE9-A44F-7968E2748EED}" type="pres">
      <dgm:prSet presAssocID="{9F6B8382-5C06-41D3-9792-CAB33CD0C376}" presName="dummy3b" presStyleCnt="0"/>
      <dgm:spPr/>
    </dgm:pt>
    <dgm:pt modelId="{4D6BC503-0F8C-4C48-8F7B-BB820375A81B}" type="pres">
      <dgm:prSet presAssocID="{9F6B8382-5C06-41D3-9792-CAB33CD0C37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74B9834-23BE-4416-A7D3-A6A2ABF16A73}" type="pres">
      <dgm:prSet presAssocID="{34363DBD-599A-4BE8-8C68-2887BA58518D}" presName="arrowWedge1" presStyleLbl="fgSibTrans2D1" presStyleIdx="0" presStyleCnt="3" custAng="20632266" custFlipHor="0" custScaleX="3972" custScaleY="2118" custLinFactX="17334" custLinFactNeighborX="100000" custLinFactNeighborY="15758"/>
      <dgm:spPr/>
    </dgm:pt>
    <dgm:pt modelId="{550A723D-F766-4F6F-8FA5-8323BAFBD341}" type="pres">
      <dgm:prSet presAssocID="{0E95EE07-AC46-4F0C-8DD1-7D3A76D87AA8}" presName="arrowWedge2" presStyleLbl="fgSibTrans2D1" presStyleIdx="1" presStyleCnt="3" custAng="20632266" custScaleX="7945" custScaleY="1192" custLinFactNeighborX="71504" custLinFactNeighborY="49993"/>
      <dgm:spPr/>
    </dgm:pt>
    <dgm:pt modelId="{0CFFE7D7-7FB5-483A-A9AE-05BCCE81819E}" type="pres">
      <dgm:prSet presAssocID="{7048FF3B-0DB0-423C-9D35-53C53EC9EDA8}" presName="arrowWedge3" presStyleLbl="fgSibTrans2D1" presStyleIdx="2" presStyleCnt="3" custAng="18867215" custFlipVert="0" custFlipHor="1" custScaleX="7501" custScaleY="4043" custLinFactNeighborX="83539" custLinFactNeighborY="264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6AF8BFDF-EBEF-4282-B346-93BE52A33500}" srcId="{9F6B8382-5C06-41D3-9792-CAB33CD0C376}" destId="{D0215FB5-E225-45C8-9B27-223743FD7E6B}" srcOrd="0" destOrd="0" parTransId="{CB709C53-C784-426E-8AA7-3DDF599B49D6}" sibTransId="{34363DBD-599A-4BE8-8C68-2887BA58518D}"/>
    <dgm:cxn modelId="{649F059D-48E6-4B57-B815-8FE71DAEEED4}" srcId="{9F6B8382-5C06-41D3-9792-CAB33CD0C376}" destId="{84A5129B-B8C1-4F8F-9F2E-CD199447A441}" srcOrd="1" destOrd="0" parTransId="{68390C2D-C132-480F-8792-563FB33D2A51}" sibTransId="{0E95EE07-AC46-4F0C-8DD1-7D3A76D87AA8}"/>
    <dgm:cxn modelId="{5398E9B8-910E-48F0-92F1-39FF2CE8F9E2}" srcId="{9F6B8382-5C06-41D3-9792-CAB33CD0C376}" destId="{6E22FFD1-2026-4E1A-AE29-D04F44771FA1}" srcOrd="2" destOrd="0" parTransId="{3BBCBACF-CA05-4177-9086-59459B380BC6}" sibTransId="{7048FF3B-0DB0-423C-9D35-53C53EC9EDA8}"/>
    <dgm:cxn modelId="{EC8B79A5-0EFB-445D-96BE-1CD0FC8946D4}" type="presOf" srcId="{9F6B8382-5C06-41D3-9792-CAB33CD0C376}" destId="{BE6DBBEB-8115-49F5-B48E-BFF717038D1F}" srcOrd="0" destOrd="0" presId="urn:microsoft.com/office/officeart/2005/8/layout/cycle8"/>
    <dgm:cxn modelId="{71C5E5B3-92E7-4978-A1DC-0EE540218780}" type="presOf" srcId="{84A5129B-B8C1-4F8F-9F2E-CD199447A441}" destId="{5DA4291A-E21F-4386-860D-E383FC952D40}" srcOrd="0" destOrd="0" presId="urn:microsoft.com/office/officeart/2005/8/layout/cycle8"/>
    <dgm:cxn modelId="{5794758D-2BD0-4BFA-A278-FB7AA84C2A55}" type="presOf" srcId="{D0215FB5-E225-45C8-9B27-223743FD7E6B}" destId="{3D9312E9-E30A-4A6A-A997-A74443B130E6}" srcOrd="0" destOrd="0" presId="urn:microsoft.com/office/officeart/2005/8/layout/cycle8"/>
    <dgm:cxn modelId="{B85655F6-A0FF-4DA2-A8F9-9CA6BB232365}" type="presOf" srcId="{6E22FFD1-2026-4E1A-AE29-D04F44771FA1}" destId="{4D6BC503-0F8C-4C48-8F7B-BB820375A81B}" srcOrd="1" destOrd="0" presId="urn:microsoft.com/office/officeart/2005/8/layout/cycle8"/>
    <dgm:cxn modelId="{D74A6013-4BEE-4E8F-B463-9C44833BC497}" type="presOf" srcId="{84A5129B-B8C1-4F8F-9F2E-CD199447A441}" destId="{6E77B9ED-E168-492B-9183-42B34B57012A}" srcOrd="1" destOrd="0" presId="urn:microsoft.com/office/officeart/2005/8/layout/cycle8"/>
    <dgm:cxn modelId="{F2627BF1-4CA1-4B55-AF54-312B5AFC0F2A}" type="presOf" srcId="{D0215FB5-E225-45C8-9B27-223743FD7E6B}" destId="{F6BA5EF3-C2FF-4E52-A05C-78D5B07DC9CD}" srcOrd="1" destOrd="0" presId="urn:microsoft.com/office/officeart/2005/8/layout/cycle8"/>
    <dgm:cxn modelId="{1410794F-97C1-4C8E-A484-006F673CD197}" type="presOf" srcId="{6E22FFD1-2026-4E1A-AE29-D04F44771FA1}" destId="{FC6DF8C2-AA7E-407E-82AA-DDEC43824E8F}" srcOrd="0" destOrd="0" presId="urn:microsoft.com/office/officeart/2005/8/layout/cycle8"/>
    <dgm:cxn modelId="{E16C3ACA-FE71-4E59-9A91-DBC577B4D58E}" type="presParOf" srcId="{BE6DBBEB-8115-49F5-B48E-BFF717038D1F}" destId="{3D9312E9-E30A-4A6A-A997-A74443B130E6}" srcOrd="0" destOrd="0" presId="urn:microsoft.com/office/officeart/2005/8/layout/cycle8"/>
    <dgm:cxn modelId="{AA6957BC-BD9F-4396-B54E-E3F7D17731EC}" type="presParOf" srcId="{BE6DBBEB-8115-49F5-B48E-BFF717038D1F}" destId="{44AB0DF0-D85B-40C8-A2E9-CAFECD6B43C8}" srcOrd="1" destOrd="0" presId="urn:microsoft.com/office/officeart/2005/8/layout/cycle8"/>
    <dgm:cxn modelId="{0B87110E-7B57-497E-B8E5-54B3BB2484EE}" type="presParOf" srcId="{BE6DBBEB-8115-49F5-B48E-BFF717038D1F}" destId="{75A7A732-D755-4F66-A6F1-DBA8BB28D7D1}" srcOrd="2" destOrd="0" presId="urn:microsoft.com/office/officeart/2005/8/layout/cycle8"/>
    <dgm:cxn modelId="{95F6AF22-1D5A-42F5-A7A0-12495C772A44}" type="presParOf" srcId="{BE6DBBEB-8115-49F5-B48E-BFF717038D1F}" destId="{F6BA5EF3-C2FF-4E52-A05C-78D5B07DC9CD}" srcOrd="3" destOrd="0" presId="urn:microsoft.com/office/officeart/2005/8/layout/cycle8"/>
    <dgm:cxn modelId="{35549EC4-3300-4612-A0C8-F0CC5B113C32}" type="presParOf" srcId="{BE6DBBEB-8115-49F5-B48E-BFF717038D1F}" destId="{5DA4291A-E21F-4386-860D-E383FC952D40}" srcOrd="4" destOrd="0" presId="urn:microsoft.com/office/officeart/2005/8/layout/cycle8"/>
    <dgm:cxn modelId="{C4C8C9B7-65F8-482E-AB1C-E0E961C9E040}" type="presParOf" srcId="{BE6DBBEB-8115-49F5-B48E-BFF717038D1F}" destId="{8ADB648B-7BBE-44B4-A459-D8FA7CE4C578}" srcOrd="5" destOrd="0" presId="urn:microsoft.com/office/officeart/2005/8/layout/cycle8"/>
    <dgm:cxn modelId="{0400EDB5-CA16-4BA1-8D74-01669B1C013A}" type="presParOf" srcId="{BE6DBBEB-8115-49F5-B48E-BFF717038D1F}" destId="{6EDAE984-6052-4A10-9082-F2B79C3C22A3}" srcOrd="6" destOrd="0" presId="urn:microsoft.com/office/officeart/2005/8/layout/cycle8"/>
    <dgm:cxn modelId="{C0A50091-07A1-49C9-B2E2-28C1DBC403E2}" type="presParOf" srcId="{BE6DBBEB-8115-49F5-B48E-BFF717038D1F}" destId="{6E77B9ED-E168-492B-9183-42B34B57012A}" srcOrd="7" destOrd="0" presId="urn:microsoft.com/office/officeart/2005/8/layout/cycle8"/>
    <dgm:cxn modelId="{68546803-74C3-4060-BF55-B89DC0891DBF}" type="presParOf" srcId="{BE6DBBEB-8115-49F5-B48E-BFF717038D1F}" destId="{FC6DF8C2-AA7E-407E-82AA-DDEC43824E8F}" srcOrd="8" destOrd="0" presId="urn:microsoft.com/office/officeart/2005/8/layout/cycle8"/>
    <dgm:cxn modelId="{0D95C27C-EB15-4183-B7C2-FAC377B61CEE}" type="presParOf" srcId="{BE6DBBEB-8115-49F5-B48E-BFF717038D1F}" destId="{701A7C2C-4F44-4698-9B4B-3CF6A9412033}" srcOrd="9" destOrd="0" presId="urn:microsoft.com/office/officeart/2005/8/layout/cycle8"/>
    <dgm:cxn modelId="{483D41BB-E640-4611-AA96-90914F923B32}" type="presParOf" srcId="{BE6DBBEB-8115-49F5-B48E-BFF717038D1F}" destId="{46430E2D-B2DA-4CE9-A44F-7968E2748EED}" srcOrd="10" destOrd="0" presId="urn:microsoft.com/office/officeart/2005/8/layout/cycle8"/>
    <dgm:cxn modelId="{9A4236E4-D911-482C-8814-2D6F95EC629A}" type="presParOf" srcId="{BE6DBBEB-8115-49F5-B48E-BFF717038D1F}" destId="{4D6BC503-0F8C-4C48-8F7B-BB820375A81B}" srcOrd="11" destOrd="0" presId="urn:microsoft.com/office/officeart/2005/8/layout/cycle8"/>
    <dgm:cxn modelId="{36B0892D-C09E-41D2-BCC7-E075FE4A185B}" type="presParOf" srcId="{BE6DBBEB-8115-49F5-B48E-BFF717038D1F}" destId="{D74B9834-23BE-4416-A7D3-A6A2ABF16A73}" srcOrd="12" destOrd="0" presId="urn:microsoft.com/office/officeart/2005/8/layout/cycle8"/>
    <dgm:cxn modelId="{3676D7A8-AFFF-4CA2-9A2E-5DDEC2B60819}" type="presParOf" srcId="{BE6DBBEB-8115-49F5-B48E-BFF717038D1F}" destId="{550A723D-F766-4F6F-8FA5-8323BAFBD341}" srcOrd="13" destOrd="0" presId="urn:microsoft.com/office/officeart/2005/8/layout/cycle8"/>
    <dgm:cxn modelId="{8ADB627F-35EF-45ED-B9B0-62C13C87F591}" type="presParOf" srcId="{BE6DBBEB-8115-49F5-B48E-BFF717038D1F}" destId="{0CFFE7D7-7FB5-483A-A9AE-05BCCE81819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9312E9-E30A-4A6A-A997-A74443B130E6}">
      <dsp:nvSpPr>
        <dsp:cNvPr id="0" name=""/>
        <dsp:cNvSpPr/>
      </dsp:nvSpPr>
      <dsp:spPr>
        <a:xfrm>
          <a:off x="1487622" y="269246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Analysis</a:t>
          </a:r>
          <a:endParaRPr lang="en-US" sz="2700" kern="1200" dirty="0"/>
        </a:p>
      </dsp:txBody>
      <dsp:txXfrm>
        <a:off x="3286755" y="992638"/>
        <a:ext cx="1219200" cy="1016000"/>
      </dsp:txXfrm>
    </dsp:sp>
    <dsp:sp modelId="{5DA4291A-E21F-4386-860D-E383FC952D40}">
      <dsp:nvSpPr>
        <dsp:cNvPr id="0" name=""/>
        <dsp:cNvSpPr/>
      </dsp:nvSpPr>
      <dsp:spPr>
        <a:xfrm>
          <a:off x="1295409" y="558816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Repository</a:t>
          </a:r>
          <a:endParaRPr lang="en-US" sz="2700" kern="1200" dirty="0"/>
        </a:p>
      </dsp:txBody>
      <dsp:txXfrm>
        <a:off x="2108209" y="2773696"/>
        <a:ext cx="1828800" cy="894080"/>
      </dsp:txXfrm>
    </dsp:sp>
    <dsp:sp modelId="{FC6DF8C2-AA7E-407E-82AA-DDEC43824E8F}">
      <dsp:nvSpPr>
        <dsp:cNvPr id="0" name=""/>
        <dsp:cNvSpPr/>
      </dsp:nvSpPr>
      <dsp:spPr>
        <a:xfrm>
          <a:off x="1066806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Query</a:t>
          </a:r>
          <a:endParaRPr lang="en-US" sz="2700" kern="1200" dirty="0"/>
        </a:p>
      </dsp:txBody>
      <dsp:txXfrm>
        <a:off x="1462233" y="987551"/>
        <a:ext cx="1219200" cy="1016000"/>
      </dsp:txXfrm>
    </dsp:sp>
    <dsp:sp modelId="{D74B9834-23BE-4416-A7D3-A6A2ABF16A73}">
      <dsp:nvSpPr>
        <dsp:cNvPr id="0" name=""/>
        <dsp:cNvSpPr/>
      </dsp:nvSpPr>
      <dsp:spPr>
        <a:xfrm rot="20632266">
          <a:off x="6019808" y="2540041"/>
          <a:ext cx="152382" cy="81255"/>
        </a:xfrm>
        <a:prstGeom prst="left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0A723D-F766-4F6F-8FA5-8323BAFBD341}">
      <dsp:nvSpPr>
        <dsp:cNvPr id="0" name=""/>
        <dsp:cNvSpPr/>
      </dsp:nvSpPr>
      <dsp:spPr>
        <a:xfrm rot="20632266">
          <a:off x="5593079" y="4041134"/>
          <a:ext cx="304803" cy="45730"/>
        </a:xfrm>
        <a:prstGeom prst="left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FFE7D7-7FB5-483A-A9AE-05BCCE81819E}">
      <dsp:nvSpPr>
        <dsp:cNvPr id="0" name=""/>
        <dsp:cNvSpPr/>
      </dsp:nvSpPr>
      <dsp:spPr>
        <a:xfrm rot="2732785" flipH="1">
          <a:off x="5834423" y="2908602"/>
          <a:ext cx="287769" cy="155106"/>
        </a:xfrm>
        <a:prstGeom prst="left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F4AEF-6762-4758-B2A3-D18FA257370D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A60B4-C06A-4169-90A5-9E1F202420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CB82-6FDD-434B-AF5D-4EE1A23D2573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D1E7-30C6-415A-A77C-1CCB4A8BC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FFB3-2381-4F84-A075-BA77A24BC228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D1E7-30C6-415A-A77C-1CCB4A8BC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F3A9F-B20A-4B0C-AF2D-43091FFA5ED0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D1E7-30C6-415A-A77C-1CCB4A8BC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7351-2E52-49FC-B223-4596CAD14987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D1E7-30C6-415A-A77C-1CCB4A8BC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3B96-66CD-45A1-BA1C-99F5D4D50CC4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D1E7-30C6-415A-A77C-1CCB4A8BC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A203-C29F-4B15-8AD1-5E477D12C4D9}" type="datetime1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D1E7-30C6-415A-A77C-1CCB4A8BC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F512-CB27-4EBD-9C60-CF94D4557A95}" type="datetime1">
              <a:rPr lang="en-US" smtClean="0"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D1E7-30C6-415A-A77C-1CCB4A8BC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6D7D-6AC3-45CA-AF14-A334F4FABE8D}" type="datetime1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D1E7-30C6-415A-A77C-1CCB4A8BC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1121-14B2-40B0-BD11-3D2241E3D3B1}" type="datetime1">
              <a:rPr lang="en-US" smtClean="0"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D1E7-30C6-415A-A77C-1CCB4A8BC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36AA-5DDD-4B33-B300-31486D9B1583}" type="datetime1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D1E7-30C6-415A-A77C-1CCB4A8BC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AD1D-A0EE-4B02-8A17-D44B3BE433B0}" type="datetime1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D1E7-30C6-415A-A77C-1CCB4A8BC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570CA-8742-4EF7-A23A-A14698829595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2D1E7-30C6-415A-A77C-1CCB4A8BCC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305800" cy="38100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err="1"/>
              <a:t>AlleleDB</a:t>
            </a:r>
            <a:r>
              <a:rPr lang="en-US" sz="2000" b="1" dirty="0"/>
              <a:t>: Allele-specific binding and expression variation in 380 individuals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 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Jieming Chen</a:t>
            </a:r>
            <a:r>
              <a:rPr lang="en-US" sz="2000" b="1" baseline="30000" dirty="0"/>
              <a:t>1,2</a:t>
            </a:r>
            <a:r>
              <a:rPr lang="en-US" sz="2000" b="1" dirty="0"/>
              <a:t>, </a:t>
            </a:r>
            <a:r>
              <a:rPr lang="en-US" sz="2000" b="1"/>
              <a:t>Joel </a:t>
            </a:r>
            <a:r>
              <a:rPr lang="en-US" sz="2000" b="1" smtClean="0"/>
              <a:t>Rozowsky</a:t>
            </a:r>
            <a:r>
              <a:rPr lang="en-US" sz="2000" b="1" baseline="30000" smtClean="0"/>
              <a:t>1,3</a:t>
            </a:r>
            <a:r>
              <a:rPr lang="en-US" sz="2000" b="1" smtClean="0"/>
              <a:t>, </a:t>
            </a:r>
            <a:r>
              <a:rPr lang="en-US" sz="2000" b="1" dirty="0"/>
              <a:t>Jason Bedford</a:t>
            </a:r>
            <a:r>
              <a:rPr lang="en-US" sz="2000" b="1" baseline="30000" dirty="0"/>
              <a:t>1</a:t>
            </a:r>
            <a:r>
              <a:rPr lang="en-US" sz="2000" b="1" dirty="0"/>
              <a:t>, </a:t>
            </a:r>
            <a:r>
              <a:rPr lang="en-US" sz="2000" b="1"/>
              <a:t>Arif </a:t>
            </a:r>
            <a:r>
              <a:rPr lang="en-US" sz="2000" b="1" smtClean="0"/>
              <a:t>Harmanci</a:t>
            </a:r>
            <a:r>
              <a:rPr lang="en-US" sz="2000" b="1" baseline="30000" smtClean="0"/>
              <a:t>1,3</a:t>
            </a:r>
            <a:r>
              <a:rPr lang="en-US" sz="2000" b="1" smtClean="0"/>
              <a:t>, </a:t>
            </a:r>
            <a:r>
              <a:rPr lang="en-US" sz="2000" b="1"/>
              <a:t>Alexei </a:t>
            </a:r>
            <a:r>
              <a:rPr lang="en-US" sz="2000" b="1" smtClean="0"/>
              <a:t>Abyzov</a:t>
            </a:r>
            <a:r>
              <a:rPr lang="en-US" sz="2000" b="1" baseline="30000" smtClean="0"/>
              <a:t>1,3</a:t>
            </a:r>
            <a:r>
              <a:rPr lang="en-US" sz="2000" b="1" smtClean="0"/>
              <a:t>, </a:t>
            </a:r>
            <a:r>
              <a:rPr lang="en-US" sz="2000" b="1" dirty="0"/>
              <a:t>Yong Kong</a:t>
            </a:r>
            <a:r>
              <a:rPr lang="en-US" sz="2000" b="1" baseline="30000" dirty="0"/>
              <a:t>1</a:t>
            </a:r>
            <a:r>
              <a:rPr lang="en-US" sz="2000" b="1" dirty="0"/>
              <a:t>, </a:t>
            </a:r>
            <a:r>
              <a:rPr lang="en-US" sz="2000" b="1"/>
              <a:t>Robert </a:t>
            </a:r>
            <a:r>
              <a:rPr lang="en-US" sz="2000" b="1" smtClean="0"/>
              <a:t>Kitchen</a:t>
            </a:r>
            <a:r>
              <a:rPr lang="en-US" sz="2000" b="1" baseline="30000" smtClean="0"/>
              <a:t>1,3</a:t>
            </a:r>
            <a:r>
              <a:rPr lang="en-US" sz="2000" b="1" smtClean="0"/>
              <a:t>, </a:t>
            </a:r>
            <a:r>
              <a:rPr lang="en-US" sz="2000" b="1" dirty="0"/>
              <a:t>Lynne Regan</a:t>
            </a:r>
            <a:r>
              <a:rPr lang="en-US" sz="2000" b="1" baseline="30000" dirty="0"/>
              <a:t>1,2,3</a:t>
            </a:r>
            <a:r>
              <a:rPr lang="en-US" sz="2000" b="1" dirty="0"/>
              <a:t>, Mark Gerstein</a:t>
            </a:r>
            <a:r>
              <a:rPr lang="en-US" sz="2000" b="1" baseline="30000" dirty="0"/>
              <a:t>1,3,4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aseline="30000" dirty="0"/>
              <a:t>1</a:t>
            </a:r>
            <a:r>
              <a:rPr lang="en-US" sz="2000" dirty="0"/>
              <a:t> Program in Computational Biology and Bioinformatics,</a:t>
            </a:r>
            <a:br>
              <a:rPr lang="en-US" sz="2000" dirty="0"/>
            </a:br>
            <a:r>
              <a:rPr lang="en-US" sz="2000" baseline="30000" dirty="0"/>
              <a:t>2</a:t>
            </a:r>
            <a:r>
              <a:rPr lang="en-US" sz="2000" dirty="0"/>
              <a:t> Integrated Graduate Program in Physical and Engineering Biology,</a:t>
            </a:r>
            <a:br>
              <a:rPr lang="en-US" sz="2000" dirty="0"/>
            </a:br>
            <a:r>
              <a:rPr lang="en-US" sz="2000" baseline="30000" dirty="0"/>
              <a:t>3</a:t>
            </a:r>
            <a:r>
              <a:rPr lang="en-US" sz="2000" dirty="0"/>
              <a:t>Molecular Biophysics and Biochemistry Department,</a:t>
            </a:r>
            <a:br>
              <a:rPr lang="en-US" sz="2000" dirty="0"/>
            </a:br>
            <a:r>
              <a:rPr lang="en-US" sz="2000" baseline="30000" dirty="0"/>
              <a:t>4</a:t>
            </a:r>
            <a:r>
              <a:rPr lang="en-US" sz="2000" dirty="0"/>
              <a:t> Department of </a:t>
            </a:r>
            <a:r>
              <a:rPr lang="en-US" sz="2000"/>
              <a:t>Computer </a:t>
            </a:r>
            <a:r>
              <a:rPr lang="en-US" sz="2000" smtClean="0"/>
              <a:t>Science,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Yale University, New Haven, CT 06520, USA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D1E7-30C6-415A-A77C-1CCB4A8BCC6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D1E7-30C6-415A-A77C-1CCB4A8BCC67}" type="slidenum">
              <a:rPr lang="en-US" smtClean="0"/>
              <a:t>10</a:t>
            </a:fld>
            <a:endParaRPr lang="en-US" dirty="0"/>
          </a:p>
        </p:txBody>
      </p:sp>
      <p:pic>
        <p:nvPicPr>
          <p:cNvPr id="6146" name="Picture 2" descr="C:\Users\JM\thesis\mark_work\allele_specificity\enrichment\enhancers\enhancers.a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407"/>
          <a:stretch>
            <a:fillRect/>
          </a:stretch>
        </p:blipFill>
        <p:spPr bwMode="auto">
          <a:xfrm>
            <a:off x="1676400" y="1143000"/>
            <a:ext cx="5600700" cy="30819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4724400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Depletion of AS SNVs in enhancers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Not statistically significant except for </a:t>
            </a:r>
            <a:r>
              <a:rPr lang="en-US" dirty="0" err="1" smtClean="0"/>
              <a:t>seg.enh.asb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Any other analyses worth pursuing?</a:t>
            </a:r>
          </a:p>
          <a:p>
            <a:endParaRPr lang="en-US" dirty="0" smtClean="0"/>
          </a:p>
          <a:p>
            <a:r>
              <a:rPr lang="en-US" dirty="0" smtClean="0"/>
              <a:t>** </a:t>
            </a:r>
            <a:r>
              <a:rPr lang="en-US" dirty="0" err="1" smtClean="0"/>
              <a:t>Kasowski</a:t>
            </a:r>
            <a:r>
              <a:rPr lang="en-US" dirty="0" smtClean="0"/>
              <a:t> et al. found more variability in </a:t>
            </a:r>
            <a:r>
              <a:rPr lang="en-US" dirty="0" err="1" smtClean="0"/>
              <a:t>seg.enhancers</a:t>
            </a:r>
            <a:r>
              <a:rPr lang="en-US" dirty="0" smtClean="0"/>
              <a:t> than promoters, in </a:t>
            </a:r>
            <a:r>
              <a:rPr lang="en-US" dirty="0" err="1" smtClean="0"/>
              <a:t>ChIP-seq</a:t>
            </a:r>
            <a:r>
              <a:rPr lang="en-US" dirty="0" smtClean="0"/>
              <a:t> of chromatin marks and CTCF data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3’ Bias in RNA-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6356350"/>
            <a:ext cx="2209800" cy="365125"/>
          </a:xfrm>
        </p:spPr>
        <p:txBody>
          <a:bodyPr/>
          <a:lstStyle/>
          <a:p>
            <a:fld id="{BB32D1E7-30C6-415A-A77C-1CCB4A8BCC67}" type="slidenum">
              <a:rPr lang="en-US" smtClean="0"/>
              <a:t>11</a:t>
            </a:fld>
            <a:endParaRPr lang="en-US"/>
          </a:p>
        </p:txBody>
      </p:sp>
      <p:pic>
        <p:nvPicPr>
          <p:cNvPr id="9218" name="Picture 2" descr="C:\Users\JM\thesis\mark_work\allele_specificity\enrichment\bins\ase\bins10_cds.png"/>
          <p:cNvPicPr>
            <a:picLocks noChangeAspect="1" noChangeArrowheads="1"/>
          </p:cNvPicPr>
          <p:nvPr/>
        </p:nvPicPr>
        <p:blipFill>
          <a:blip r:embed="rId2" cstate="print"/>
          <a:srcRect r="5000"/>
          <a:stretch>
            <a:fillRect/>
          </a:stretch>
        </p:blipFill>
        <p:spPr bwMode="auto">
          <a:xfrm>
            <a:off x="2895600" y="1600200"/>
            <a:ext cx="3200400" cy="4267200"/>
          </a:xfrm>
          <a:prstGeom prst="rect">
            <a:avLst/>
          </a:prstGeom>
          <a:noFill/>
        </p:spPr>
      </p:pic>
      <p:pic>
        <p:nvPicPr>
          <p:cNvPr id="8" name="Picture 4" descr="C:\Users\JM\thesis\mark_work\allele_specificity\enrichment\bins\ase\bins10_5utr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5357"/>
          <a:stretch>
            <a:fillRect/>
          </a:stretch>
        </p:blipFill>
        <p:spPr bwMode="auto">
          <a:xfrm>
            <a:off x="0" y="1600200"/>
            <a:ext cx="3048000" cy="4267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24400" y="6324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**Note the y axes are different</a:t>
            </a:r>
            <a:endParaRPr lang="en-US" dirty="0"/>
          </a:p>
        </p:txBody>
      </p:sp>
      <p:pic>
        <p:nvPicPr>
          <p:cNvPr id="9" name="Picture 3" descr="C:\Users\JM\thesis\mark_work\allele_specificity\enrichment\bins\ase\bins10_3utr.png"/>
          <p:cNvPicPr>
            <a:picLocks noChangeAspect="1" noChangeArrowheads="1"/>
          </p:cNvPicPr>
          <p:nvPr/>
        </p:nvPicPr>
        <p:blipFill>
          <a:blip r:embed="rId4" cstate="print"/>
          <a:srcRect l="5769" r="5769"/>
          <a:stretch>
            <a:fillRect/>
          </a:stretch>
        </p:blipFill>
        <p:spPr bwMode="auto">
          <a:xfrm>
            <a:off x="6096000" y="1600200"/>
            <a:ext cx="30480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in </a:t>
            </a:r>
            <a:r>
              <a:rPr lang="en-US" dirty="0" err="1" smtClean="0"/>
              <a:t>ChIP-seq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6356350"/>
            <a:ext cx="2209800" cy="365125"/>
          </a:xfrm>
        </p:spPr>
        <p:txBody>
          <a:bodyPr/>
          <a:lstStyle/>
          <a:p>
            <a:fld id="{BB32D1E7-30C6-415A-A77C-1CCB4A8BCC67}" type="slidenum">
              <a:rPr lang="en-US" smtClean="0"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24400" y="6324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**Note the y axes are different</a:t>
            </a:r>
            <a:endParaRPr lang="en-US" dirty="0"/>
          </a:p>
        </p:txBody>
      </p:sp>
      <p:pic>
        <p:nvPicPr>
          <p:cNvPr id="10242" name="Picture 2" descr="C:\Users\JM\thesis\mark_work\allele_specificity\enrichment\bins\asb\bin.5utr.asb.png"/>
          <p:cNvPicPr>
            <a:picLocks noChangeAspect="1" noChangeArrowheads="1"/>
          </p:cNvPicPr>
          <p:nvPr/>
        </p:nvPicPr>
        <p:blipFill>
          <a:blip r:embed="rId2" cstate="print"/>
          <a:srcRect l="5896" t="3509" r="4671" b="7018"/>
          <a:stretch>
            <a:fillRect/>
          </a:stretch>
        </p:blipFill>
        <p:spPr bwMode="auto">
          <a:xfrm>
            <a:off x="0" y="1752600"/>
            <a:ext cx="3048000" cy="3886200"/>
          </a:xfrm>
          <a:prstGeom prst="rect">
            <a:avLst/>
          </a:prstGeom>
          <a:noFill/>
        </p:spPr>
      </p:pic>
      <p:pic>
        <p:nvPicPr>
          <p:cNvPr id="10243" name="Picture 3" descr="C:\Users\JM\thesis\mark_work\allele_specificity\enrichment\bins\asb\bin.cds.asb.png"/>
          <p:cNvPicPr>
            <a:picLocks noChangeAspect="1" noChangeArrowheads="1"/>
          </p:cNvPicPr>
          <p:nvPr/>
        </p:nvPicPr>
        <p:blipFill>
          <a:blip r:embed="rId3" cstate="print"/>
          <a:srcRect l="5896" t="3446" r="4671" b="8346"/>
          <a:stretch>
            <a:fillRect/>
          </a:stretch>
        </p:blipFill>
        <p:spPr bwMode="auto">
          <a:xfrm>
            <a:off x="3048000" y="1752599"/>
            <a:ext cx="3048000" cy="3886201"/>
          </a:xfrm>
          <a:prstGeom prst="rect">
            <a:avLst/>
          </a:prstGeom>
          <a:noFill/>
        </p:spPr>
      </p:pic>
      <p:pic>
        <p:nvPicPr>
          <p:cNvPr id="10244" name="Picture 4" descr="C:\Users\JM\thesis\mark_work\allele_specificity\enrichment\bins\asb\bin.3utr.asb.png"/>
          <p:cNvPicPr>
            <a:picLocks noChangeAspect="1" noChangeArrowheads="1"/>
          </p:cNvPicPr>
          <p:nvPr/>
        </p:nvPicPr>
        <p:blipFill>
          <a:blip r:embed="rId4" cstate="print"/>
          <a:srcRect l="5896" t="3448" r="4671" b="8621"/>
          <a:stretch>
            <a:fillRect/>
          </a:stretch>
        </p:blipFill>
        <p:spPr bwMode="auto">
          <a:xfrm>
            <a:off x="6096000" y="1752600"/>
            <a:ext cx="30480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M\thesis\mark_work\allele_specificity\manuscript\figures\fig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72161"/>
            <a:ext cx="6557389" cy="48618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57266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1. Workflow of </a:t>
            </a:r>
            <a:r>
              <a:rPr lang="en-US" dirty="0" err="1" smtClean="0"/>
              <a:t>AlleleDB</a:t>
            </a:r>
            <a:r>
              <a:rPr lang="en-US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D1E7-30C6-415A-A77C-1CCB4A8BCC6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D1E7-30C6-415A-A77C-1CCB4A8BCC67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229600" cy="449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5395382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1. Data sources.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M\thesis\mark_work\allele_specificity\manuscript\figures\figure2-gene v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338" y="944873"/>
            <a:ext cx="5925324" cy="36271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57266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2. Enrichment by gene parts.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D1E7-30C6-415A-A77C-1CCB4A8BCC6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D1E7-30C6-415A-A77C-1CCB4A8BCC67}" type="slidenum">
              <a:rPr lang="en-US" smtClean="0"/>
              <a:t>5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052" y="533400"/>
            <a:ext cx="683389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5715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3. Allele frequency of allele-specific (AS) SNVs compared with the matched non-AS SNVs.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" y="1295400"/>
            <a:ext cx="152400" cy="3200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 b="2273"/>
          <a:stretch>
            <a:fillRect/>
          </a:stretch>
        </p:blipFill>
        <p:spPr bwMode="auto">
          <a:xfrm>
            <a:off x="0" y="3581400"/>
            <a:ext cx="3124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 b="2222"/>
          <a:stretch>
            <a:fillRect/>
          </a:stretch>
        </p:blipFill>
        <p:spPr bwMode="auto">
          <a:xfrm>
            <a:off x="2971800" y="3505200"/>
            <a:ext cx="320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 cstate="print"/>
          <a:srcRect r="4651" b="2222"/>
          <a:stretch>
            <a:fillRect/>
          </a:stretch>
        </p:blipFill>
        <p:spPr bwMode="auto">
          <a:xfrm>
            <a:off x="6019800" y="3505200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1" y="1524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32D1E7-30C6-415A-A77C-1CCB4A8BCC67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3581400"/>
            <a:ext cx="838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 </a:t>
            </a:r>
            <a:r>
              <a:rPr lang="en-US" sz="1400" b="1" dirty="0" smtClean="0"/>
              <a:t>                  </a:t>
            </a:r>
            <a:r>
              <a:rPr lang="en-US" sz="1400" b="1" dirty="0" smtClean="0"/>
              <a:t>Child v Pat</a:t>
            </a:r>
            <a:r>
              <a:rPr lang="en-US" sz="1400" b="1" dirty="0" smtClean="0"/>
              <a:t>			  </a:t>
            </a:r>
            <a:r>
              <a:rPr lang="en-US" sz="1400" b="1" dirty="0" smtClean="0"/>
              <a:t>Child v Mat</a:t>
            </a:r>
            <a:r>
              <a:rPr lang="en-US" sz="1400" b="1" dirty="0"/>
              <a:t>	</a:t>
            </a:r>
            <a:r>
              <a:rPr lang="en-US" sz="1400" b="1" dirty="0"/>
              <a:t>	</a:t>
            </a:r>
            <a:r>
              <a:rPr lang="en-US" sz="1400" b="1" dirty="0" smtClean="0"/>
              <a:t>              Pat v Mat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225623"/>
            <a:ext cx="838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524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CTCF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3516868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MYC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33800" y="73223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Figure 4. ASB inheritance  in different TFs in CEU trio</a:t>
            </a:r>
            <a:endParaRPr lang="en-US" sz="1400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/>
          <a:srcRect r="2326"/>
          <a:stretch>
            <a:fillRect/>
          </a:stretch>
        </p:blipFill>
        <p:spPr bwMode="auto">
          <a:xfrm>
            <a:off x="5943600" y="152400"/>
            <a:ext cx="3200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 cstate="print"/>
          <a:srcRect l="2567" t="11143" r="64172" b="54571"/>
          <a:stretch>
            <a:fillRect/>
          </a:stretch>
        </p:blipFill>
        <p:spPr bwMode="auto">
          <a:xfrm>
            <a:off x="2819400" y="5003800"/>
            <a:ext cx="3352800" cy="1311965"/>
          </a:xfrm>
          <a:prstGeom prst="roundRect">
            <a:avLst>
              <a:gd name="adj" fmla="val 16667"/>
            </a:avLst>
          </a:prstGeom>
          <a:ln w="1905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 t="8095" r="50000" b="44667"/>
          <a:stretch>
            <a:fillRect/>
          </a:stretch>
        </p:blipFill>
        <p:spPr bwMode="auto">
          <a:xfrm>
            <a:off x="5486400" y="508000"/>
            <a:ext cx="3505200" cy="2267941"/>
          </a:xfrm>
          <a:prstGeom prst="roundRect">
            <a:avLst>
              <a:gd name="adj" fmla="val 16667"/>
            </a:avLst>
          </a:prstGeom>
          <a:ln w="38100">
            <a:solidFill>
              <a:schemeClr val="accent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2314" t="7619" r="77729" b="52000"/>
          <a:stretch>
            <a:fillRect/>
          </a:stretch>
        </p:blipFill>
        <p:spPr bwMode="auto">
          <a:xfrm>
            <a:off x="762000" y="457200"/>
            <a:ext cx="3075317" cy="2362200"/>
          </a:xfrm>
          <a:prstGeom prst="roundRect">
            <a:avLst>
              <a:gd name="adj" fmla="val 16667"/>
            </a:avLst>
          </a:prstGeom>
          <a:ln w="38100">
            <a:solidFill>
              <a:schemeClr val="accent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D1E7-30C6-415A-A77C-1CCB4A8BCC6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1447800" y="1244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24600" y="5461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5. </a:t>
            </a:r>
            <a:r>
              <a:rPr lang="en-US" dirty="0" err="1" smtClean="0"/>
              <a:t>AlleleDB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 cstate="print"/>
          <a:srcRect l="4013" t="15714" r="54628" b="53117"/>
          <a:stretch>
            <a:fillRect/>
          </a:stretch>
        </p:blipFill>
        <p:spPr bwMode="auto">
          <a:xfrm>
            <a:off x="3581400" y="3098800"/>
            <a:ext cx="1638300" cy="76200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10" cstate="print"/>
          <a:srcRect l="14897" t="18831" r="66601" b="68701"/>
          <a:stretch>
            <a:fillRect/>
          </a:stretch>
        </p:blipFill>
        <p:spPr bwMode="auto">
          <a:xfrm>
            <a:off x="3810000" y="3210858"/>
            <a:ext cx="1143000" cy="26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D1E7-30C6-415A-A77C-1CCB4A8BCC67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 descr="C:\Users\JM\thesis\mark_work\allele_specificity\manuscript\figures\suppfig_mae_enrichmen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16603"/>
            <a:ext cx="8229600" cy="37887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5726668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 figure. Enrichment by gene categories associated with mono-allelic gene expression.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Loss-of-function variants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D1E7-30C6-415A-A77C-1CCB4A8BCC67}" type="slidenum">
              <a:rPr lang="en-US" smtClean="0"/>
              <a:t>9</a:t>
            </a:fld>
            <a:endParaRPr lang="en-US"/>
          </a:p>
        </p:txBody>
      </p:sp>
      <p:pic>
        <p:nvPicPr>
          <p:cNvPr id="5122" name="Picture 2" descr="C:\Users\JM\thesis\mark_work\allele_specificity\enrichment\lof\lof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04" t="5118" r="63889" b="5837"/>
          <a:stretch>
            <a:fillRect/>
          </a:stretch>
        </p:blipFill>
        <p:spPr bwMode="auto">
          <a:xfrm>
            <a:off x="381000" y="1828800"/>
            <a:ext cx="2667000" cy="37338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962400" y="1676400"/>
            <a:ext cx="403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Premature stop </a:t>
            </a:r>
            <a:r>
              <a:rPr lang="en-US" dirty="0" err="1" smtClean="0"/>
              <a:t>codons</a:t>
            </a:r>
            <a:r>
              <a:rPr lang="en-US" dirty="0" smtClean="0"/>
              <a:t> and splice site</a:t>
            </a:r>
          </a:p>
          <a:p>
            <a:r>
              <a:rPr lang="en-US" dirty="0" smtClean="0">
                <a:sym typeface="Wingdings" pitchFamily="2" charset="2"/>
              </a:rPr>
              <a:t>** </a:t>
            </a:r>
            <a:r>
              <a:rPr lang="en-US" dirty="0" err="1" smtClean="0">
                <a:sym typeface="Wingdings" pitchFamily="2" charset="2"/>
              </a:rPr>
              <a:t>gEUVADIS</a:t>
            </a:r>
            <a:r>
              <a:rPr lang="en-US" dirty="0" smtClean="0">
                <a:sym typeface="Wingdings" pitchFamily="2" charset="2"/>
              </a:rPr>
              <a:t> found an enrichment of ASE SNVs in </a:t>
            </a:r>
            <a:r>
              <a:rPr lang="en-US" dirty="0" err="1" smtClean="0">
                <a:sym typeface="Wingdings" pitchFamily="2" charset="2"/>
              </a:rPr>
              <a:t>LoF</a:t>
            </a:r>
            <a:r>
              <a:rPr lang="en-US" dirty="0" smtClean="0">
                <a:sym typeface="Wingdings" pitchFamily="2" charset="2"/>
              </a:rPr>
              <a:t> variants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Pursue “</a:t>
            </a:r>
            <a:r>
              <a:rPr lang="en-US" dirty="0" err="1" smtClean="0"/>
              <a:t>Transcriptome</a:t>
            </a:r>
            <a:r>
              <a:rPr lang="en-US" dirty="0" smtClean="0"/>
              <a:t>/Allelic effects of loss-of-function variants”?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 allelic ratios of </a:t>
            </a:r>
            <a:r>
              <a:rPr lang="en-US" dirty="0" err="1" smtClean="0">
                <a:sym typeface="Wingdings" pitchFamily="2" charset="2"/>
              </a:rPr>
              <a:t>LoF</a:t>
            </a:r>
            <a:endParaRPr lang="en-US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Split by premature stop and splice?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2841</TotalTime>
  <Words>195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AlleleDB: Allele-specific binding and expression variation in 380 individuals   Jieming Chen1,2, Joel Rozowsky1,3, Jason Bedford1, Arif Harmanci1,3, Alexei Abyzov1,3, Yong Kong1, Robert Kitchen1,3, Lynne Regan1,2,3, Mark Gerstein1,3,4   1 Program in Computational Biology and Bioinformatics, 2 Integrated Graduate Program in Physical and Engineering Biology, 3Molecular Biophysics and Biochemistry Department, 4 Department of Computer Science, Yale University, New Haven, CT 06520, USA </vt:lpstr>
      <vt:lpstr>Slide 2</vt:lpstr>
      <vt:lpstr>Slide 3</vt:lpstr>
      <vt:lpstr>Slide 4</vt:lpstr>
      <vt:lpstr>Slide 5</vt:lpstr>
      <vt:lpstr>Slide 6</vt:lpstr>
      <vt:lpstr>Slide 7</vt:lpstr>
      <vt:lpstr>Slide 8</vt:lpstr>
      <vt:lpstr>Loss-of-function variants</vt:lpstr>
      <vt:lpstr>Enhancers</vt:lpstr>
      <vt:lpstr>3’ Bias in RNA-seq data</vt:lpstr>
      <vt:lpstr>Bias in ChIP-seq data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AlleleDB: Allele-specific binding and expression variation in 380 individuals   Jieming Chen1,2, Joel Rozowsky1,2, Jason Bedford1, Arif Harmanci1,2, Alexei Abyzov1,2, Yong Kong1, Robert Kitchen1,2, Lynne Regan1,2,3, Mark Gerstein1,3,4   1 Program in Computational Biology and Bioinformatics, 2 Integrated Graduate Program in Physical and Engineering Biology, 3Molecular Biophysics and Biochemistry Department, 4 Department of Computer Science Yale University, New Haven, CT 06520, USA </dc:title>
  <dc:creator>JM</dc:creator>
  <cp:lastModifiedBy>JM</cp:lastModifiedBy>
  <cp:revision>65</cp:revision>
  <dcterms:created xsi:type="dcterms:W3CDTF">2014-04-01T15:14:14Z</dcterms:created>
  <dcterms:modified xsi:type="dcterms:W3CDTF">2014-04-03T14:35:52Z</dcterms:modified>
</cp:coreProperties>
</file>