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Presentations:2014-02-04:LARVA-timing-data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Presentations:2014-02-04:LARVA-timing-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performance:pvalue-nrand-relationshi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performance:pvalue-nrand-relationshi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Running Time of LARVA-SAM Under</a:t>
            </a:r>
            <a:r>
              <a:rPr lang="en-US" baseline="0"/>
              <a:t> Various Parameter Settings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cat>
            <c:strRef>
              <c:f>'C++'!$A$11:$A$18</c:f>
              <c:strCache>
                <c:ptCount val="8"/>
                <c:pt idx="0">
                  <c:v>Prostate vs. KEGG</c:v>
                </c:pt>
                <c:pt idx="1">
                  <c:v>Prostate vs. exons</c:v>
                </c:pt>
                <c:pt idx="2">
                  <c:v>Gr 4 glioma vs. KEGG</c:v>
                </c:pt>
                <c:pt idx="3">
                  <c:v>Gr 4 glioma vs. exons</c:v>
                </c:pt>
                <c:pt idx="4">
                  <c:v>Prostate vs. KEGG</c:v>
                </c:pt>
                <c:pt idx="5">
                  <c:v>Prostate vs. exons</c:v>
                </c:pt>
                <c:pt idx="6">
                  <c:v>Gr 4 glioma vs. KEGG</c:v>
                </c:pt>
                <c:pt idx="7">
                  <c:v>Gr 4 glioma vs. exons</c:v>
                </c:pt>
              </c:strCache>
            </c:strRef>
          </c:cat>
          <c:val>
            <c:numRef>
              <c:f>'C++'!$D$2:$D$9</c:f>
              <c:numCache>
                <c:formatCode>General</c:formatCode>
                <c:ptCount val="8"/>
                <c:pt idx="0">
                  <c:v>3.0</c:v>
                </c:pt>
                <c:pt idx="1">
                  <c:v>10.0</c:v>
                </c:pt>
                <c:pt idx="2">
                  <c:v>3.0</c:v>
                </c:pt>
                <c:pt idx="3">
                  <c:v>10.0</c:v>
                </c:pt>
                <c:pt idx="4">
                  <c:v>8.0</c:v>
                </c:pt>
                <c:pt idx="5">
                  <c:v>16.0</c:v>
                </c:pt>
                <c:pt idx="6">
                  <c:v>7.0</c:v>
                </c:pt>
                <c:pt idx="7">
                  <c:v>14.0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3975864"/>
        <c:axId val="2138705752"/>
      </c:barChart>
      <c:catAx>
        <c:axId val="2133975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 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2138705752"/>
        <c:crosses val="autoZero"/>
        <c:auto val="1"/>
        <c:lblAlgn val="ctr"/>
        <c:lblOffset val="100"/>
        <c:noMultiLvlLbl val="0"/>
      </c:catAx>
      <c:valAx>
        <c:axId val="21387057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Running Time (min)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3975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Running Time vs. CPU core count - Query=prostate samples vs. KEGG,</a:t>
            </a:r>
            <a:r>
              <a:rPr lang="en-US" baseline="0"/>
              <a:t> nrand=180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cat>
            <c:numRef>
              <c:f>'CPU timing graphs'!$Q$3:$Q$8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15.0</c:v>
                </c:pt>
                <c:pt idx="5">
                  <c:v>30.0</c:v>
                </c:pt>
              </c:numCache>
            </c:numRef>
          </c:cat>
          <c:val>
            <c:numRef>
              <c:f>'CPU timing graphs'!$R$3:$R$8</c:f>
              <c:numCache>
                <c:formatCode>General</c:formatCode>
                <c:ptCount val="6"/>
                <c:pt idx="0">
                  <c:v>27.0</c:v>
                </c:pt>
                <c:pt idx="1">
                  <c:v>14.0</c:v>
                </c:pt>
                <c:pt idx="2">
                  <c:v>7.0</c:v>
                </c:pt>
                <c:pt idx="3">
                  <c:v>5.0</c:v>
                </c:pt>
                <c:pt idx="4">
                  <c:v>4.0</c:v>
                </c:pt>
                <c:pt idx="5">
                  <c:v>3.5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6143976"/>
        <c:axId val="2143242856"/>
      </c:lineChart>
      <c:catAx>
        <c:axId val="2096143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CPU cores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3242856"/>
        <c:crosses val="autoZero"/>
        <c:auto val="1"/>
        <c:lblAlgn val="ctr"/>
        <c:lblOffset val="100"/>
        <c:noMultiLvlLbl val="0"/>
      </c:catAx>
      <c:valAx>
        <c:axId val="21432428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Running Time (min)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96143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Significance Threshold Crossings at </a:t>
            </a:r>
            <a:r>
              <a:rPr lang="en-US" i="1"/>
              <a:t>p</a:t>
            </a:r>
            <a:r>
              <a:rPr lang="en-US"/>
              <a:t>=0.05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nsamp</c:v>
          </c:tx>
          <c:invertIfNegative val="0"/>
          <c:cat>
            <c:strRef>
              <c:f>Sheet1!$A$7:$A$10</c:f>
              <c:strCache>
                <c:ptCount val="4"/>
                <c:pt idx="0">
                  <c:v>500 --&gt; 1000</c:v>
                </c:pt>
                <c:pt idx="1">
                  <c:v>1000 --&gt; 1500</c:v>
                </c:pt>
                <c:pt idx="2">
                  <c:v>1500 --&gt; 2000</c:v>
                </c:pt>
                <c:pt idx="3">
                  <c:v>2000 --&gt; 4000</c:v>
                </c:pt>
              </c:strCache>
            </c:strRef>
          </c:cat>
          <c:val>
            <c:numRef>
              <c:f>Sheet1!$B$7:$B$10</c:f>
              <c:numCache>
                <c:formatCode>General</c:formatCode>
                <c:ptCount val="4"/>
                <c:pt idx="0">
                  <c:v>10.0</c:v>
                </c:pt>
                <c:pt idx="1">
                  <c:v>11.0</c:v>
                </c:pt>
                <c:pt idx="2">
                  <c:v>6.0</c:v>
                </c:pt>
                <c:pt idx="3">
                  <c:v>0.0</c:v>
                </c:pt>
              </c:numCache>
            </c:numRef>
          </c:val>
        </c:ser>
        <c:ser>
          <c:idx val="1"/>
          <c:order val="1"/>
          <c:tx>
            <c:v>nannot</c:v>
          </c:tx>
          <c:invertIfNegative val="0"/>
          <c:cat>
            <c:strRef>
              <c:f>Sheet1!$A$7:$A$10</c:f>
              <c:strCache>
                <c:ptCount val="4"/>
                <c:pt idx="0">
                  <c:v>500 --&gt; 1000</c:v>
                </c:pt>
                <c:pt idx="1">
                  <c:v>1000 --&gt; 1500</c:v>
                </c:pt>
                <c:pt idx="2">
                  <c:v>1500 --&gt; 2000</c:v>
                </c:pt>
                <c:pt idx="3">
                  <c:v>2000 --&gt; 4000</c:v>
                </c:pt>
              </c:strCache>
            </c:strRef>
          </c:cat>
          <c:val>
            <c:numRef>
              <c:f>Sheet1!$C$7:$C$10</c:f>
              <c:numCache>
                <c:formatCode>General</c:formatCode>
                <c:ptCount val="4"/>
                <c:pt idx="0">
                  <c:v>10.0</c:v>
                </c:pt>
                <c:pt idx="1">
                  <c:v>7.0</c:v>
                </c:pt>
                <c:pt idx="2">
                  <c:v>6.0</c:v>
                </c:pt>
                <c:pt idx="3">
                  <c:v>0.0</c:v>
                </c:pt>
              </c:numCache>
            </c:numRef>
          </c:val>
        </c:ser>
        <c:ser>
          <c:idx val="2"/>
          <c:order val="2"/>
          <c:tx>
            <c:v>nvar</c:v>
          </c:tx>
          <c:invertIfNegative val="0"/>
          <c:cat>
            <c:strRef>
              <c:f>Sheet1!$A$7:$A$10</c:f>
              <c:strCache>
                <c:ptCount val="4"/>
                <c:pt idx="0">
                  <c:v>500 --&gt; 1000</c:v>
                </c:pt>
                <c:pt idx="1">
                  <c:v>1000 --&gt; 1500</c:v>
                </c:pt>
                <c:pt idx="2">
                  <c:v>1500 --&gt; 2000</c:v>
                </c:pt>
                <c:pt idx="3">
                  <c:v>2000 --&gt; 4000</c:v>
                </c:pt>
              </c:strCache>
            </c:strRef>
          </c:cat>
          <c:val>
            <c:numRef>
              <c:f>Sheet1!$D$7:$D$10</c:f>
              <c:numCache>
                <c:formatCode>General</c:formatCode>
                <c:ptCount val="4"/>
                <c:pt idx="0">
                  <c:v>8.0</c:v>
                </c:pt>
                <c:pt idx="1">
                  <c:v>10.0</c:v>
                </c:pt>
                <c:pt idx="2">
                  <c:v>10.0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47186296"/>
        <c:axId val="2091393528"/>
      </c:barChart>
      <c:catAx>
        <c:axId val="2147186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i="1"/>
                  <a:t>nrand</a:t>
                </a:r>
                <a:r>
                  <a:rPr lang="en-US"/>
                  <a:t> setting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91393528"/>
        <c:crosses val="autoZero"/>
        <c:auto val="1"/>
        <c:lblAlgn val="ctr"/>
        <c:lblOffset val="100"/>
        <c:noMultiLvlLbl val="0"/>
      </c:catAx>
      <c:valAx>
        <c:axId val="20913935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Significance Threshold Crossings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71862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Significance Threshold</a:t>
            </a:r>
            <a:r>
              <a:rPr lang="en-US" baseline="0"/>
              <a:t> Crossings at </a:t>
            </a:r>
            <a:r>
              <a:rPr lang="en-US" i="1" baseline="0"/>
              <a:t>p</a:t>
            </a:r>
            <a:r>
              <a:rPr lang="en-US" baseline="0"/>
              <a:t>=0.01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nsamp</c:v>
          </c:tx>
          <c:invertIfNegative val="0"/>
          <c:cat>
            <c:strRef>
              <c:f>Sheet1!$A$7:$A$10</c:f>
              <c:strCache>
                <c:ptCount val="4"/>
                <c:pt idx="0">
                  <c:v>500 --&gt; 1000</c:v>
                </c:pt>
                <c:pt idx="1">
                  <c:v>1000 --&gt; 1500</c:v>
                </c:pt>
                <c:pt idx="2">
                  <c:v>1500 --&gt; 2000</c:v>
                </c:pt>
                <c:pt idx="3">
                  <c:v>2000 --&gt; 4000</c:v>
                </c:pt>
              </c:strCache>
            </c:strRef>
          </c:cat>
          <c:val>
            <c:numRef>
              <c:f>Sheet1!$E$7:$E$10</c:f>
              <c:numCache>
                <c:formatCode>General</c:formatCode>
                <c:ptCount val="4"/>
                <c:pt idx="0">
                  <c:v>15.0</c:v>
                </c:pt>
                <c:pt idx="1">
                  <c:v>10.0</c:v>
                </c:pt>
                <c:pt idx="2">
                  <c:v>5.0</c:v>
                </c:pt>
                <c:pt idx="3">
                  <c:v>0.0</c:v>
                </c:pt>
              </c:numCache>
            </c:numRef>
          </c:val>
        </c:ser>
        <c:ser>
          <c:idx val="1"/>
          <c:order val="1"/>
          <c:tx>
            <c:v>nannot</c:v>
          </c:tx>
          <c:invertIfNegative val="0"/>
          <c:cat>
            <c:strRef>
              <c:f>Sheet1!$A$7:$A$10</c:f>
              <c:strCache>
                <c:ptCount val="4"/>
                <c:pt idx="0">
                  <c:v>500 --&gt; 1000</c:v>
                </c:pt>
                <c:pt idx="1">
                  <c:v>1000 --&gt; 1500</c:v>
                </c:pt>
                <c:pt idx="2">
                  <c:v>1500 --&gt; 2000</c:v>
                </c:pt>
                <c:pt idx="3">
                  <c:v>2000 --&gt; 4000</c:v>
                </c:pt>
              </c:strCache>
            </c:strRef>
          </c:cat>
          <c:val>
            <c:numRef>
              <c:f>Sheet1!$F$7:$F$10</c:f>
              <c:numCache>
                <c:formatCode>General</c:formatCode>
                <c:ptCount val="4"/>
                <c:pt idx="0">
                  <c:v>13.0</c:v>
                </c:pt>
                <c:pt idx="1">
                  <c:v>10.0</c:v>
                </c:pt>
                <c:pt idx="2">
                  <c:v>4.0</c:v>
                </c:pt>
                <c:pt idx="3">
                  <c:v>0.0</c:v>
                </c:pt>
              </c:numCache>
            </c:numRef>
          </c:val>
        </c:ser>
        <c:ser>
          <c:idx val="2"/>
          <c:order val="2"/>
          <c:tx>
            <c:v>nvar</c:v>
          </c:tx>
          <c:invertIfNegative val="0"/>
          <c:cat>
            <c:strRef>
              <c:f>Sheet1!$A$7:$A$10</c:f>
              <c:strCache>
                <c:ptCount val="4"/>
                <c:pt idx="0">
                  <c:v>500 --&gt; 1000</c:v>
                </c:pt>
                <c:pt idx="1">
                  <c:v>1000 --&gt; 1500</c:v>
                </c:pt>
                <c:pt idx="2">
                  <c:v>1500 --&gt; 2000</c:v>
                </c:pt>
                <c:pt idx="3">
                  <c:v>2000 --&gt; 4000</c:v>
                </c:pt>
              </c:strCache>
            </c:strRef>
          </c:cat>
          <c:val>
            <c:numRef>
              <c:f>Sheet1!$G$7:$G$10</c:f>
              <c:numCache>
                <c:formatCode>General</c:formatCode>
                <c:ptCount val="4"/>
                <c:pt idx="0">
                  <c:v>9.0</c:v>
                </c:pt>
                <c:pt idx="1">
                  <c:v>12.0</c:v>
                </c:pt>
                <c:pt idx="2">
                  <c:v>10.0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21389448"/>
        <c:axId val="2146803304"/>
      </c:barChart>
      <c:catAx>
        <c:axId val="-2121389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i="1"/>
                  <a:t>nrand</a:t>
                </a:r>
                <a:r>
                  <a:rPr lang="en-US"/>
                  <a:t> setting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6803304"/>
        <c:crosses val="autoZero"/>
        <c:auto val="1"/>
        <c:lblAlgn val="ctr"/>
        <c:lblOffset val="100"/>
        <c:noMultiLvlLbl val="0"/>
      </c:catAx>
      <c:valAx>
        <c:axId val="21468033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</a:t>
                </a:r>
                <a:r>
                  <a:rPr lang="en-US" baseline="0"/>
                  <a:t> of Significance Threshold Crossings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1389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0.05927</cdr:x>
      <cdr:y>0.94895</cdr:y>
    </cdr:from>
    <cdr:to>
      <cdr:x>0.52244</cdr:x>
      <cdr:y>0.95144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508000" y="5529966"/>
          <a:ext cx="3969685" cy="145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0.5199</cdr:x>
      <cdr:y>0.92528</cdr:y>
    </cdr:from>
    <cdr:to>
      <cdr:x>0.5199</cdr:x>
      <cdr:y>0.94769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4455916" y="5392057"/>
          <a:ext cx="0" cy="13059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0.06182</cdr:x>
      <cdr:y>0.92653</cdr:y>
    </cdr:from>
    <cdr:to>
      <cdr:x>0.06182</cdr:x>
      <cdr:y>0.94895</cdr:y>
    </cdr:to>
    <cdr:cxnSp macro="">
      <cdr:nvCxnSpPr>
        <cdr:cNvPr id="4" name="Straight Connector 3"/>
        <cdr:cNvCxnSpPr/>
      </cdr:nvCxnSpPr>
      <cdr:spPr>
        <a:xfrm xmlns:a="http://schemas.openxmlformats.org/drawingml/2006/main" flipV="1">
          <a:off x="529798" y="5399314"/>
          <a:ext cx="0" cy="1306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0.28958</cdr:x>
      <cdr:y>0.95144</cdr:y>
    </cdr:from>
    <cdr:to>
      <cdr:x>0.28958</cdr:x>
      <cdr:y>0.97385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2481915" y="5544476"/>
          <a:ext cx="0" cy="13059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0.52921</cdr:x>
      <cdr:y>0.94895</cdr:y>
    </cdr:from>
    <cdr:to>
      <cdr:x>0.99238</cdr:x>
      <cdr:y>0.95144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4535709" y="5529966"/>
          <a:ext cx="3969684" cy="145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0.99069</cdr:x>
      <cdr:y>0.92403</cdr:y>
    </cdr:from>
    <cdr:to>
      <cdr:x>0.99069</cdr:x>
      <cdr:y>0.94645</cdr:y>
    </cdr:to>
    <cdr:cxnSp macro="">
      <cdr:nvCxnSpPr>
        <cdr:cNvPr id="7" name="Straight Connector 6"/>
        <cdr:cNvCxnSpPr/>
      </cdr:nvCxnSpPr>
      <cdr:spPr>
        <a:xfrm xmlns:a="http://schemas.openxmlformats.org/drawingml/2006/main" flipV="1">
          <a:off x="8490881" y="5384800"/>
          <a:ext cx="0" cy="1306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0.53006</cdr:x>
      <cdr:y>0.92902</cdr:y>
    </cdr:from>
    <cdr:to>
      <cdr:x>0.53006</cdr:x>
      <cdr:y>0.95144</cdr:y>
    </cdr:to>
    <cdr:cxnSp macro="">
      <cdr:nvCxnSpPr>
        <cdr:cNvPr id="8" name="Straight Connector 7"/>
        <cdr:cNvCxnSpPr/>
      </cdr:nvCxnSpPr>
      <cdr:spPr>
        <a:xfrm xmlns:a="http://schemas.openxmlformats.org/drawingml/2006/main" flipV="1">
          <a:off x="4542991" y="5413828"/>
          <a:ext cx="0" cy="1306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0.75953</cdr:x>
      <cdr:y>0.95019</cdr:y>
    </cdr:from>
    <cdr:to>
      <cdr:x>0.75953</cdr:x>
      <cdr:y>0.97261</cdr:y>
    </cdr:to>
    <cdr:cxnSp macro="">
      <cdr:nvCxnSpPr>
        <cdr:cNvPr id="9" name="Straight Connector 8"/>
        <cdr:cNvCxnSpPr/>
      </cdr:nvCxnSpPr>
      <cdr:spPr>
        <a:xfrm xmlns:a="http://schemas.openxmlformats.org/drawingml/2006/main" flipV="1">
          <a:off x="6509709" y="5537192"/>
          <a:ext cx="0" cy="1306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0.28535</cdr:x>
      <cdr:y>0.94646</cdr:y>
    </cdr:from>
    <cdr:to>
      <cdr:x>0.38357</cdr:x>
      <cdr:y>0.99129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445661" y="5515455"/>
          <a:ext cx="841813" cy="261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nrand=120</a:t>
          </a:r>
        </a:p>
      </cdr:txBody>
    </cdr:sp>
  </cdr:relSizeAnchor>
  <cdr:relSizeAnchor xmlns:cdr="http://schemas.openxmlformats.org/drawingml/2006/chartDrawing">
    <cdr:from>
      <cdr:x>0.75529</cdr:x>
      <cdr:y>0.94521</cdr:y>
    </cdr:from>
    <cdr:to>
      <cdr:x>0.84674</cdr:x>
      <cdr:y>0.98755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473369" y="5508171"/>
          <a:ext cx="783790" cy="2467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nrand=300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02C9-7E58-5348-9B05-9C83D995666A}" type="datetimeFigureOut">
              <a:rPr lang="en-US" smtClean="0"/>
              <a:t>4/1/14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3B0C4-9127-734A-AC02-111C538A1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32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C1800-F610-DB41-A09A-2200B631A888}" type="datetimeFigureOut">
              <a:rPr lang="en-US" smtClean="0"/>
              <a:t>4/1/14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3478D-58F6-2A41-9A90-0D1EF5FC8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541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C3A1-7015-E740-9CA1-3C33B02EC507}" type="datetime1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7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AB7D-E893-6C43-BC42-393DD6989BF0}" type="datetime1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8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4DCF-9762-6F49-A73F-24F98FC794D7}" type="datetime1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0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1720-BCA5-0147-B280-794A08ABD623}" type="datetime1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1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E41F-636E-3843-A357-CBEF674F9F70}" type="datetime1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0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590-92D1-1C42-8B58-5B164FD48711}" type="datetime1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9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947C-B459-7940-8AFF-67655ACDA5F3}" type="datetime1">
              <a:rPr lang="en-US" smtClean="0"/>
              <a:t>4/1/14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3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9BC-5CF7-EB46-B080-B0F7F936F31B}" type="datetime1">
              <a:rPr lang="en-US" smtClean="0"/>
              <a:t>4/1/14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1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EA16-72AD-D345-BA20-9794D25038ED}" type="datetime1">
              <a:rPr lang="en-US" smtClean="0"/>
              <a:t>4/1/14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4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950-81E0-8041-8DFA-A235755CDE9C}" type="datetime1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9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C09-48A3-FC47-AF26-1BB66974982F}" type="datetime1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5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1FFE6-02BB-2742-934B-9F288343D075}" type="datetime1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7690-DF16-594F-ADE8-18BE3A43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5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591030"/>
            <a:ext cx="3657600" cy="14732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55536" y="2236424"/>
            <a:ext cx="58003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Fig 1a</a:t>
            </a:r>
            <a:r>
              <a:rPr lang="en-US" dirty="0"/>
              <a:t>: Recurrent variants are single nucleotide variants (SNVs) from multiple samples that overlap in a single annotation.</a:t>
            </a: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429000"/>
            <a:ext cx="3638550" cy="14605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55536" y="5151012"/>
            <a:ext cx="58003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Fig 1b</a:t>
            </a:r>
            <a:r>
              <a:rPr lang="en-US" dirty="0"/>
              <a:t>: Recurrently mutated annotations contain variants from multiple samples that are positioned anywhere within the annotation boundaries.</a:t>
            </a:r>
          </a:p>
        </p:txBody>
      </p:sp>
    </p:spTree>
    <p:extLst>
      <p:ext uri="{BB962C8B-B14F-4D97-AF65-F5344CB8AC3E}">
        <p14:creationId xmlns:p14="http://schemas.microsoft.com/office/powerpoint/2010/main" val="154581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142" y="216906"/>
            <a:ext cx="4323715" cy="58394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u="sng" dirty="0"/>
              <a:t>Fig. 2</a:t>
            </a:r>
            <a:r>
              <a:rPr lang="en-US" dirty="0"/>
              <a:t>: A schematic of the algorithms behind the LARVA-Core module.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2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889877537"/>
              </p:ext>
            </p:extLst>
          </p:nvPr>
        </p:nvGraphicFramePr>
        <p:xfrm>
          <a:off x="1152652" y="604367"/>
          <a:ext cx="6743024" cy="458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787507" y="5540995"/>
            <a:ext cx="7780509" cy="918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Fig. 3</a:t>
            </a:r>
            <a:r>
              <a:rPr lang="en-US" dirty="0"/>
              <a:t>: A series of timing tests for LARVA-SAM, varying the number of input variants, input annotations, and number of random variant datasets to produce to determine how performance scales with these parameters.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5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686809125"/>
              </p:ext>
            </p:extLst>
          </p:nvPr>
        </p:nvGraphicFramePr>
        <p:xfrm>
          <a:off x="1116102" y="421638"/>
          <a:ext cx="6851489" cy="4658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485981" y="5151815"/>
            <a:ext cx="82008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Fig. 4</a:t>
            </a:r>
            <a:r>
              <a:rPr lang="en-US" dirty="0"/>
              <a:t>: A graph of the running time with respect to the number of parallel CPU cores used for a LARVA-SAM query of the prostate sample collection (</a:t>
            </a:r>
            <a:r>
              <a:rPr lang="en-US" dirty="0" err="1"/>
              <a:t>vfiles</a:t>
            </a:r>
            <a:r>
              <a:rPr lang="en-US" dirty="0"/>
              <a:t>) against the KEGG pathways (</a:t>
            </a:r>
            <a:r>
              <a:rPr lang="en-US" dirty="0" err="1"/>
              <a:t>afiles</a:t>
            </a:r>
            <a:r>
              <a:rPr lang="en-US" dirty="0"/>
              <a:t>), with a number of random datasets </a:t>
            </a:r>
            <a:r>
              <a:rPr lang="en-US" i="1" dirty="0" err="1"/>
              <a:t>nrand</a:t>
            </a:r>
            <a:r>
              <a:rPr lang="en-US" dirty="0"/>
              <a:t> of 180. The performance gained relative to the number of CPU cores added steadily decreases, as expected.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718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30654" cy="308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061" y="0"/>
            <a:ext cx="4532939" cy="30864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38770" y="3592346"/>
            <a:ext cx="892528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Fig. 5</a:t>
            </a:r>
            <a:r>
              <a:rPr lang="en-US" dirty="0"/>
              <a:t>: These graphs illustrate the percent performance gain—measured in </a:t>
            </a:r>
            <a:r>
              <a:rPr lang="en-US" dirty="0" err="1"/>
              <a:t>wallclock</a:t>
            </a:r>
            <a:r>
              <a:rPr lang="en-US" dirty="0"/>
              <a:t> running time—per CPU core added. It is evident that there is a point at which the performance gained from increasing the number of parallel CPU cores diminishes sharply at a certain point, much like the variance metric in elbow plots. These are marked in red. (a) is for a LARVA-SAM analysis with the number of random datasets </a:t>
            </a:r>
            <a:r>
              <a:rPr lang="en-US" i="1" dirty="0" err="1"/>
              <a:t>nrand</a:t>
            </a:r>
            <a:r>
              <a:rPr lang="en-US" dirty="0"/>
              <a:t> set to 120, and (b) is for the same analysis with </a:t>
            </a:r>
            <a:r>
              <a:rPr lang="en-US" i="1" dirty="0" err="1"/>
              <a:t>nrand</a:t>
            </a:r>
            <a:r>
              <a:rPr lang="en-US" dirty="0"/>
              <a:t> set to 300. These graphs indicate that the “elbow” increases with </a:t>
            </a:r>
            <a:r>
              <a:rPr lang="en-US" i="1" dirty="0" err="1"/>
              <a:t>nrand</a:t>
            </a:r>
            <a:r>
              <a:rPr lang="en-US" dirty="0"/>
              <a:t>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80" y="3086490"/>
            <a:ext cx="435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11061" y="3095627"/>
            <a:ext cx="44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79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43905282"/>
              </p:ext>
            </p:extLst>
          </p:nvPr>
        </p:nvGraphicFramePr>
        <p:xfrm>
          <a:off x="0" y="28775"/>
          <a:ext cx="4458928" cy="3031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094765471"/>
              </p:ext>
            </p:extLst>
          </p:nvPr>
        </p:nvGraphicFramePr>
        <p:xfrm>
          <a:off x="4606492" y="24528"/>
          <a:ext cx="4466695" cy="3036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175319" y="3593455"/>
            <a:ext cx="87699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Fig. 6</a:t>
            </a:r>
            <a:r>
              <a:rPr lang="en-US" dirty="0"/>
              <a:t>: A graph of the significance threshold crossing at </a:t>
            </a:r>
            <a:r>
              <a:rPr lang="en-US" i="1" dirty="0"/>
              <a:t>p</a:t>
            </a:r>
            <a:r>
              <a:rPr lang="en-US" dirty="0"/>
              <a:t>=0.05 (a) and </a:t>
            </a:r>
            <a:r>
              <a:rPr lang="en-US" i="1" dirty="0"/>
              <a:t>p</a:t>
            </a:r>
            <a:r>
              <a:rPr lang="en-US" dirty="0"/>
              <a:t>=0.01 (b). Significance threshold crossings refer to </a:t>
            </a:r>
            <a:r>
              <a:rPr lang="en-US" i="1" dirty="0"/>
              <a:t>p</a:t>
            </a:r>
            <a:r>
              <a:rPr lang="en-US" dirty="0"/>
              <a:t>-values that cross the given significance threshold by increasing the </a:t>
            </a:r>
            <a:r>
              <a:rPr lang="en-US" i="1" dirty="0" err="1"/>
              <a:t>nrand</a:t>
            </a:r>
            <a:r>
              <a:rPr lang="en-US" dirty="0"/>
              <a:t> setting as indicated in the </a:t>
            </a:r>
            <a:r>
              <a:rPr lang="en-US" i="1" dirty="0"/>
              <a:t>x</a:t>
            </a:r>
            <a:r>
              <a:rPr lang="en-US" dirty="0"/>
              <a:t>-axis. For 185 pathways, there are 555 </a:t>
            </a:r>
            <a:r>
              <a:rPr lang="en-US" i="1" dirty="0"/>
              <a:t>p</a:t>
            </a:r>
            <a:r>
              <a:rPr lang="en-US" dirty="0"/>
              <a:t>-values generated at each </a:t>
            </a:r>
            <a:r>
              <a:rPr lang="en-US" i="1" dirty="0" err="1"/>
              <a:t>nrand</a:t>
            </a:r>
            <a:r>
              <a:rPr lang="en-US" dirty="0"/>
              <a:t> setting. For both </a:t>
            </a:r>
            <a:r>
              <a:rPr lang="en-US" i="1" dirty="0"/>
              <a:t>p</a:t>
            </a:r>
            <a:r>
              <a:rPr lang="en-US" dirty="0"/>
              <a:t>=0.05 and </a:t>
            </a:r>
            <a:r>
              <a:rPr lang="en-US" i="1" dirty="0"/>
              <a:t>p</a:t>
            </a:r>
            <a:r>
              <a:rPr lang="en-US" dirty="0"/>
              <a:t>=0.01, there are no crossing after </a:t>
            </a:r>
            <a:r>
              <a:rPr lang="en-US" i="1" dirty="0" err="1"/>
              <a:t>nrand</a:t>
            </a:r>
            <a:r>
              <a:rPr lang="en-US" dirty="0"/>
              <a:t>=2000, indicating that this is the optimal </a:t>
            </a:r>
            <a:r>
              <a:rPr lang="en-US" i="1" dirty="0" err="1"/>
              <a:t>nrand</a:t>
            </a:r>
            <a:r>
              <a:rPr lang="en-US" dirty="0"/>
              <a:t> setting.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7907" y="90790"/>
            <a:ext cx="435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12976" y="90790"/>
            <a:ext cx="44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34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048339"/>
              </p:ext>
            </p:extLst>
          </p:nvPr>
        </p:nvGraphicFramePr>
        <p:xfrm>
          <a:off x="1758950" y="1543357"/>
          <a:ext cx="5626100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5626100" imgH="1816100" progId="Word.Document.12">
                  <p:embed/>
                </p:oleObj>
              </mc:Choice>
              <mc:Fallback>
                <p:oleObj name="Document" r:id="rId3" imgW="5626100" imgH="1816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8950" y="1543357"/>
                        <a:ext cx="5626100" cy="181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49942" y="3450130"/>
            <a:ext cx="81368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Table 1</a:t>
            </a:r>
            <a:r>
              <a:rPr lang="en-US" dirty="0"/>
              <a:t>: A list of the variant datasets, annotation datasets, and </a:t>
            </a:r>
            <a:r>
              <a:rPr lang="en-US" i="1" dirty="0" err="1"/>
              <a:t>nrand</a:t>
            </a:r>
            <a:r>
              <a:rPr lang="en-US" dirty="0"/>
              <a:t> settings used to test the timing of LARVA-SAM. Each combination of variant dataset, annotation dataset, and </a:t>
            </a:r>
            <a:r>
              <a:rPr lang="en-US" i="1" dirty="0" err="1"/>
              <a:t>nrand</a:t>
            </a:r>
            <a:r>
              <a:rPr lang="en-US" dirty="0"/>
              <a:t> setting was used in the timing tests in Fig. 3.</a:t>
            </a:r>
          </a:p>
        </p:txBody>
      </p:sp>
    </p:spTree>
    <p:extLst>
      <p:ext uri="{BB962C8B-B14F-4D97-AF65-F5344CB8AC3E}">
        <p14:creationId xmlns:p14="http://schemas.microsoft.com/office/powerpoint/2010/main" val="27410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7690-DF16-594F-ADE8-18BE3A430545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58" y="2014778"/>
            <a:ext cx="8650655" cy="11464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93758" y="3554763"/>
            <a:ext cx="8650655" cy="2883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Table 2</a:t>
            </a:r>
            <a:r>
              <a:rPr lang="en-US" dirty="0"/>
              <a:t>: A subset of the LARVA-SAM significance test data produced by running LARVA-SAM with the prostate sample collection as the </a:t>
            </a:r>
            <a:r>
              <a:rPr lang="en-US" i="1" dirty="0" err="1"/>
              <a:t>vfiles</a:t>
            </a:r>
            <a:r>
              <a:rPr lang="en-US" dirty="0"/>
              <a:t>, and the KEGG pathway data as the </a:t>
            </a:r>
            <a:r>
              <a:rPr lang="en-US" i="1" dirty="0" err="1"/>
              <a:t>afiles</a:t>
            </a:r>
            <a:r>
              <a:rPr lang="en-US" dirty="0"/>
              <a:t>. Data was produced for </a:t>
            </a:r>
            <a:r>
              <a:rPr lang="en-US" i="1" dirty="0" err="1"/>
              <a:t>nrand</a:t>
            </a:r>
            <a:r>
              <a:rPr lang="en-US" dirty="0"/>
              <a:t> settings of 500 and 1000 (shown), as well as 1500, 2000, 4000, 6000, 8000, and 10,000 (not shown). </a:t>
            </a:r>
            <a:r>
              <a:rPr lang="en-US" i="1" dirty="0"/>
              <a:t>P</a:t>
            </a:r>
            <a:r>
              <a:rPr lang="en-US" dirty="0"/>
              <a:t>-value stability was determined by comparing the </a:t>
            </a:r>
            <a:r>
              <a:rPr lang="en-US" i="1" dirty="0"/>
              <a:t>p</a:t>
            </a:r>
            <a:r>
              <a:rPr lang="en-US" dirty="0"/>
              <a:t>-values of equivalent LARVA-SAM analyses run at different </a:t>
            </a:r>
            <a:r>
              <a:rPr lang="en-US" i="1" dirty="0" err="1"/>
              <a:t>nrand</a:t>
            </a:r>
            <a:r>
              <a:rPr lang="en-US" dirty="0"/>
              <a:t> settings. In this sample data, the </a:t>
            </a:r>
            <a:r>
              <a:rPr lang="en-US" i="1" dirty="0"/>
              <a:t>p</a:t>
            </a:r>
            <a:r>
              <a:rPr lang="en-US" dirty="0"/>
              <a:t>-value for the </a:t>
            </a:r>
            <a:r>
              <a:rPr lang="en-US" dirty="0" err="1"/>
              <a:t>neuroactive</a:t>
            </a:r>
            <a:r>
              <a:rPr lang="en-US" dirty="0"/>
              <a:t> ligand receptor interaction pathway changes from being insignificant at </a:t>
            </a:r>
            <a:r>
              <a:rPr lang="en-US" i="1" dirty="0"/>
              <a:t>p</a:t>
            </a:r>
            <a:r>
              <a:rPr lang="en-US" dirty="0"/>
              <a:t>=0.05 at </a:t>
            </a:r>
            <a:r>
              <a:rPr lang="en-US" i="1" dirty="0" err="1"/>
              <a:t>nrand</a:t>
            </a:r>
            <a:r>
              <a:rPr lang="en-US" dirty="0"/>
              <a:t>=500 to being significant at </a:t>
            </a:r>
            <a:r>
              <a:rPr lang="en-US" i="1" dirty="0" err="1"/>
              <a:t>nrand</a:t>
            </a:r>
            <a:r>
              <a:rPr lang="en-US" dirty="0"/>
              <a:t>=1000. We sought to find the </a:t>
            </a:r>
            <a:r>
              <a:rPr lang="en-US" i="1" dirty="0" err="1"/>
              <a:t>nrand</a:t>
            </a:r>
            <a:r>
              <a:rPr lang="en-US" dirty="0"/>
              <a:t> for which the </a:t>
            </a:r>
            <a:r>
              <a:rPr lang="en-US" i="1" dirty="0"/>
              <a:t>p</a:t>
            </a:r>
            <a:r>
              <a:rPr lang="en-US" dirty="0"/>
              <a:t>-values had stabilized enough that these significance threshold crossings do not occur when higher </a:t>
            </a:r>
            <a:r>
              <a:rPr lang="en-US" i="1" dirty="0" err="1"/>
              <a:t>nrand</a:t>
            </a:r>
            <a:r>
              <a:rPr lang="en-US" dirty="0"/>
              <a:t> settings are used.</a:t>
            </a:r>
          </a:p>
        </p:txBody>
      </p:sp>
    </p:spTree>
    <p:extLst>
      <p:ext uri="{BB962C8B-B14F-4D97-AF65-F5344CB8AC3E}">
        <p14:creationId xmlns:p14="http://schemas.microsoft.com/office/powerpoint/2010/main" val="3057327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686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37</cp:revision>
  <dcterms:created xsi:type="dcterms:W3CDTF">2014-04-01T21:24:53Z</dcterms:created>
  <dcterms:modified xsi:type="dcterms:W3CDTF">2014-04-01T21:40:04Z</dcterms:modified>
</cp:coreProperties>
</file>