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300" r:id="rId4"/>
    <p:sldId id="294" r:id="rId5"/>
    <p:sldId id="257" r:id="rId6"/>
    <p:sldId id="316" r:id="rId7"/>
    <p:sldId id="265" r:id="rId8"/>
    <p:sldId id="267" r:id="rId9"/>
    <p:sldId id="298" r:id="rId10"/>
    <p:sldId id="319" r:id="rId11"/>
    <p:sldId id="275" r:id="rId12"/>
    <p:sldId id="301" r:id="rId13"/>
    <p:sldId id="303" r:id="rId14"/>
    <p:sldId id="304" r:id="rId15"/>
    <p:sldId id="305" r:id="rId16"/>
    <p:sldId id="306" r:id="rId17"/>
    <p:sldId id="276" r:id="rId18"/>
    <p:sldId id="308" r:id="rId19"/>
    <p:sldId id="309" r:id="rId20"/>
    <p:sldId id="295" r:id="rId21"/>
    <p:sldId id="318" r:id="rId22"/>
    <p:sldId id="310" r:id="rId23"/>
    <p:sldId id="320" r:id="rId24"/>
    <p:sldId id="282" r:id="rId25"/>
    <p:sldId id="283" r:id="rId26"/>
    <p:sldId id="317" r:id="rId27"/>
    <p:sldId id="277" r:id="rId28"/>
    <p:sldId id="322" r:id="rId29"/>
    <p:sldId id="296" r:id="rId30"/>
    <p:sldId id="297" r:id="rId31"/>
    <p:sldId id="288" r:id="rId32"/>
    <p:sldId id="289" r:id="rId33"/>
    <p:sldId id="299" r:id="rId34"/>
    <p:sldId id="321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med Kh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01" autoAdjust="0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E59F8-75B1-5742-BDCA-D4A9849BC16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0C851-3FF2-D749-A101-54009178E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4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-Genome sequencing: advances help</a:t>
            </a:r>
            <a:r>
              <a:rPr lang="en-US" baseline="0" dirty="0" smtClean="0">
                <a:sym typeface="Wingdings"/>
              </a:rPr>
              <a:t> cheaply sequence entire genomes  produces massive amount of data; </a:t>
            </a:r>
          </a:p>
          <a:p>
            <a:r>
              <a:rPr lang="en-US" baseline="0" dirty="0" smtClean="0">
                <a:sym typeface="Wingdings"/>
              </a:rPr>
              <a:t>-computers: analyze data quickly, cheaply, &amp; reliably</a:t>
            </a:r>
          </a:p>
          <a:p>
            <a:r>
              <a:rPr lang="en-US" baseline="0" dirty="0" smtClean="0">
                <a:sym typeface="Wingdings"/>
              </a:rPr>
              <a:t>-computers to analyze genomic data to identify cancer-driver genes; </a:t>
            </a:r>
          </a:p>
          <a:p>
            <a:r>
              <a:rPr lang="en-US" baseline="0" dirty="0" smtClean="0">
                <a:sym typeface="Wingdings"/>
              </a:rPr>
              <a:t>-Problem: identifying false positives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00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-current analytical</a:t>
            </a:r>
            <a:r>
              <a:rPr lang="en-US" baseline="0" dirty="0" smtClean="0"/>
              <a:t> methods</a:t>
            </a:r>
            <a:r>
              <a:rPr lang="en-US" dirty="0" smtClean="0"/>
              <a:t>: set mutational</a:t>
            </a:r>
            <a:r>
              <a:rPr lang="en-US" baseline="0" dirty="0" smtClean="0"/>
              <a:t> background frequency “mu”, </a:t>
            </a:r>
          </a:p>
          <a:p>
            <a:r>
              <a:rPr lang="en-US" baseline="0" dirty="0" smtClean="0"/>
              <a:t>-mutational heterogeneity: mutational frequency background, type of base mutation (C to T, C to A, etc.), </a:t>
            </a:r>
            <a:r>
              <a:rPr lang="en-US" baseline="0" dirty="0" err="1" smtClean="0"/>
              <a:t>intragenomic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(3/16/14 00:40) -----</a:t>
            </a:r>
          </a:p>
          <a:p>
            <a:r>
              <a:rPr lang="en-US" dirty="0"/>
              <a:t>-Summary: compare false &amp; true positives, though we see distribution shift may need to compare other false &amp; true positive sets</a:t>
            </a:r>
          </a:p>
          <a:p>
            <a:r>
              <a:rPr lang="en-US" dirty="0"/>
              <a:t>-QUES: how was 11 genes identified?!?!</a:t>
            </a:r>
            <a:r>
              <a:rPr lang="en-US" dirty="0" smtClean="0"/>
              <a:t>? – look</a:t>
            </a:r>
            <a:r>
              <a:rPr lang="en-US" baseline="0" dirty="0" smtClean="0"/>
              <a:t> at page 16 of supplementary info, Method S3</a:t>
            </a:r>
            <a:endParaRPr lang="en-US" dirty="0" smtClean="0"/>
          </a:p>
          <a:p>
            <a:r>
              <a:rPr lang="en-US" dirty="0" smtClean="0"/>
              <a:t>-QUES: 450</a:t>
            </a:r>
            <a:r>
              <a:rPr lang="en-US" baseline="0" dirty="0" smtClean="0"/>
              <a:t> genes calculated?? – look at page 16 of supplementary info, Method S2</a:t>
            </a:r>
            <a:endParaRPr lang="en-US" dirty="0"/>
          </a:p>
          <a:p>
            <a:r>
              <a:rPr lang="en-US" dirty="0"/>
              <a:t>-not a definitive result, will need to compare more false positive &amp; true positive results to verify this technique of Mann-Whitney 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86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(3/16/14 00:40) -----</a:t>
            </a:r>
          </a:p>
          <a:p>
            <a:r>
              <a:rPr lang="en-US" dirty="0"/>
              <a:t>-Summary: result, Caveat - will need to repeat this for known true &amp; false positives.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(3/16/14 01:13) -----</a:t>
            </a:r>
          </a:p>
          <a:p>
            <a:r>
              <a:rPr lang="en-US"/>
              <a:t>-Summary: what we do (look at rare SNVs), why we do it (separate out confounding effect of mutagenicity &amp; selection)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5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-Summary: what problem am I addressing</a:t>
            </a:r>
            <a:r>
              <a:rPr lang="en-US" baseline="0" dirty="0" smtClean="0"/>
              <a:t>, and how am I addressing 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0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-Summary: be able to identify null genes,</a:t>
            </a:r>
            <a:r>
              <a:rPr lang="en-US" baseline="0" dirty="0" smtClean="0"/>
              <a:t> used 1000 Genomes to try to establish null genes, compare to cancer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-calculate SNV density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-how we calculated</a:t>
            </a:r>
            <a:r>
              <a:rPr lang="en-US" baseline="0" dirty="0" smtClean="0">
                <a:solidFill>
                  <a:schemeClr val="tx1"/>
                </a:solidFill>
              </a:rPr>
              <a:t> SNV density</a:t>
            </a:r>
          </a:p>
          <a:p>
            <a:r>
              <a:rPr lang="en-US" baseline="0" dirty="0" smtClean="0">
                <a:solidFill>
                  <a:schemeClr val="tx1"/>
                </a:solidFill>
              </a:rPr>
              <a:t>-why: c</a:t>
            </a:r>
            <a:r>
              <a:rPr lang="en-US" dirty="0" smtClean="0">
                <a:solidFill>
                  <a:schemeClr val="tx1"/>
                </a:solidFill>
              </a:rPr>
              <a:t>omparing between</a:t>
            </a:r>
            <a:r>
              <a:rPr lang="en-US" baseline="0" dirty="0" smtClean="0">
                <a:solidFill>
                  <a:schemeClr val="tx1"/>
                </a:solidFill>
              </a:rPr>
              <a:t> 1000 G &amp; cancer</a:t>
            </a:r>
            <a:r>
              <a:rPr lang="en-US" dirty="0" smtClean="0">
                <a:solidFill>
                  <a:schemeClr val="tx1"/>
                </a:solidFill>
              </a:rPr>
              <a:t> gives us better understanding of what differences in cancer can lead to the cancerous phenotype</a:t>
            </a:r>
          </a:p>
          <a:p>
            <a:endParaRPr lang="en-US" dirty="0"/>
          </a:p>
          <a:p>
            <a:r>
              <a:rPr lang="en-US" dirty="0"/>
              <a:t>----- Meeting Notes (3/15/14 23:14) -----</a:t>
            </a:r>
          </a:p>
          <a:p>
            <a:r>
              <a:rPr lang="en-US" dirty="0"/>
              <a:t>-Spearman: compares the general trend of SNV density between healthy &amp; cancer.</a:t>
            </a:r>
          </a:p>
          <a:p>
            <a:r>
              <a:rPr lang="en-US" dirty="0"/>
              <a:t>-Reason: see overall trend, cut out genes that do show similar.</a:t>
            </a:r>
          </a:p>
          <a:p>
            <a:r>
              <a:rPr lang="en-US" dirty="0"/>
              <a:t>----- Meeting Notes (3/15/14 23:30) -----</a:t>
            </a:r>
          </a:p>
          <a:p>
            <a:r>
              <a:rPr lang="en-US" dirty="0"/>
              <a:t>-show future steps at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</a:p>
          <a:p>
            <a:r>
              <a:rPr lang="en-US" dirty="0" smtClean="0"/>
              <a:t>-interpretation:</a:t>
            </a:r>
            <a:r>
              <a:rPr lang="en-US" baseline="0" dirty="0" smtClean="0"/>
              <a:t> heterogeneity in cancers – some more correlated to 1000 G than others</a:t>
            </a:r>
          </a:p>
          <a:p>
            <a:r>
              <a:rPr lang="en-US" baseline="0" dirty="0" smtClean="0"/>
              <a:t>-interpretation: with higher correlation datasets (e.g. melanoma, lung </a:t>
            </a:r>
            <a:r>
              <a:rPr lang="en-US" baseline="0" dirty="0" err="1" smtClean="0"/>
              <a:t>adeno</a:t>
            </a:r>
            <a:r>
              <a:rPr lang="en-US" baseline="0" dirty="0" smtClean="0"/>
              <a:t>) – more potential null genes in common.</a:t>
            </a:r>
            <a:endParaRPr lang="en-US" dirty="0"/>
          </a:p>
          <a:p>
            <a:r>
              <a:rPr lang="en-US" dirty="0"/>
              <a:t>----- Meeting Notes (3/15/14 23:30) -----</a:t>
            </a:r>
          </a:p>
          <a:p>
            <a:r>
              <a:rPr lang="en-US" dirty="0"/>
              <a:t>-talk more about interpretation of </a:t>
            </a:r>
            <a:r>
              <a:rPr lang="en-US" dirty="0" smtClean="0"/>
              <a:t>dataset: dataset</a:t>
            </a:r>
            <a:r>
              <a:rPr lang="en-US" baseline="0" dirty="0" smtClean="0"/>
              <a:t> with correlation – perhaps can find potential null genes in these datasets.</a:t>
            </a:r>
            <a:endParaRPr lang="en-US" dirty="0"/>
          </a:p>
          <a:p>
            <a:r>
              <a:rPr lang="en-US" dirty="0"/>
              <a:t>-further suggestive steps: with weak correlation, may want to look at subclasses of genes.</a:t>
            </a:r>
          </a:p>
          <a:p>
            <a:r>
              <a:rPr lang="en-US" dirty="0"/>
              <a:t>-transition into </a:t>
            </a:r>
            <a:r>
              <a:rPr lang="en-US" dirty="0" err="1"/>
              <a:t>KaKs</a:t>
            </a:r>
            <a:r>
              <a:rPr lang="en-US" dirty="0"/>
              <a:t>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5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(3/15/14 23:30) -----</a:t>
            </a:r>
          </a:p>
          <a:p>
            <a:r>
              <a:rPr lang="en-US" dirty="0"/>
              <a:t>-Summary: what is the </a:t>
            </a:r>
            <a:r>
              <a:rPr lang="en-US" dirty="0" err="1"/>
              <a:t>KaKs</a:t>
            </a:r>
            <a:r>
              <a:rPr lang="en-US" dirty="0"/>
              <a:t>, how NS &amp; S sites calculated, what =1, &lt;1, &amp; &gt;1 mean</a:t>
            </a:r>
          </a:p>
          <a:p>
            <a:r>
              <a:rPr lang="en-US" dirty="0"/>
              <a:t>----- Meeting Notes (3/15/14 23:38) -----</a:t>
            </a:r>
          </a:p>
          <a:p>
            <a:r>
              <a:rPr lang="en-US" dirty="0"/>
              <a:t>-for results, show 1000 G, melanoma, lung </a:t>
            </a:r>
            <a:r>
              <a:rPr lang="en-US" dirty="0" err="1"/>
              <a:t>adeno</a:t>
            </a:r>
            <a:r>
              <a:rPr lang="en-US" dirty="0"/>
              <a:t>, </a:t>
            </a:r>
            <a:r>
              <a:rPr lang="en-US" dirty="0" err="1"/>
              <a:t>colorectum</a:t>
            </a:r>
            <a:r>
              <a:rPr lang="en-US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4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KaKs</a:t>
            </a:r>
            <a:r>
              <a:rPr lang="en-US" baseline="0" dirty="0" smtClean="0"/>
              <a:t> &lt; 1 in actual data, is that the same as with random 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----- Meeting Notes (3/15/14 23:56) -----</a:t>
            </a:r>
          </a:p>
          <a:p>
            <a:r>
              <a:rPr lang="en-US" dirty="0" smtClean="0"/>
              <a:t>-longer tail in cancer datasets - implies that cancer has more AA changing mutations.</a:t>
            </a:r>
          </a:p>
          <a:p>
            <a:endParaRPr lang="en-US" dirty="0"/>
          </a:p>
          <a:p>
            <a:r>
              <a:rPr lang="en-US" dirty="0"/>
              <a:t>----- Meeting Notes (3/16/14 00:03) -----</a:t>
            </a:r>
          </a:p>
          <a:p>
            <a:r>
              <a:rPr lang="en-US" dirty="0"/>
              <a:t>-further investigation - look into genes in cancer with </a:t>
            </a:r>
            <a:r>
              <a:rPr lang="en-US" dirty="0" err="1"/>
              <a:t>KaKs</a:t>
            </a:r>
            <a:r>
              <a:rPr lang="en-US" dirty="0"/>
              <a:t> &gt; 1 as there are more in cancer than in 1000 G. Maybe even subtract out </a:t>
            </a:r>
            <a:r>
              <a:rPr lang="en-US" dirty="0" err="1"/>
              <a:t>KaKs</a:t>
            </a:r>
            <a:r>
              <a:rPr lang="en-US" dirty="0"/>
              <a:t> &gt; 1 in 1000 G as these would not be cancer-drivers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0C851-3FF2-D749-A101-54009178E1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1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9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0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8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4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9B06-2BEE-004A-B970-D9D40F79A733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510A-63C2-4945-A83B-0670EAA3F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Rotation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Mohammed Khan</a:t>
            </a:r>
          </a:p>
          <a:p>
            <a:r>
              <a:rPr lang="en-US" dirty="0" smtClean="0"/>
              <a:t>3.17.2014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SNV </a:t>
            </a:r>
            <a:r>
              <a:rPr lang="en-US" dirty="0" smtClean="0">
                <a:solidFill>
                  <a:srgbClr val="BFBFBF"/>
                </a:solidFill>
              </a:rPr>
              <a:t>Density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The amount of single mutations in a given length of a gene.</a:t>
            </a:r>
          </a:p>
          <a:p>
            <a:r>
              <a:rPr lang="en-US" dirty="0" err="1" smtClean="0"/>
              <a:t>KaKs</a:t>
            </a:r>
            <a:endParaRPr lang="en-US" dirty="0" smtClean="0"/>
          </a:p>
          <a:p>
            <a:pPr lvl="1"/>
            <a:r>
              <a:rPr lang="en-US" dirty="0" smtClean="0"/>
              <a:t>Ratio of non-synonymous mutations to synonymous mutations.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False Positives vs. Cancer-drivers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Comparing an identified false positive gene set to 1000 Genomes.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Rare </a:t>
            </a:r>
            <a:r>
              <a:rPr lang="en-US" dirty="0" smtClean="0">
                <a:solidFill>
                  <a:srgbClr val="BFBFBF"/>
                </a:solidFill>
              </a:rPr>
              <a:t>SNVs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Conserved single mutations that can distinguish mutagenic sequences from selected mutations.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Why: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KaKs</a:t>
            </a:r>
            <a:r>
              <a:rPr lang="en-US" dirty="0"/>
              <a:t> value takes into account whether the mutations are </a:t>
            </a:r>
            <a:r>
              <a:rPr lang="en-US" dirty="0" err="1"/>
              <a:t>nonsynonymous</a:t>
            </a:r>
            <a:r>
              <a:rPr lang="en-US" dirty="0"/>
              <a:t> or synonymous. </a:t>
            </a:r>
          </a:p>
          <a:p>
            <a:pPr lvl="1"/>
            <a:r>
              <a:rPr lang="en-US" dirty="0"/>
              <a:t>The distribution of </a:t>
            </a:r>
            <a:r>
              <a:rPr lang="en-US" dirty="0" err="1"/>
              <a:t>KaKs</a:t>
            </a:r>
            <a:r>
              <a:rPr lang="en-US" dirty="0"/>
              <a:t> values gives insight into the types of selection forces present in each dataset - purifying selection, neutral selection, or positive selection.</a:t>
            </a:r>
          </a:p>
          <a:p>
            <a:r>
              <a:rPr lang="en-US" dirty="0" smtClean="0"/>
              <a:t>What:</a:t>
            </a:r>
          </a:p>
          <a:p>
            <a:pPr lvl="1"/>
            <a:r>
              <a:rPr lang="en-US" dirty="0" err="1" smtClean="0"/>
              <a:t>KaKs</a:t>
            </a:r>
            <a:r>
              <a:rPr lang="en-US" dirty="0" smtClean="0"/>
              <a:t> = (NS mutations/NS sites) / (</a:t>
            </a:r>
            <a:r>
              <a:rPr lang="en-US" dirty="0" err="1" smtClean="0"/>
              <a:t>Syn</a:t>
            </a:r>
            <a:r>
              <a:rPr lang="en-US" dirty="0" smtClean="0"/>
              <a:t> mutations/</a:t>
            </a:r>
            <a:r>
              <a:rPr lang="en-US" dirty="0" err="1" smtClean="0"/>
              <a:t>Syn</a:t>
            </a:r>
            <a:r>
              <a:rPr lang="en-US" dirty="0" smtClean="0"/>
              <a:t> sites)</a:t>
            </a:r>
          </a:p>
          <a:p>
            <a:pPr lvl="1"/>
            <a:r>
              <a:rPr lang="en-US" dirty="0" smtClean="0"/>
              <a:t>Calculated the </a:t>
            </a:r>
            <a:r>
              <a:rPr lang="en-US" dirty="0" err="1"/>
              <a:t>KaKs</a:t>
            </a:r>
            <a:r>
              <a:rPr lang="en-US" dirty="0"/>
              <a:t> for </a:t>
            </a:r>
            <a:r>
              <a:rPr lang="en-US" dirty="0" smtClean="0"/>
              <a:t>each gene </a:t>
            </a:r>
            <a:r>
              <a:rPr lang="en-US" dirty="0"/>
              <a:t>in all datasets (1000 Genomes &amp; cancer dataset) &amp; plotted </a:t>
            </a:r>
            <a:r>
              <a:rPr lang="en-US" dirty="0" smtClean="0"/>
              <a:t>the histogram </a:t>
            </a:r>
            <a:r>
              <a:rPr lang="en-US" dirty="0"/>
              <a:t>for </a:t>
            </a:r>
            <a:r>
              <a:rPr lang="en-US" dirty="0" smtClean="0"/>
              <a:t>each</a:t>
            </a:r>
            <a:r>
              <a:rPr lang="en-US" dirty="0" smtClean="0"/>
              <a:t> dataset.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5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5" y="-6615"/>
            <a:ext cx="6864615" cy="68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5" y="-6615"/>
            <a:ext cx="6864615" cy="68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0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5" y="-6615"/>
            <a:ext cx="6864615" cy="68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5" y="-6615"/>
            <a:ext cx="6864615" cy="68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2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5" y="-6615"/>
            <a:ext cx="6864615" cy="68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0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</a:t>
            </a:r>
            <a:r>
              <a:rPr lang="en-US" dirty="0" err="1" smtClean="0"/>
              <a:t>KaKs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Why:</a:t>
            </a:r>
          </a:p>
          <a:p>
            <a:pPr lvl="1"/>
            <a:r>
              <a:rPr lang="en-US" dirty="0"/>
              <a:t>Since many of the cancer datasets showed </a:t>
            </a:r>
            <a:r>
              <a:rPr lang="en-US" dirty="0" err="1"/>
              <a:t>KaKs</a:t>
            </a:r>
            <a:r>
              <a:rPr lang="en-US" dirty="0"/>
              <a:t> &lt; 1 (purifying selection), would random mutations lead to neutral evolution (</a:t>
            </a:r>
            <a:r>
              <a:rPr lang="en-US" dirty="0" err="1"/>
              <a:t>KaKs</a:t>
            </a:r>
            <a:r>
              <a:rPr lang="en-US" dirty="0"/>
              <a:t> = 1)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What:</a:t>
            </a:r>
          </a:p>
          <a:p>
            <a:pPr lvl="1"/>
            <a:r>
              <a:rPr lang="en-US" dirty="0" smtClean="0"/>
              <a:t>Simulate random mutations in made in a dataset of genes and calculate the </a:t>
            </a:r>
            <a:r>
              <a:rPr lang="en-US" dirty="0" err="1" smtClean="0"/>
              <a:t>KaKs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592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3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Genome </a:t>
            </a:r>
            <a:r>
              <a:rPr lang="en-US" dirty="0" smtClean="0"/>
              <a:t>sequencing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Computational analysis </a:t>
            </a:r>
            <a:r>
              <a:rPr lang="en-US" dirty="0" smtClean="0">
                <a:sym typeface="Wingdings"/>
              </a:rPr>
              <a:t> identify genetic causes of disease.</a:t>
            </a:r>
            <a:endParaRPr lang="en-US" dirty="0" smtClean="0"/>
          </a:p>
          <a:p>
            <a:r>
              <a:rPr lang="en-US" dirty="0" smtClean="0"/>
              <a:t>Difficulty in analysis: separating true positives from false positive.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627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</a:t>
            </a:r>
            <a:r>
              <a:rPr lang="en-US" dirty="0" err="1" smtClean="0"/>
              <a:t>KaKs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Comparing the </a:t>
            </a:r>
            <a:r>
              <a:rPr lang="en-US" dirty="0" err="1" smtClean="0"/>
              <a:t>KaKs</a:t>
            </a:r>
            <a:r>
              <a:rPr lang="en-US" dirty="0" smtClean="0"/>
              <a:t> between the actual datasets and simulated </a:t>
            </a:r>
            <a:r>
              <a:rPr lang="en-US" dirty="0" err="1" smtClean="0"/>
              <a:t>KaKs</a:t>
            </a:r>
            <a:r>
              <a:rPr lang="en-US" dirty="0" smtClean="0"/>
              <a:t>, the actual datasets do not show a</a:t>
            </a:r>
            <a:r>
              <a:rPr lang="en-US" dirty="0"/>
              <a:t> </a:t>
            </a:r>
            <a:r>
              <a:rPr lang="en-US" dirty="0" smtClean="0"/>
              <a:t>random mutation pattern.</a:t>
            </a:r>
            <a:endParaRPr lang="en-US" dirty="0" smtClean="0"/>
          </a:p>
          <a:p>
            <a:r>
              <a:rPr lang="en-US" dirty="0" smtClean="0"/>
              <a:t>Comparing 1000 Genomes to the cancer datasets, the tail end of the cancer datasets are longer. This means more genes are positively selected for in cancers.</a:t>
            </a:r>
            <a:endParaRPr lang="en-US" dirty="0" smtClean="0"/>
          </a:p>
          <a:p>
            <a:pPr lvl="1"/>
            <a:r>
              <a:rPr lang="en-US" dirty="0" smtClean="0"/>
              <a:t>1000 Genomes dataset does have genes with </a:t>
            </a:r>
            <a:r>
              <a:rPr lang="en-US" dirty="0" err="1" smtClean="0"/>
              <a:t>KaKs</a:t>
            </a:r>
            <a:r>
              <a:rPr lang="en-US" dirty="0" smtClean="0"/>
              <a:t> &gt; 1. These genes could be null genes.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8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SNV </a:t>
            </a:r>
            <a:r>
              <a:rPr lang="en-US" dirty="0" smtClean="0">
                <a:solidFill>
                  <a:srgbClr val="BFBFBF"/>
                </a:solidFill>
              </a:rPr>
              <a:t>Density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The amount of single mutations in a given length of a gene.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KaKs</a:t>
            </a:r>
            <a:endParaRPr lang="en-US" dirty="0" smtClean="0">
              <a:solidFill>
                <a:srgbClr val="BFBFBF"/>
              </a:solidFill>
            </a:endParaRP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Ratio of non-synonymous mutations to synonymous mutations.</a:t>
            </a:r>
          </a:p>
          <a:p>
            <a:r>
              <a:rPr lang="en-US" dirty="0" smtClean="0"/>
              <a:t>False Positives vs. Cancer-drivers</a:t>
            </a:r>
          </a:p>
          <a:p>
            <a:pPr lvl="1"/>
            <a:r>
              <a:rPr lang="en-US" dirty="0" smtClean="0"/>
              <a:t>Comparing an identified false positive gene set to 1000 Genomes.</a:t>
            </a:r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Rare </a:t>
            </a:r>
            <a:r>
              <a:rPr lang="en-US" dirty="0" smtClean="0">
                <a:solidFill>
                  <a:srgbClr val="BFBFBF"/>
                </a:solidFill>
              </a:rPr>
              <a:t>SNVs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Conserved single mutations that can distinguish mutagenic sequences from selected mutations.</a:t>
            </a:r>
            <a:endParaRPr lang="en-US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Positives in Current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current analytical methods Lawrence et al. identified 450 genes as potential cancer drivers in Lung Squamous.</a:t>
            </a:r>
          </a:p>
          <a:p>
            <a:pPr lvl="1"/>
            <a:r>
              <a:rPr lang="en-US" dirty="0" smtClean="0"/>
              <a:t>Some identified seemed as implausible cancer-drivers, including olfactory genes.</a:t>
            </a:r>
          </a:p>
          <a:p>
            <a:r>
              <a:rPr lang="en-US" dirty="0" smtClean="0"/>
              <a:t>A new algorithm was designed to consider mutational heterogeneity when identifying cancer-driver genes.</a:t>
            </a:r>
          </a:p>
          <a:p>
            <a:r>
              <a:rPr lang="en-US" dirty="0" smtClean="0"/>
              <a:t>11 of the 450 genes passed mutational heterogeneity test.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2103" y="6356995"/>
            <a:ext cx="53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Lawrence, M. S. et al. (2013). Mutational heterogeneity in cancer and the search for new cancer-associated genes. Nature, 499(7457), 214–8. doi:10.1038/nature12213</a:t>
            </a:r>
          </a:p>
        </p:txBody>
      </p:sp>
    </p:spTree>
    <p:extLst>
      <p:ext uri="{BB962C8B-B14F-4D97-AF65-F5344CB8AC3E}">
        <p14:creationId xmlns:p14="http://schemas.microsoft.com/office/powerpoint/2010/main" val="1499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1000 Genomes vs. </a:t>
            </a:r>
            <a:r>
              <a:rPr lang="en-US" dirty="0" err="1"/>
              <a:t>MutSig</a:t>
            </a:r>
            <a:r>
              <a:rPr lang="en-US" dirty="0"/>
              <a:t>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Why:</a:t>
            </a:r>
          </a:p>
          <a:p>
            <a:pPr lvl="1"/>
            <a:r>
              <a:rPr lang="en-US" dirty="0"/>
              <a:t>Could the false positive dataset have a higher distribution of SNVs compared to the non-diseased dataset?</a:t>
            </a:r>
          </a:p>
          <a:p>
            <a:r>
              <a:rPr lang="en-US" dirty="0"/>
              <a:t>What: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compared the distribution of SNV density in the 439 false positives and the 11 </a:t>
            </a:r>
            <a:r>
              <a:rPr lang="en-US" dirty="0" smtClean="0"/>
              <a:t>cancer-driver genes to the 1000 Genomes to identify a shift in that distribution.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2103" y="6356995"/>
            <a:ext cx="538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Lawrence, M. S. et al. (2013). Mutational heterogeneity in cancer and the search for new cancer-associated genes. Nature, 499(7457), 214–8. doi:10.1038/nature12213</a:t>
            </a:r>
          </a:p>
        </p:txBody>
      </p:sp>
    </p:spTree>
    <p:extLst>
      <p:ext uri="{BB962C8B-B14F-4D97-AF65-F5344CB8AC3E}">
        <p14:creationId xmlns:p14="http://schemas.microsoft.com/office/powerpoint/2010/main" val="281226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1000 Genomes vs. </a:t>
            </a:r>
            <a:r>
              <a:rPr lang="en-US" dirty="0" err="1"/>
              <a:t>MutSig</a:t>
            </a:r>
            <a:r>
              <a:rPr lang="en-US" dirty="0"/>
              <a:t>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8458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Wilcox value for 11 </a:t>
            </a:r>
            <a:r>
              <a:rPr lang="en-US" dirty="0" smtClean="0"/>
              <a:t>genes”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 </a:t>
            </a:r>
            <a:r>
              <a:rPr lang="en-US" dirty="0"/>
              <a:t>= 123287.5, </a:t>
            </a:r>
            <a:r>
              <a:rPr lang="en-US" dirty="0">
                <a:solidFill>
                  <a:srgbClr val="FF0000"/>
                </a:solidFill>
              </a:rPr>
              <a:t>p-value = 0.9192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alternative hypothesis: true location shift is less than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9416" y="1586991"/>
            <a:ext cx="4584584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"</a:t>
            </a:r>
            <a:r>
              <a:rPr lang="en-US" dirty="0"/>
              <a:t>Wilcox value for 439 </a:t>
            </a:r>
            <a:r>
              <a:rPr lang="en-US" dirty="0" smtClean="0"/>
              <a:t>genes”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 </a:t>
            </a:r>
            <a:r>
              <a:rPr lang="en-US" dirty="0"/>
              <a:t>= 3003926, </a:t>
            </a:r>
            <a:r>
              <a:rPr lang="en-US" dirty="0">
                <a:solidFill>
                  <a:srgbClr val="FF0000"/>
                </a:solidFill>
              </a:rPr>
              <a:t>p-value = 1.152e-12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alternative hypothesis: true location shift is less than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7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1000 Genomes vs. </a:t>
            </a:r>
            <a:r>
              <a:rPr lang="en-US" dirty="0" err="1"/>
              <a:t>MutSig</a:t>
            </a:r>
            <a:r>
              <a:rPr lang="en-US" dirty="0"/>
              <a:t>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SNV </a:t>
            </a:r>
            <a:r>
              <a:rPr lang="en-US" dirty="0" smtClean="0"/>
              <a:t>density distribution </a:t>
            </a:r>
            <a:r>
              <a:rPr lang="en-US" dirty="0" smtClean="0"/>
              <a:t>in the 439 </a:t>
            </a:r>
            <a:r>
              <a:rPr lang="en-US" dirty="0" smtClean="0"/>
              <a:t>false positive </a:t>
            </a:r>
            <a:r>
              <a:rPr lang="en-US" dirty="0" smtClean="0"/>
              <a:t>is </a:t>
            </a:r>
            <a:r>
              <a:rPr lang="en-US" dirty="0" smtClean="0"/>
              <a:t>greater than </a:t>
            </a:r>
            <a:r>
              <a:rPr lang="en-US" dirty="0" smtClean="0"/>
              <a:t>in </a:t>
            </a:r>
            <a:r>
              <a:rPr lang="en-US" dirty="0" smtClean="0"/>
              <a:t>the </a:t>
            </a:r>
            <a:r>
              <a:rPr lang="en-US" dirty="0" smtClean="0"/>
              <a:t>1000 </a:t>
            </a:r>
            <a:r>
              <a:rPr lang="en-US" dirty="0" smtClean="0"/>
              <a:t>genomes.</a:t>
            </a:r>
            <a:endParaRPr lang="en-US" dirty="0" smtClean="0"/>
          </a:p>
          <a:p>
            <a:pPr lvl="1"/>
            <a:r>
              <a:rPr lang="en-US" dirty="0" smtClean="0"/>
              <a:t>False positive dataset showed higher SNV Density in non-diseased samples, but not cancer drivers genes identified by </a:t>
            </a:r>
            <a:r>
              <a:rPr lang="en-US" dirty="0" err="1" smtClean="0"/>
              <a:t>MutSig</a:t>
            </a:r>
            <a:r>
              <a:rPr lang="en-US" dirty="0" smtClean="0"/>
              <a:t> CV.</a:t>
            </a:r>
          </a:p>
          <a:p>
            <a:pPr lvl="1"/>
            <a:r>
              <a:rPr lang="en-US" dirty="0" smtClean="0"/>
              <a:t>Genes that show higher SNV distribution in 1000 Genomes could be null genes.</a:t>
            </a:r>
          </a:p>
          <a:p>
            <a:pPr lvl="1"/>
            <a:r>
              <a:rPr lang="en-US" dirty="0" smtClean="0"/>
              <a:t>May </a:t>
            </a:r>
            <a:r>
              <a:rPr lang="en-US" dirty="0" smtClean="0"/>
              <a:t>need </a:t>
            </a:r>
            <a:r>
              <a:rPr lang="en-US" dirty="0"/>
              <a:t>to repeat this </a:t>
            </a:r>
            <a:r>
              <a:rPr lang="en-US" dirty="0" smtClean="0"/>
              <a:t>for other </a:t>
            </a:r>
            <a:r>
              <a:rPr lang="en-US" dirty="0"/>
              <a:t>known true &amp; false </a:t>
            </a:r>
            <a:r>
              <a:rPr lang="en-US" dirty="0" smtClean="0"/>
              <a:t>positives dataset for further validation.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6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SNV </a:t>
            </a:r>
            <a:r>
              <a:rPr lang="en-US" dirty="0" smtClean="0">
                <a:solidFill>
                  <a:srgbClr val="BFBFBF"/>
                </a:solidFill>
              </a:rPr>
              <a:t>Density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The amount of single mutations in a given length of a gene.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KaKs</a:t>
            </a:r>
            <a:endParaRPr lang="en-US" dirty="0" smtClean="0">
              <a:solidFill>
                <a:srgbClr val="BFBFBF"/>
              </a:solidFill>
            </a:endParaRP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Ratio of non-synonymous mutations to synonymous mutations.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False Positives vs. Cancer-drivers</a:t>
            </a:r>
          </a:p>
          <a:p>
            <a:pPr lvl="1"/>
            <a:r>
              <a:rPr lang="en-US" dirty="0" smtClean="0">
                <a:solidFill>
                  <a:srgbClr val="BFBFBF"/>
                </a:solidFill>
              </a:rPr>
              <a:t>Comparing an identified false positive gene set to 1000 Genomes.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Rare </a:t>
            </a:r>
            <a:r>
              <a:rPr lang="en-US" dirty="0" smtClean="0"/>
              <a:t>SNVs</a:t>
            </a:r>
          </a:p>
          <a:p>
            <a:pPr lvl="1"/>
            <a:r>
              <a:rPr lang="en-US" dirty="0" smtClean="0"/>
              <a:t>Conserved single mutations that can distinguish mutagenic sequences from selected mutations.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03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Rare SNVs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Why:</a:t>
            </a:r>
          </a:p>
          <a:p>
            <a:pPr lvl="1"/>
            <a:r>
              <a:rPr lang="en-US" dirty="0" smtClean="0"/>
              <a:t>To distinguish between mutagenic sequences and selected mutations, we look at the rare SNVs in each gene.</a:t>
            </a:r>
          </a:p>
          <a:p>
            <a:r>
              <a:rPr lang="en-US" dirty="0" smtClean="0"/>
              <a:t>What:</a:t>
            </a:r>
          </a:p>
          <a:p>
            <a:pPr lvl="1"/>
            <a:r>
              <a:rPr lang="en-US" dirty="0" smtClean="0"/>
              <a:t>Calculated the rare </a:t>
            </a:r>
            <a:r>
              <a:rPr lang="en-US" dirty="0" err="1" smtClean="0"/>
              <a:t>nonsynonymous</a:t>
            </a:r>
            <a:r>
              <a:rPr lang="en-US" dirty="0" smtClean="0"/>
              <a:t> SNVs for each gene in 1000 </a:t>
            </a:r>
            <a:r>
              <a:rPr lang="en-US" dirty="0"/>
              <a:t>Genomes to see which genes show a deviation in rare NS-</a:t>
            </a:r>
            <a:r>
              <a:rPr lang="en-US" dirty="0" smtClean="0"/>
              <a:t>SNV trend.</a:t>
            </a:r>
          </a:p>
        </p:txBody>
      </p:sp>
    </p:spTree>
    <p:extLst>
      <p:ext uri="{BB962C8B-B14F-4D97-AF65-F5344CB8AC3E}">
        <p14:creationId xmlns:p14="http://schemas.microsoft.com/office/powerpoint/2010/main" val="269199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Cook’s Distance</a:t>
            </a:r>
            <a:endParaRPr lang="en-US" dirty="0"/>
          </a:p>
        </p:txBody>
      </p:sp>
      <p:pic>
        <p:nvPicPr>
          <p:cNvPr id="4" name="Picture 3" descr="Screen Shot 2014-03-17 at 11.49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3680"/>
            <a:ext cx="9143999" cy="22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1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4" y="0"/>
            <a:ext cx="7728350" cy="68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7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Project – Identify null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Can we discover null genes by analyzing non-diseased dataset?</a:t>
            </a:r>
          </a:p>
          <a:p>
            <a:r>
              <a:rPr lang="en-US" dirty="0" smtClean="0"/>
              <a:t>Null genes: potential false positives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9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2" y="1791"/>
            <a:ext cx="7735427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3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1" y="1791"/>
            <a:ext cx="7744230" cy="68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7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Outlier 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1123"/>
            <a:ext cx="9144000" cy="55568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FLG – Epidermal </a:t>
            </a:r>
            <a:r>
              <a:rPr lang="en-US" dirty="0" err="1" smtClean="0"/>
              <a:t>Filaggrin</a:t>
            </a:r>
            <a:r>
              <a:rPr lang="en-US" dirty="0" smtClean="0"/>
              <a:t> (in 439 genes in </a:t>
            </a:r>
            <a:r>
              <a:rPr lang="en-US" dirty="0" err="1" smtClean="0"/>
              <a:t>MutSig</a:t>
            </a:r>
            <a:r>
              <a:rPr lang="en-US" dirty="0" smtClean="0"/>
              <a:t> 1.0 Algorithm)</a:t>
            </a:r>
          </a:p>
          <a:p>
            <a:pPr lvl="1"/>
            <a:r>
              <a:rPr lang="en-US" dirty="0" smtClean="0"/>
              <a:t>Intermediate filament-associated protein.</a:t>
            </a:r>
          </a:p>
          <a:p>
            <a:pPr lvl="1"/>
            <a:r>
              <a:rPr lang="en-US" dirty="0" smtClean="0"/>
              <a:t>Mutations – associated with </a:t>
            </a:r>
            <a:r>
              <a:rPr lang="en-US" dirty="0" err="1" smtClean="0"/>
              <a:t>ichthyosis</a:t>
            </a:r>
            <a:r>
              <a:rPr lang="en-US" dirty="0" smtClean="0"/>
              <a:t> vulgaris.</a:t>
            </a:r>
          </a:p>
          <a:p>
            <a:r>
              <a:rPr lang="en-US" dirty="0" smtClean="0"/>
              <a:t>MKI67 – Proliferation-Related Ki67 Antigen</a:t>
            </a:r>
          </a:p>
          <a:p>
            <a:pPr lvl="1"/>
            <a:r>
              <a:rPr lang="en-US" dirty="0" smtClean="0"/>
              <a:t>Gene encodes a nuclear protein that is associated with cellular proliferation</a:t>
            </a:r>
          </a:p>
          <a:p>
            <a:r>
              <a:rPr lang="en-US" dirty="0" smtClean="0"/>
              <a:t>PDE4DIP – Cardiomyopathy-associated protein</a:t>
            </a:r>
          </a:p>
          <a:p>
            <a:pPr lvl="1"/>
            <a:r>
              <a:rPr lang="en-US" dirty="0" smtClean="0"/>
              <a:t>Gene encodes protein that anchors </a:t>
            </a:r>
            <a:r>
              <a:rPr lang="en-US" dirty="0" err="1" smtClean="0"/>
              <a:t>phosphodiesterase</a:t>
            </a:r>
            <a:r>
              <a:rPr lang="en-US" dirty="0" smtClean="0"/>
              <a:t> 4D to Golgi/centrosome region of cell.</a:t>
            </a:r>
          </a:p>
          <a:p>
            <a:pPr lvl="1"/>
            <a:r>
              <a:rPr lang="en-US" dirty="0" smtClean="0"/>
              <a:t>Defects could lead to </a:t>
            </a:r>
            <a:r>
              <a:rPr lang="en-US" dirty="0" err="1" smtClean="0"/>
              <a:t>myeloproliferative</a:t>
            </a:r>
            <a:r>
              <a:rPr lang="en-US" dirty="0" smtClean="0"/>
              <a:t> disorder.</a:t>
            </a:r>
          </a:p>
          <a:p>
            <a:r>
              <a:rPr lang="en-US" dirty="0" smtClean="0"/>
              <a:t>SYNE1 – </a:t>
            </a:r>
            <a:r>
              <a:rPr lang="en-US" dirty="0" err="1" smtClean="0"/>
              <a:t>Spectrin</a:t>
            </a:r>
            <a:r>
              <a:rPr lang="en-US" dirty="0" smtClean="0"/>
              <a:t>-repeat protein</a:t>
            </a:r>
          </a:p>
          <a:p>
            <a:pPr lvl="1"/>
            <a:r>
              <a:rPr lang="en-US" dirty="0" smtClean="0"/>
              <a:t>Gene encodes protein expressed in skeletal &amp; smooth muscle that localizes to nuclear membrane.</a:t>
            </a:r>
          </a:p>
          <a:p>
            <a:pPr lvl="1"/>
            <a:r>
              <a:rPr lang="en-US" dirty="0" smtClean="0"/>
              <a:t>Mutations could lead to autosomal recessive cerebellar ataxia type 1.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6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to Rare SNVs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technique can be used to </a:t>
            </a:r>
            <a:r>
              <a:rPr lang="en-US" dirty="0" smtClean="0"/>
              <a:t>identify null genes by </a:t>
            </a:r>
            <a:r>
              <a:rPr lang="en-US" dirty="0" smtClean="0"/>
              <a:t>separating the effects of </a:t>
            </a:r>
            <a:r>
              <a:rPr lang="en-US" dirty="0" smtClean="0"/>
              <a:t>mutagenicity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selection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Found one of these genes (FLG) is in the false positive dataset.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2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Interpretation/Future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SNV Density</a:t>
            </a:r>
          </a:p>
          <a:p>
            <a:pPr lvl="1"/>
            <a:r>
              <a:rPr lang="en-US" dirty="0"/>
              <a:t>Observed weak correlation between 1000 Genomes and cancer dataset. We can look at the similarities between these datasets to identify potential null genes.</a:t>
            </a:r>
          </a:p>
          <a:p>
            <a:r>
              <a:rPr lang="en-US" dirty="0" err="1"/>
              <a:t>KaKs</a:t>
            </a:r>
            <a:endParaRPr lang="en-US" dirty="0"/>
          </a:p>
          <a:p>
            <a:pPr lvl="1"/>
            <a:r>
              <a:rPr lang="en-US" dirty="0"/>
              <a:t>Observed genes in 1000 Genomes with </a:t>
            </a:r>
            <a:r>
              <a:rPr lang="en-US" dirty="0" err="1"/>
              <a:t>KaKs</a:t>
            </a:r>
            <a:r>
              <a:rPr lang="en-US" dirty="0"/>
              <a:t> &gt; 1 in tail of histograms. These genes could be null genes.</a:t>
            </a:r>
          </a:p>
          <a:p>
            <a:r>
              <a:rPr lang="en-US" dirty="0"/>
              <a:t>False Positives vs. Cancer-Drivers</a:t>
            </a:r>
          </a:p>
          <a:p>
            <a:pPr lvl="1"/>
            <a:r>
              <a:rPr lang="en-US" dirty="0"/>
              <a:t>Observed a distribution difference between 1000 Genomes &amp; 439 false positives. Perhaps we can use this technique to identify null genes by seeing enrichment of higher SNV Density.</a:t>
            </a:r>
          </a:p>
          <a:p>
            <a:r>
              <a:rPr lang="en-US" dirty="0"/>
              <a:t>Rare SNVs</a:t>
            </a:r>
          </a:p>
          <a:p>
            <a:pPr lvl="1"/>
            <a:r>
              <a:rPr lang="en-US" dirty="0"/>
              <a:t>By separating mutagenic sequences from selected mutations, one of the genes identified was in the 439 false positives gene list.</a:t>
            </a:r>
          </a:p>
          <a:p>
            <a:r>
              <a:rPr lang="en-US" dirty="0"/>
              <a:t>Will need to find other characteristics to identify null genes.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9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Gerstein &amp; Frank Slack</a:t>
            </a:r>
          </a:p>
          <a:p>
            <a:r>
              <a:rPr lang="en-US" dirty="0" err="1" smtClean="0"/>
              <a:t>Ekta</a:t>
            </a:r>
            <a:r>
              <a:rPr lang="en-US" dirty="0" smtClean="0"/>
              <a:t> </a:t>
            </a:r>
            <a:r>
              <a:rPr lang="en-US" dirty="0" err="1" smtClean="0"/>
              <a:t>Khurana</a:t>
            </a:r>
            <a:endParaRPr lang="en-US" dirty="0" smtClean="0"/>
          </a:p>
          <a:p>
            <a:r>
              <a:rPr lang="en-US" dirty="0" smtClean="0"/>
              <a:t>Yao Fu</a:t>
            </a:r>
          </a:p>
          <a:p>
            <a:r>
              <a:rPr lang="en-US" dirty="0" smtClean="0"/>
              <a:t>Entire Gerstein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5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/>
              <a:t>Project – Identify null </a:t>
            </a:r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Look at different genetic characteristics in 1000 Genomes, and </a:t>
            </a:r>
            <a:r>
              <a:rPr lang="en-US" dirty="0"/>
              <a:t>c</a:t>
            </a:r>
            <a:r>
              <a:rPr lang="en-US" dirty="0" smtClean="0"/>
              <a:t>ompare it to 31 cancer </a:t>
            </a:r>
            <a:r>
              <a:rPr lang="en-US" dirty="0"/>
              <a:t>datasets (e.g. Melanoma, Head &amp; Neck, Uterus, Lung adenocarcinoma, etc.</a:t>
            </a:r>
            <a:r>
              <a:rPr lang="en-US" dirty="0" smtClean="0"/>
              <a:t>) to see if we can identify null genes.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1000 genomes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Dataset of sequenced </a:t>
            </a:r>
            <a:r>
              <a:rPr lang="en-US" dirty="0" err="1" smtClean="0">
                <a:solidFill>
                  <a:srgbClr val="000000"/>
                </a:solidFill>
              </a:rPr>
              <a:t>exome</a:t>
            </a:r>
            <a:r>
              <a:rPr lang="en-US" dirty="0" smtClean="0">
                <a:solidFill>
                  <a:srgbClr val="000000"/>
                </a:solidFill>
              </a:rPr>
              <a:t> genomes </a:t>
            </a:r>
            <a:r>
              <a:rPr lang="en-US" dirty="0">
                <a:solidFill>
                  <a:srgbClr val="000000"/>
                </a:solidFill>
              </a:rPr>
              <a:t>of 1092 human subjects across 14 populations (East Asian, European, African, etc.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3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SNV </a:t>
            </a:r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The amount of single mutations in a given length of a gene.</a:t>
            </a:r>
          </a:p>
          <a:p>
            <a:r>
              <a:rPr lang="en-US" dirty="0" err="1" smtClean="0"/>
              <a:t>KaKs</a:t>
            </a:r>
            <a:endParaRPr lang="en-US" dirty="0" smtClean="0"/>
          </a:p>
          <a:p>
            <a:pPr lvl="1"/>
            <a:r>
              <a:rPr lang="en-US" dirty="0" smtClean="0"/>
              <a:t>Ratio of non-synonymous mutations to synonymous mutations.</a:t>
            </a:r>
          </a:p>
          <a:p>
            <a:r>
              <a:rPr lang="en-US" dirty="0" smtClean="0"/>
              <a:t>False Positives vs. Cancer-drivers</a:t>
            </a:r>
          </a:p>
          <a:p>
            <a:pPr lvl="1"/>
            <a:r>
              <a:rPr lang="en-US" dirty="0" smtClean="0"/>
              <a:t>Comparing an identified false positive gene set to 1000 Genomes.</a:t>
            </a:r>
            <a:endParaRPr lang="en-US" dirty="0" smtClean="0"/>
          </a:p>
          <a:p>
            <a:r>
              <a:rPr lang="en-US" dirty="0" smtClean="0"/>
              <a:t>Rare </a:t>
            </a:r>
            <a:r>
              <a:rPr lang="en-US" dirty="0" smtClean="0"/>
              <a:t>SNVs</a:t>
            </a:r>
          </a:p>
          <a:p>
            <a:pPr lvl="1"/>
            <a:r>
              <a:rPr lang="en-US" dirty="0" smtClean="0"/>
              <a:t>Conserved single mutations that can distinguish mutagenic sequences from selected mutations.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19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SNV </a:t>
            </a:r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The amount of single mutations in a given length of a gene.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KaKs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Ratio of non-synonymous mutations to synonymous mutations.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False Positives vs. Cancer-drivers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Comparing an identified false positive gene set to 1000 Genomes.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Rare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SNVs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Conserved single mutations that can distinguish mutagenic sequences from selected mutations.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2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SNV </a:t>
            </a:r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/>
          </a:bodyPr>
          <a:lstStyle/>
          <a:p>
            <a:r>
              <a:rPr lang="en-US" dirty="0"/>
              <a:t>Why:</a:t>
            </a:r>
          </a:p>
          <a:p>
            <a:pPr lvl="1"/>
            <a:r>
              <a:rPr lang="en-US" dirty="0"/>
              <a:t>The similarity in SNV density trend between 1000 Genomes and cancer could be used to differentiate null genes and cancer driver genes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What:</a:t>
            </a:r>
          </a:p>
          <a:p>
            <a:pPr lvl="1"/>
            <a:r>
              <a:rPr lang="en-US" dirty="0" smtClean="0"/>
              <a:t>Correlation between 1000 Genomes and cancer dataset was calculated </a:t>
            </a:r>
            <a:r>
              <a:rPr lang="en-US" dirty="0" smtClean="0"/>
              <a:t>by comparing the </a:t>
            </a:r>
            <a:r>
              <a:rPr lang="en-US" dirty="0" smtClean="0"/>
              <a:t>SNV </a:t>
            </a:r>
            <a:r>
              <a:rPr lang="en-US" dirty="0" smtClean="0"/>
              <a:t>density </a:t>
            </a:r>
            <a:r>
              <a:rPr lang="en-US" dirty="0" smtClean="0"/>
              <a:t>for each gene in all the datasets.</a:t>
            </a:r>
          </a:p>
        </p:txBody>
      </p:sp>
    </p:spTree>
    <p:extLst>
      <p:ext uri="{BB962C8B-B14F-4D97-AF65-F5344CB8AC3E}">
        <p14:creationId xmlns:p14="http://schemas.microsoft.com/office/powerpoint/2010/main" val="179891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80" y="152099"/>
            <a:ext cx="3230898" cy="1448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Correlation: Spearman Rho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102108"/>
              </p:ext>
            </p:extLst>
          </p:nvPr>
        </p:nvGraphicFramePr>
        <p:xfrm>
          <a:off x="3442578" y="152099"/>
          <a:ext cx="5479172" cy="6579401"/>
        </p:xfrm>
        <a:graphic>
          <a:graphicData uri="http://schemas.openxmlformats.org/drawingml/2006/table">
            <a:tbl>
              <a:tblPr/>
              <a:tblGrid>
                <a:gridCol w="2801382"/>
                <a:gridCol w="1338895"/>
                <a:gridCol w="1338895"/>
              </a:tblGrid>
              <a:tr h="3597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 Type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P-value (spearman)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Spearman Stat Sig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0.8899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AML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0.2479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Bladder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0.1555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Breast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0.01089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0.02511277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Cervix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0.3267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CLL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0.1844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Colorectum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0.009286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0.02275337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Esophageal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6.15E-05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0.04767969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Glioblastoma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0.1257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Glioma Low Grade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0.0005826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0.03987819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Head and Neck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0.0002819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0.03497883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Kidney Chromophobe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0.9082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Kidney Clear Cell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0.9469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Kidney Papillary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0.1571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Liver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0.7482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Lung Adeno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2.20E-16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0.1082819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Lung Small Cell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1.31E-06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0.0647506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Lung Squamous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2.20E-16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0.08570654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Lymphoma B-cell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0.3341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Medulloblastoma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0.4836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Melanoma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2.20E-16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0.2153476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Myeloma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0.7692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Neuroblastoma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5.85E-05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0.07922083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Ovary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0.0002894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0.04165659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Pancreas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0.4378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Pilocytic Astrocytoma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0.9782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Prostate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0.3583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Stomach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0.353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Thyroid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0.2964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Uterus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0.4025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NS</a:t>
                      </a:r>
                    </a:p>
                  </a:txBody>
                  <a:tcPr marL="9203" marR="9203" marT="92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95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SNV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SNV density showed a possible correlation between 1000 Genomes and Melanoma (0.21), Lung </a:t>
            </a:r>
            <a:r>
              <a:rPr lang="en-US" dirty="0" err="1" smtClean="0"/>
              <a:t>Adeno</a:t>
            </a:r>
            <a:r>
              <a:rPr lang="en-US" dirty="0" smtClean="0"/>
              <a:t> (0.108), and Lung Squamous (0.085)</a:t>
            </a:r>
          </a:p>
          <a:p>
            <a:pPr lvl="1"/>
            <a:r>
              <a:rPr lang="en-US" dirty="0" smtClean="0"/>
              <a:t>Genes with strong correlation in 1000 genomes compared to cancer sets would be possible false positives </a:t>
            </a:r>
          </a:p>
          <a:p>
            <a:pPr lvl="1"/>
            <a:r>
              <a:rPr lang="en-US" dirty="0" smtClean="0"/>
              <a:t>Possible caveats: The calculation of entire genome trends may mask possible correlations between healthy and cancer genomes. </a:t>
            </a:r>
          </a:p>
        </p:txBody>
      </p:sp>
    </p:spTree>
    <p:extLst>
      <p:ext uri="{BB962C8B-B14F-4D97-AF65-F5344CB8AC3E}">
        <p14:creationId xmlns:p14="http://schemas.microsoft.com/office/powerpoint/2010/main" val="241005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2973</TotalTime>
  <Words>2337</Words>
  <Application>Microsoft Macintosh PowerPoint</Application>
  <PresentationFormat>On-screen Show (4:3)</PresentationFormat>
  <Paragraphs>303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Rotation Presentation</vt:lpstr>
      <vt:lpstr>Background</vt:lpstr>
      <vt:lpstr>My Project – Identify null genes</vt:lpstr>
      <vt:lpstr>My Project – Identify null genes</vt:lpstr>
      <vt:lpstr>Results</vt:lpstr>
      <vt:lpstr>Results</vt:lpstr>
      <vt:lpstr>SNV density</vt:lpstr>
      <vt:lpstr>Correlation: Spearman Rho</vt:lpstr>
      <vt:lpstr>Summary of SNV Density</vt:lpstr>
      <vt:lpstr>Results</vt:lpstr>
      <vt:lpstr>KaKs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Simulated KaKs</vt:lpstr>
      <vt:lpstr>PowerPoint Presentation</vt:lpstr>
      <vt:lpstr>PowerPoint Presentation</vt:lpstr>
      <vt:lpstr>Summary – KaKs</vt:lpstr>
      <vt:lpstr>Results</vt:lpstr>
      <vt:lpstr>False Positives in Current Datasets</vt:lpstr>
      <vt:lpstr>1000 Genomes vs. MutSig datasets</vt:lpstr>
      <vt:lpstr>1000 Genomes vs. MutSig datasets</vt:lpstr>
      <vt:lpstr>1000 Genomes vs. MutSig datasets</vt:lpstr>
      <vt:lpstr>Results</vt:lpstr>
      <vt:lpstr>Rare SNVs</vt:lpstr>
      <vt:lpstr>Cook’s Distance</vt:lpstr>
      <vt:lpstr>PowerPoint Presentation</vt:lpstr>
      <vt:lpstr>PowerPoint Presentation</vt:lpstr>
      <vt:lpstr>PowerPoint Presentation</vt:lpstr>
      <vt:lpstr>Identifying Outlier Genes</vt:lpstr>
      <vt:lpstr>Summary to Rare SNVs </vt:lpstr>
      <vt:lpstr>Interpretation/Future Directions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Presentation</dc:title>
  <dc:creator>Mohammed Khan</dc:creator>
  <cp:lastModifiedBy>Mohammed Khan</cp:lastModifiedBy>
  <cp:revision>121</cp:revision>
  <dcterms:created xsi:type="dcterms:W3CDTF">2014-03-11T15:25:59Z</dcterms:created>
  <dcterms:modified xsi:type="dcterms:W3CDTF">2014-03-17T17:03:19Z</dcterms:modified>
</cp:coreProperties>
</file>