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67" r:id="rId1"/>
  </p:sldMasterIdLst>
  <p:notesMasterIdLst>
    <p:notesMasterId r:id="rId3"/>
  </p:notesMasterIdLst>
  <p:sldIdLst>
    <p:sldId id="259"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6" d="100"/>
          <a:sy n="96" d="100"/>
        </p:scale>
        <p:origin x="-6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867E0D-1523-8142-A704-C2C5D947A17D}" type="datetimeFigureOut">
              <a:rPr lang="en-US" smtClean="0"/>
              <a:t>3/11/14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7EFD67-B74C-004D-9183-F804B24A4B18}" type="slidenum">
              <a:rPr lang="en-US" smtClean="0"/>
              <a:t>‹#›</a:t>
            </a:fld>
            <a:endParaRPr lang="en-US"/>
          </a:p>
        </p:txBody>
      </p:sp>
    </p:spTree>
    <p:extLst>
      <p:ext uri="{BB962C8B-B14F-4D97-AF65-F5344CB8AC3E}">
        <p14:creationId xmlns:p14="http://schemas.microsoft.com/office/powerpoint/2010/main" val="7763395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smtClean="0">
                <a:ea typeface="+mn-ea"/>
                <a:cs typeface="+mn-cs"/>
              </a:rPr>
              <a:t>We further look at where are the guys that required tweaking in the network? A theme borne out in many evolutionary studied of biological network is, more connectivity, more constraint. One of the first paper is by Fraser, studied the relationship between the number of interacting partners, and the rate of evolution, measured by number of substitution per site. The more substitution, the faster is the evolution. The observation is, they are negatively correlated. The intuition is, being related to many others, it all sort of constraint and forbid a fast evolution. In the case of Linux, the situation is exactly opposite. Degree is positively correlated with the rate of evolution. This is essentially how an intelligent designer works. Hubs, more useful, more central of the networks, require more fine-tune.</a:t>
            </a:r>
          </a:p>
          <a:p>
            <a:pPr>
              <a:defRPr/>
            </a:pPr>
            <a:endParaRPr lang="en-US" dirty="0">
              <a:ea typeface="+mn-ea"/>
              <a:cs typeface="+mn-cs"/>
            </a:endParaRPr>
          </a:p>
        </p:txBody>
      </p:sp>
      <p:sp>
        <p:nvSpPr>
          <p:cNvPr id="4" name="Slide Number Placeholder 3"/>
          <p:cNvSpPr>
            <a:spLocks noGrp="1"/>
          </p:cNvSpPr>
          <p:nvPr>
            <p:ph type="sldNum" sz="quarter" idx="5"/>
          </p:nvPr>
        </p:nvSpPr>
        <p:spPr/>
        <p:txBody>
          <a:bodyPr/>
          <a:lstStyle/>
          <a:p>
            <a:pPr>
              <a:defRPr/>
            </a:pPr>
            <a:fld id="{D3E0689A-CF5D-4046-972C-ED90BF69E226}"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2E7393-9D36-9643-B77F-D3040B222269}" type="datetimeFigureOut">
              <a:rPr lang="en-US" smtClean="0"/>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extLst>
      <p:ext uri="{BB962C8B-B14F-4D97-AF65-F5344CB8AC3E}">
        <p14:creationId xmlns:p14="http://schemas.microsoft.com/office/powerpoint/2010/main" val="660044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2E7393-9D36-9643-B77F-D3040B222269}" type="datetimeFigureOut">
              <a:rPr lang="en-US" smtClean="0"/>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FBB98-3CE4-3A43-A62C-3DBDE7BBDB0B}" type="slidenum">
              <a:rPr lang="en-US" smtClean="0"/>
              <a:t>‹#›</a:t>
            </a:fld>
            <a:endParaRPr lang="en-US"/>
          </a:p>
        </p:txBody>
      </p:sp>
    </p:spTree>
    <p:extLst>
      <p:ext uri="{BB962C8B-B14F-4D97-AF65-F5344CB8AC3E}">
        <p14:creationId xmlns:p14="http://schemas.microsoft.com/office/powerpoint/2010/main" val="720346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2E7393-9D36-9643-B77F-D3040B222269}" type="datetimeFigureOut">
              <a:rPr lang="en-US" smtClean="0"/>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FBB98-3CE4-3A43-A62C-3DBDE7BBDB0B}" type="slidenum">
              <a:rPr lang="en-US" smtClean="0"/>
              <a:t>‹#›</a:t>
            </a:fld>
            <a:endParaRPr lang="en-US"/>
          </a:p>
        </p:txBody>
      </p:sp>
    </p:spTree>
    <p:extLst>
      <p:ext uri="{BB962C8B-B14F-4D97-AF65-F5344CB8AC3E}">
        <p14:creationId xmlns:p14="http://schemas.microsoft.com/office/powerpoint/2010/main" val="2777618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2E7393-9D36-9643-B77F-D3040B222269}" type="datetimeFigureOut">
              <a:rPr lang="en-US" smtClean="0"/>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FBB98-3CE4-3A43-A62C-3DBDE7BBDB0B}" type="slidenum">
              <a:rPr lang="en-US" smtClean="0"/>
              <a:t>‹#›</a:t>
            </a:fld>
            <a:endParaRPr lang="en-US"/>
          </a:p>
        </p:txBody>
      </p:sp>
    </p:spTree>
    <p:extLst>
      <p:ext uri="{BB962C8B-B14F-4D97-AF65-F5344CB8AC3E}">
        <p14:creationId xmlns:p14="http://schemas.microsoft.com/office/powerpoint/2010/main" val="3017436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2E7393-9D36-9643-B77F-D3040B222269}" type="datetimeFigureOut">
              <a:rPr lang="en-US" smtClean="0"/>
              <a:t>3/11/14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FBB98-3CE4-3A43-A62C-3DBDE7BBDB0B}" type="slidenum">
              <a:rPr lang="en-US" smtClean="0"/>
              <a:t>‹#›</a:t>
            </a:fld>
            <a:endParaRPr lang="en-US"/>
          </a:p>
        </p:txBody>
      </p:sp>
    </p:spTree>
    <p:extLst>
      <p:ext uri="{BB962C8B-B14F-4D97-AF65-F5344CB8AC3E}">
        <p14:creationId xmlns:p14="http://schemas.microsoft.com/office/powerpoint/2010/main" val="3594905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2E7393-9D36-9643-B77F-D3040B222269}" type="datetimeFigureOut">
              <a:rPr lang="en-US" smtClean="0"/>
              <a:t>3/11/14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FBB98-3CE4-3A43-A62C-3DBDE7BBDB0B}" type="slidenum">
              <a:rPr lang="en-US" smtClean="0"/>
              <a:t>‹#›</a:t>
            </a:fld>
            <a:endParaRPr lang="en-US"/>
          </a:p>
        </p:txBody>
      </p:sp>
    </p:spTree>
    <p:extLst>
      <p:ext uri="{BB962C8B-B14F-4D97-AF65-F5344CB8AC3E}">
        <p14:creationId xmlns:p14="http://schemas.microsoft.com/office/powerpoint/2010/main" val="696199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2E7393-9D36-9643-B77F-D3040B222269}" type="datetimeFigureOut">
              <a:rPr lang="en-US" smtClean="0"/>
              <a:t>3/11/14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DFBB98-3CE4-3A43-A62C-3DBDE7BBDB0B}" type="slidenum">
              <a:rPr lang="en-US" smtClean="0"/>
              <a:t>‹#›</a:t>
            </a:fld>
            <a:endParaRPr lang="en-US"/>
          </a:p>
        </p:txBody>
      </p:sp>
    </p:spTree>
    <p:extLst>
      <p:ext uri="{BB962C8B-B14F-4D97-AF65-F5344CB8AC3E}">
        <p14:creationId xmlns:p14="http://schemas.microsoft.com/office/powerpoint/2010/main" val="2235998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2E7393-9D36-9643-B77F-D3040B222269}" type="datetimeFigureOut">
              <a:rPr lang="en-US" smtClean="0"/>
              <a:t>3/11/14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DFBB98-3CE4-3A43-A62C-3DBDE7BBDB0B}" type="slidenum">
              <a:rPr lang="en-US" smtClean="0"/>
              <a:t>‹#›</a:t>
            </a:fld>
            <a:endParaRPr lang="en-US"/>
          </a:p>
        </p:txBody>
      </p:sp>
    </p:spTree>
    <p:extLst>
      <p:ext uri="{BB962C8B-B14F-4D97-AF65-F5344CB8AC3E}">
        <p14:creationId xmlns:p14="http://schemas.microsoft.com/office/powerpoint/2010/main" val="101739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E7393-9D36-9643-B77F-D3040B222269}" type="datetimeFigureOut">
              <a:rPr lang="en-US" smtClean="0"/>
              <a:t>3/11/14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DFBB98-3CE4-3A43-A62C-3DBDE7BBDB0B}" type="slidenum">
              <a:rPr lang="en-US" smtClean="0"/>
              <a:t>‹#›</a:t>
            </a:fld>
            <a:endParaRPr lang="en-US"/>
          </a:p>
        </p:txBody>
      </p:sp>
    </p:spTree>
    <p:extLst>
      <p:ext uri="{BB962C8B-B14F-4D97-AF65-F5344CB8AC3E}">
        <p14:creationId xmlns:p14="http://schemas.microsoft.com/office/powerpoint/2010/main" val="1380369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2E7393-9D36-9643-B77F-D3040B222269}" type="datetimeFigureOut">
              <a:rPr lang="en-US" smtClean="0"/>
              <a:t>3/11/14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extLst>
      <p:ext uri="{BB962C8B-B14F-4D97-AF65-F5344CB8AC3E}">
        <p14:creationId xmlns:p14="http://schemas.microsoft.com/office/powerpoint/2010/main" val="3816622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2E7393-9D36-9643-B77F-D3040B222269}" type="datetimeFigureOut">
              <a:rPr lang="en-US" smtClean="0"/>
              <a:t>3/11/14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FBB98-3CE4-3A43-A62C-3DBDE7BBDB0B}" type="slidenum">
              <a:rPr lang="en-US" smtClean="0"/>
              <a:t>‹#›</a:t>
            </a:fld>
            <a:endParaRPr lang="en-US"/>
          </a:p>
        </p:txBody>
      </p:sp>
    </p:spTree>
    <p:extLst>
      <p:ext uri="{BB962C8B-B14F-4D97-AF65-F5344CB8AC3E}">
        <p14:creationId xmlns:p14="http://schemas.microsoft.com/office/powerpoint/2010/main" val="14627602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E7393-9D36-9643-B77F-D3040B222269}" type="datetimeFigureOut">
              <a:rPr lang="en-US" smtClean="0"/>
              <a:t>3/11/14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FBB98-3CE4-3A43-A62C-3DBDE7BBDB0B}" type="slidenum">
              <a:rPr lang="en-US" smtClean="0"/>
              <a:t>‹#›</a:t>
            </a:fld>
            <a:endParaRPr lang="en-US"/>
          </a:p>
        </p:txBody>
      </p:sp>
    </p:spTree>
    <p:extLst>
      <p:ext uri="{BB962C8B-B14F-4D97-AF65-F5344CB8AC3E}">
        <p14:creationId xmlns:p14="http://schemas.microsoft.com/office/powerpoint/2010/main" val="3031620183"/>
      </p:ext>
    </p:extLst>
  </p:cSld>
  <p:clrMap bg1="lt1" tx1="dk1" bg2="lt2" tx2="dk2" accent1="accent1" accent2="accent2" accent3="accent3" accent4="accent4" accent5="accent5" accent6="accent6" hlink="hlink" folHlink="folHlink"/>
  <p:sldLayoutIdLst>
    <p:sldLayoutId id="2147484468" r:id="rId1"/>
    <p:sldLayoutId id="2147484469" r:id="rId2"/>
    <p:sldLayoutId id="2147484470" r:id="rId3"/>
    <p:sldLayoutId id="2147484471" r:id="rId4"/>
    <p:sldLayoutId id="2147484472" r:id="rId5"/>
    <p:sldLayoutId id="2147484473" r:id="rId6"/>
    <p:sldLayoutId id="2147484474" r:id="rId7"/>
    <p:sldLayoutId id="2147484475" r:id="rId8"/>
    <p:sldLayoutId id="2147484476" r:id="rId9"/>
    <p:sldLayoutId id="2147484477" r:id="rId10"/>
    <p:sldLayoutId id="2147484478"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emf"/><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5" name="Title 1"/>
          <p:cNvSpPr>
            <a:spLocks noGrp="1"/>
          </p:cNvSpPr>
          <p:nvPr>
            <p:ph type="title"/>
          </p:nvPr>
        </p:nvSpPr>
        <p:spPr/>
        <p:txBody>
          <a:bodyPr>
            <a:normAutofit fontScale="90000"/>
          </a:bodyPr>
          <a:lstStyle/>
          <a:p>
            <a:r>
              <a:rPr lang="en-US">
                <a:latin typeface="Arial" charset="0"/>
                <a:ea typeface="ＭＳ Ｐゴシック" charset="0"/>
                <a:cs typeface="ＭＳ Ｐゴシック" charset="0"/>
              </a:rPr>
              <a:t>Tinkering versus Design: Connectivity and Constraint</a:t>
            </a:r>
          </a:p>
        </p:txBody>
      </p:sp>
      <p:sp>
        <p:nvSpPr>
          <p:cNvPr id="323586" name="Slide Number Placeholder 2"/>
          <p:cNvSpPr>
            <a:spLocks noGrp="1"/>
          </p:cNvSpPr>
          <p:nvPr>
            <p:ph type="sldNum" sz="quarter" idx="12"/>
          </p:nvPr>
        </p:nvSpPr>
        <p:spPr bwMode="auto">
          <a:xfrm>
            <a:off x="7620000" y="19050"/>
            <a:ext cx="1066800" cy="3286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597D09D9-0ED3-CF46-A461-CC5E57BED2C2}" type="slidenum">
              <a:rPr lang="en-US" sz="1800"/>
              <a:pPr eaLnBrk="1" hangingPunct="1"/>
              <a:t>1</a:t>
            </a:fld>
            <a:endParaRPr lang="en-US" sz="1800"/>
          </a:p>
        </p:txBody>
      </p:sp>
      <p:sp>
        <p:nvSpPr>
          <p:cNvPr id="323587" name="Rectangle 3"/>
          <p:cNvSpPr>
            <a:spLocks noChangeArrowheads="1"/>
          </p:cNvSpPr>
          <p:nvPr/>
        </p:nvSpPr>
        <p:spPr bwMode="auto">
          <a:xfrm>
            <a:off x="114300" y="1797050"/>
            <a:ext cx="457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solidFill>
                  <a:srgbClr val="0000FF"/>
                </a:solidFill>
                <a:latin typeface="Arial" charset="0"/>
              </a:rPr>
              <a:t>More Connectivity, More Constraint : A theme borne out in many evolutionary studies of biological network</a:t>
            </a:r>
            <a:endParaRPr lang="en-US" dirty="0">
              <a:solidFill>
                <a:srgbClr val="0000FF"/>
              </a:solidFill>
            </a:endParaRPr>
          </a:p>
        </p:txBody>
      </p:sp>
      <p:sp>
        <p:nvSpPr>
          <p:cNvPr id="323593" name="Rectangle 9"/>
          <p:cNvSpPr>
            <a:spLocks noChangeArrowheads="1"/>
          </p:cNvSpPr>
          <p:nvPr/>
        </p:nvSpPr>
        <p:spPr bwMode="auto">
          <a:xfrm>
            <a:off x="4326712" y="1779588"/>
            <a:ext cx="490618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lvl="1"/>
            <a:r>
              <a:rPr lang="en-US" dirty="0">
                <a:solidFill>
                  <a:srgbClr val="FF0000"/>
                </a:solidFill>
                <a:latin typeface="Arial"/>
                <a:cs typeface="Arial"/>
              </a:rPr>
              <a:t>Centrality is correlated with variation in technological systems, Reusable components need to be constantly fine-tuned</a:t>
            </a:r>
          </a:p>
          <a:p>
            <a:r>
              <a:rPr lang="en-US" dirty="0">
                <a:solidFill>
                  <a:srgbClr val="FF0000"/>
                </a:solidFill>
                <a:latin typeface="Arial"/>
                <a:cs typeface="Arial"/>
              </a:rPr>
              <a:t> </a:t>
            </a:r>
          </a:p>
        </p:txBody>
      </p:sp>
      <p:sp>
        <p:nvSpPr>
          <p:cNvPr id="323594" name="TextBox 10"/>
          <p:cNvSpPr txBox="1">
            <a:spLocks noChangeArrowheads="1"/>
          </p:cNvSpPr>
          <p:nvPr/>
        </p:nvSpPr>
        <p:spPr bwMode="auto">
          <a:xfrm>
            <a:off x="5687533" y="6341241"/>
            <a:ext cx="24196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a:latin typeface="+mn-lt"/>
                <a:cs typeface="Arial" charset="0"/>
              </a:rPr>
              <a:t>Yan KK et al. PNAS 2010 </a:t>
            </a:r>
          </a:p>
        </p:txBody>
      </p:sp>
      <p:pic>
        <p:nvPicPr>
          <p:cNvPr id="11" name="Picture 10"/>
          <p:cNvPicPr>
            <a:picLocks noChangeAspect="1"/>
          </p:cNvPicPr>
          <p:nvPr/>
        </p:nvPicPr>
        <p:blipFill>
          <a:blip r:embed="rId3"/>
          <a:stretch>
            <a:fillRect/>
          </a:stretch>
        </p:blipFill>
        <p:spPr>
          <a:xfrm>
            <a:off x="87844" y="2720975"/>
            <a:ext cx="4238868" cy="3567637"/>
          </a:xfrm>
          <a:prstGeom prst="rect">
            <a:avLst/>
          </a:prstGeom>
        </p:spPr>
      </p:pic>
      <p:sp>
        <p:nvSpPr>
          <p:cNvPr id="13" name="TextBox 12"/>
          <p:cNvSpPr txBox="1"/>
          <p:nvPr/>
        </p:nvSpPr>
        <p:spPr>
          <a:xfrm>
            <a:off x="1276757" y="6341241"/>
            <a:ext cx="2087568" cy="369332"/>
          </a:xfrm>
          <a:prstGeom prst="rect">
            <a:avLst/>
          </a:prstGeom>
          <a:noFill/>
        </p:spPr>
        <p:txBody>
          <a:bodyPr wrap="none" rtlCol="0">
            <a:spAutoFit/>
          </a:bodyPr>
          <a:lstStyle/>
          <a:p>
            <a:r>
              <a:rPr lang="en-US" dirty="0" smtClean="0"/>
              <a:t>Kim et a. PNAS 2007</a:t>
            </a:r>
            <a:endParaRPr lang="en-US" dirty="0"/>
          </a:p>
        </p:txBody>
      </p:sp>
      <p:sp>
        <p:nvSpPr>
          <p:cNvPr id="14" name="TextBox 13"/>
          <p:cNvSpPr txBox="1"/>
          <p:nvPr/>
        </p:nvSpPr>
        <p:spPr>
          <a:xfrm>
            <a:off x="111617" y="2737895"/>
            <a:ext cx="226531" cy="369332"/>
          </a:xfrm>
          <a:prstGeom prst="rect">
            <a:avLst/>
          </a:prstGeom>
          <a:solidFill>
            <a:schemeClr val="bg1"/>
          </a:solidFill>
        </p:spPr>
        <p:txBody>
          <a:bodyPr wrap="square" rtlCol="0">
            <a:spAutoFit/>
          </a:bodyPr>
          <a:lstStyle/>
          <a:p>
            <a:r>
              <a:rPr lang="en-US" dirty="0" smtClean="0"/>
              <a:t>   </a:t>
            </a:r>
            <a:endParaRPr lang="en-US" dirty="0"/>
          </a:p>
        </p:txBody>
      </p:sp>
      <p:sp>
        <p:nvSpPr>
          <p:cNvPr id="16" name="TextBox 15"/>
          <p:cNvSpPr txBox="1"/>
          <p:nvPr/>
        </p:nvSpPr>
        <p:spPr>
          <a:xfrm>
            <a:off x="2231923" y="3340240"/>
            <a:ext cx="1848508" cy="369332"/>
          </a:xfrm>
          <a:prstGeom prst="rect">
            <a:avLst/>
          </a:prstGeom>
          <a:noFill/>
        </p:spPr>
        <p:txBody>
          <a:bodyPr wrap="none" rtlCol="0">
            <a:spAutoFit/>
          </a:bodyPr>
          <a:lstStyle/>
          <a:p>
            <a:r>
              <a:rPr lang="en-US" dirty="0">
                <a:latin typeface="Arial"/>
                <a:cs typeface="Arial"/>
              </a:rPr>
              <a:t>r</a:t>
            </a:r>
            <a:r>
              <a:rPr lang="en-US" dirty="0" smtClean="0">
                <a:latin typeface="Arial"/>
                <a:cs typeface="Arial"/>
              </a:rPr>
              <a:t>=-0.1, P=4x10</a:t>
            </a:r>
            <a:r>
              <a:rPr lang="en-US" baseline="30000" dirty="0" smtClean="0">
                <a:latin typeface="Arial"/>
                <a:cs typeface="Arial"/>
              </a:rPr>
              <a:t>-4</a:t>
            </a:r>
            <a:endParaRPr lang="en-US" dirty="0">
              <a:latin typeface="Arial"/>
              <a:cs typeface="Arial"/>
            </a:endParaRPr>
          </a:p>
        </p:txBody>
      </p:sp>
      <p:pic>
        <p:nvPicPr>
          <p:cNvPr id="2" name="Picture 1" descr="rate_vs_kin_new3.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14336" y="2720975"/>
            <a:ext cx="4232112" cy="3656053"/>
          </a:xfrm>
          <a:prstGeom prst="rect">
            <a:avLst/>
          </a:prstGeom>
        </p:spPr>
      </p:pic>
      <p:sp>
        <p:nvSpPr>
          <p:cNvPr id="18" name="TextBox 17"/>
          <p:cNvSpPr txBox="1"/>
          <p:nvPr/>
        </p:nvSpPr>
        <p:spPr>
          <a:xfrm>
            <a:off x="7080337" y="4484875"/>
            <a:ext cx="1985602" cy="369332"/>
          </a:xfrm>
          <a:prstGeom prst="rect">
            <a:avLst/>
          </a:prstGeom>
          <a:noFill/>
        </p:spPr>
        <p:txBody>
          <a:bodyPr wrap="none" rtlCol="0">
            <a:spAutoFit/>
          </a:bodyPr>
          <a:lstStyle/>
          <a:p>
            <a:r>
              <a:rPr lang="en-US" dirty="0">
                <a:latin typeface="Arial"/>
                <a:cs typeface="Arial"/>
              </a:rPr>
              <a:t>r</a:t>
            </a:r>
            <a:r>
              <a:rPr lang="en-US" dirty="0" smtClean="0">
                <a:latin typeface="Arial"/>
                <a:cs typeface="Arial"/>
              </a:rPr>
              <a:t>=0.29, </a:t>
            </a:r>
            <a:r>
              <a:rPr lang="en-US" dirty="0" smtClean="0">
                <a:latin typeface="Arial"/>
                <a:cs typeface="Arial"/>
              </a:rPr>
              <a:t>P</a:t>
            </a:r>
            <a:r>
              <a:rPr lang="en-US" dirty="0" smtClean="0">
                <a:latin typeface="Arial"/>
                <a:cs typeface="Arial"/>
              </a:rPr>
              <a:t>=3x10</a:t>
            </a:r>
            <a:r>
              <a:rPr lang="en-US" baseline="30000" dirty="0" smtClean="0">
                <a:latin typeface="Arial"/>
                <a:cs typeface="Arial"/>
              </a:rPr>
              <a:t>-97</a:t>
            </a:r>
            <a:endParaRPr lang="en-US" dirty="0">
              <a:latin typeface="Arial"/>
              <a:cs typeface="Arial"/>
            </a:endParaRPr>
          </a:p>
        </p:txBody>
      </p:sp>
    </p:spTree>
    <p:extLst>
      <p:ext uri="{BB962C8B-B14F-4D97-AF65-F5344CB8AC3E}">
        <p14:creationId xmlns:p14="http://schemas.microsoft.com/office/powerpoint/2010/main" val="4138573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TotalTime>
  <Words>233</Words>
  <Application>Microsoft Macintosh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Tinkering versus Design: Connectivity and Constraint</vt:lpstr>
    </vt:vector>
  </TitlesOfParts>
  <Company>Yale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Centrality is correlated with variation in Linux, opposite of the trend of constraint with centrality in biological networks  </dc:title>
  <dc:creator>Koon-Kiu Yan</dc:creator>
  <cp:lastModifiedBy>Koon-Kiu Yan</cp:lastModifiedBy>
  <cp:revision>7</cp:revision>
  <dcterms:created xsi:type="dcterms:W3CDTF">2014-03-10T20:33:34Z</dcterms:created>
  <dcterms:modified xsi:type="dcterms:W3CDTF">2014-03-12T02:29:51Z</dcterms:modified>
</cp:coreProperties>
</file>