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1" r:id="rId3"/>
    <p:sldId id="267" r:id="rId4"/>
    <p:sldId id="271" r:id="rId5"/>
    <p:sldId id="272" r:id="rId6"/>
    <p:sldId id="273" r:id="rId7"/>
    <p:sldId id="274" r:id="rId8"/>
    <p:sldId id="275" r:id="rId9"/>
    <p:sldId id="292" r:id="rId10"/>
    <p:sldId id="276" r:id="rId11"/>
    <p:sldId id="279" r:id="rId12"/>
    <p:sldId id="280" r:id="rId13"/>
    <p:sldId id="284" r:id="rId14"/>
    <p:sldId id="283" r:id="rId15"/>
    <p:sldId id="278" r:id="rId16"/>
    <p:sldId id="270" r:id="rId17"/>
    <p:sldId id="285" r:id="rId18"/>
    <p:sldId id="266" r:id="rId19"/>
    <p:sldId id="258" r:id="rId20"/>
    <p:sldId id="286" r:id="rId21"/>
    <p:sldId id="260" r:id="rId22"/>
    <p:sldId id="261" r:id="rId23"/>
    <p:sldId id="262" r:id="rId24"/>
    <p:sldId id="259" r:id="rId25"/>
    <p:sldId id="263" r:id="rId26"/>
    <p:sldId id="288" r:id="rId27"/>
    <p:sldId id="277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45E5-88D2-084D-83C9-7B06724D51A9}" type="datetimeFigureOut">
              <a:rPr lang="en-US" smtClean="0"/>
              <a:t>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E56C1-50E1-D045-9211-0F49C4D4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4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C7E9C-F15B-5643-A100-E971E36A5151}" type="datetimeFigureOut">
              <a:rPr lang="en-US" smtClean="0"/>
              <a:t>3/10/14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15AD4-4F6A-F247-8415-A1C9A9DF6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283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93BEBF-8E50-1D4C-B224-C3678069FD26}" type="slidenum">
              <a:rPr lang="en-US" sz="1300" b="0"/>
              <a:pPr/>
              <a:t>13</a:t>
            </a:fld>
            <a:endParaRPr lang="en-US" sz="1300" b="0"/>
          </a:p>
        </p:txBody>
      </p:sp>
      <p:sp>
        <p:nvSpPr>
          <p:cNvPr id="1320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68543"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09E2EE-0C0F-0647-82E0-49371EDFD199}" type="slidenum">
              <a:rPr lang="en-US" sz="1300" b="0"/>
              <a:pPr/>
              <a:t>14</a:t>
            </a:fld>
            <a:endParaRPr lang="en-US" sz="1300" b="0"/>
          </a:p>
        </p:txBody>
      </p:sp>
      <p:sp>
        <p:nvSpPr>
          <p:cNvPr id="166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D53-ECE7-1B4B-AF82-CB5E4892E52D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8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C4EFB-EE91-2847-8366-886219349B98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5F47-767C-1B43-AC44-4B106E3C910C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4A31-0E9F-524B-B797-FCCF6C7DB7CC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4599-CF62-184D-B124-A8D109CE7A22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8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E9E4-DBB4-9042-8D04-C50205E1C0A1}" type="datetime1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3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2B9E0-BD3F-3640-BEEC-C394DECC1D25}" type="datetime1">
              <a:rPr lang="en-US" smtClean="0"/>
              <a:t>3/10/14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8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EC577-647C-3140-9729-BA016A916835}" type="datetime1">
              <a:rPr lang="en-US" smtClean="0"/>
              <a:t>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5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591F-1874-6E4B-8547-B6D4CB27149A}" type="datetime1">
              <a:rPr lang="en-US" smtClean="0"/>
              <a:t>3/10/14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7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7A0B-FAB0-684B-9CDA-244D003910B6}" type="datetime1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8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2927-5644-1A44-818D-001C12B8E01A}" type="datetime1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D87E-C9D4-B148-BE75-86E84E8DC138}" type="datetime1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CB2FE-FE34-9F4F-97EF-67135FF2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the ERCP Consortium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Joel Rozowsky</a:t>
            </a:r>
          </a:p>
          <a:p>
            <a:r>
              <a:rPr lang="en-US" dirty="0" smtClean="0"/>
              <a:t>GPMTG</a:t>
            </a:r>
          </a:p>
          <a:p>
            <a:r>
              <a:rPr lang="en-US" dirty="0" smtClean="0"/>
              <a:t>Mar 11,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9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DIAC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5729"/>
            <a:ext cx="8229600" cy="43304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Provide analysis expertise to the consortium</a:t>
            </a:r>
          </a:p>
          <a:p>
            <a:r>
              <a:rPr lang="en-US" dirty="0" smtClean="0"/>
              <a:t>Develop RNA-</a:t>
            </a:r>
            <a:r>
              <a:rPr lang="en-US" dirty="0" err="1" smtClean="0"/>
              <a:t>Seq</a:t>
            </a:r>
            <a:r>
              <a:rPr lang="en-US" dirty="0" smtClean="0"/>
              <a:t> analysis </a:t>
            </a:r>
            <a:r>
              <a:rPr lang="en-US" dirty="0"/>
              <a:t>t</a:t>
            </a:r>
            <a:r>
              <a:rPr lang="en-US" dirty="0" smtClean="0"/>
              <a:t>ools that are useful for the consortium</a:t>
            </a:r>
          </a:p>
          <a:p>
            <a:r>
              <a:rPr lang="en-US" dirty="0" smtClean="0"/>
              <a:t>Help DCC implement the tools we develop on the </a:t>
            </a:r>
            <a:r>
              <a:rPr lang="en-US" dirty="0" err="1" smtClean="0"/>
              <a:t>Genboree</a:t>
            </a:r>
            <a:r>
              <a:rPr lang="en-US" dirty="0" smtClean="0"/>
              <a:t> Workbench website for members of the consortium to use</a:t>
            </a:r>
          </a:p>
          <a:p>
            <a:r>
              <a:rPr lang="en-US" dirty="0" smtClean="0"/>
              <a:t>Help with integrated consortium wide analyses</a:t>
            </a:r>
          </a:p>
          <a:p>
            <a:pPr lvl="1"/>
            <a:r>
              <a:rPr lang="en-US" dirty="0" smtClean="0"/>
              <a:t>important to have common analysis pipelines for integrated analyses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709475" y="3019475"/>
            <a:ext cx="3504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/>
              <a:t>Genboree.org</a:t>
            </a:r>
            <a:r>
              <a:rPr lang="en-US" sz="2400" b="1" u="sng" dirty="0" smtClean="0"/>
              <a:t> Workbench</a:t>
            </a:r>
            <a:endParaRPr lang="en-US" sz="2400" b="1" u="sng" dirty="0"/>
          </a:p>
        </p:txBody>
      </p:sp>
      <p:pic>
        <p:nvPicPr>
          <p:cNvPr id="2" name="Picture 1" descr="s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72" y="92277"/>
            <a:ext cx="6162524" cy="67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2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of DIAC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2" y="1778000"/>
            <a:ext cx="8304384" cy="41656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Developed a long RNA-</a:t>
            </a:r>
            <a:r>
              <a:rPr lang="en-US" sz="2800" dirty="0" err="1" smtClean="0"/>
              <a:t>Seq</a:t>
            </a:r>
            <a:r>
              <a:rPr lang="en-US" sz="2800" dirty="0" smtClean="0"/>
              <a:t> analysis pipeline</a:t>
            </a:r>
            <a:endParaRPr lang="en-US" sz="2400" dirty="0" smtClean="0"/>
          </a:p>
          <a:p>
            <a:pPr lvl="1"/>
            <a:r>
              <a:rPr lang="en-US" dirty="0" smtClean="0"/>
              <a:t>Makes use of the tool </a:t>
            </a:r>
            <a:r>
              <a:rPr lang="en-US" dirty="0" err="1" smtClean="0"/>
              <a:t>RSeqTools</a:t>
            </a:r>
            <a:r>
              <a:rPr lang="en-US" dirty="0" smtClean="0"/>
              <a:t> developed in Gerstein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29" y="2982148"/>
            <a:ext cx="4602793" cy="35982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01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82F82F2E-3282-F647-B708-CFC05120CDC1}" type="slidenum">
              <a:rPr lang="en-US"/>
              <a:pPr/>
              <a:t>13</a:t>
            </a:fld>
            <a:endParaRPr lang="en-US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666972" y="6373482"/>
            <a:ext cx="5783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err="1"/>
              <a:t>Habegger</a:t>
            </a:r>
            <a:r>
              <a:rPr lang="en-US" b="0" dirty="0"/>
              <a:t> et al., </a:t>
            </a:r>
            <a:r>
              <a:rPr lang="en-US" b="0" i="1" dirty="0"/>
              <a:t>Bioinformatics, </a:t>
            </a:r>
            <a:r>
              <a:rPr lang="en-US" b="0" dirty="0" smtClean="0"/>
              <a:t>2010</a:t>
            </a:r>
            <a:endParaRPr lang="en-US" b="0" dirty="0">
              <a:latin typeface="Times New Roman" charset="0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3435350" y="2660650"/>
            <a:ext cx="4737100" cy="130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379897"/>
            <a:ext cx="8095224" cy="8792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400" dirty="0" err="1" smtClean="0">
                <a:latin typeface="Helvetica" charset="0"/>
                <a:ea typeface="ＭＳ Ｐゴシック" charset="0"/>
                <a:cs typeface="ＭＳ Ｐゴシック" charset="0"/>
              </a:rPr>
              <a:t>RSeqTools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 is a modular and flexible framework to perform common RNA-</a:t>
            </a:r>
            <a:r>
              <a:rPr lang="en-US" sz="2400" dirty="0" err="1" smtClean="0">
                <a:latin typeface="Helvetica" charset="0"/>
                <a:ea typeface="ＭＳ Ｐゴシック" charset="0"/>
                <a:cs typeface="ＭＳ Ｐゴシック" charset="0"/>
              </a:rPr>
              <a:t>Seq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 analysis tasks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endParaRPr lang="en-US" sz="19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9" name="Picture 3" descr="figure1_v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86" y="1259130"/>
            <a:ext cx="6331364" cy="508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 rot="16200000">
            <a:off x="-49393" y="3345786"/>
            <a:ext cx="26715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err="1"/>
              <a:t>RSEQtools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01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E33A3F54-561C-3C4F-BB57-C37C5B788B2B}" type="slidenum">
              <a:rPr lang="en-US"/>
              <a:pPr/>
              <a:t>14</a:t>
            </a:fld>
            <a:endParaRPr lang="en-US"/>
          </a:p>
        </p:txBody>
      </p:sp>
      <p:sp>
        <p:nvSpPr>
          <p:cNvPr id="165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Mapped Read Format </a:t>
            </a:r>
          </a:p>
        </p:txBody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981200"/>
            <a:ext cx="8896350" cy="4114800"/>
          </a:xfrm>
        </p:spPr>
        <p:txBody>
          <a:bodyPr/>
          <a:lstStyle/>
          <a:p>
            <a:pPr eaLnBrk="1" hangingPunct="1"/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Mapped Read Format (MRF)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Compact data summary format for short and long read alignments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Enables the anonymization of confidential information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Still possible to carry out most functional genomics analyses</a:t>
            </a:r>
          </a:p>
          <a:p>
            <a:pPr lvl="1" eaLnBrk="1" hangingPunct="1"/>
            <a:endParaRPr lang="en-US" sz="2000">
              <a:latin typeface="Helvetica" charset="0"/>
              <a:ea typeface="ＭＳ Ｐゴシック" charset="0"/>
            </a:endParaRPr>
          </a:p>
          <a:p>
            <a:pPr eaLnBrk="1" hangingPunct="1"/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MRF flat file consists of three components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Comment lines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Header line</a:t>
            </a:r>
          </a:p>
          <a:p>
            <a:pPr lvl="1" eaLnBrk="1" hangingPunct="1"/>
            <a:r>
              <a:rPr lang="en-US" sz="2000">
                <a:latin typeface="Helvetica" charset="0"/>
                <a:ea typeface="ＭＳ Ｐゴシック" charset="0"/>
              </a:rPr>
              <a:t>Mapped reads (</a:t>
            </a:r>
            <a:r>
              <a:rPr lang="en-US" sz="2000" u="sng">
                <a:latin typeface="Helvetica" charset="0"/>
                <a:ea typeface="ＭＳ Ｐゴシック" charset="0"/>
              </a:rPr>
              <a:t>alignment blocks</a:t>
            </a:r>
            <a:r>
              <a:rPr lang="en-US" sz="2000">
                <a:latin typeface="Helvetica" charset="0"/>
                <a:ea typeface="ＭＳ Ｐゴシック" charset="0"/>
              </a:rPr>
              <a:t>, sequences, quality scores, queryID)</a:t>
            </a:r>
          </a:p>
          <a:p>
            <a:pPr lvl="1" eaLnBrk="1" hangingPunct="1">
              <a:buFontTx/>
              <a:buNone/>
            </a:pPr>
            <a:endParaRPr lang="en-US" sz="2400">
              <a:latin typeface="Helvetica" charset="0"/>
              <a:ea typeface="ＭＳ Ｐゴシック" charset="0"/>
            </a:endParaRP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844550" y="6426200"/>
            <a:ext cx="7378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err="1"/>
              <a:t>Habegger</a:t>
            </a:r>
            <a:r>
              <a:rPr lang="en-US" b="0" dirty="0"/>
              <a:t> et al., </a:t>
            </a:r>
            <a:r>
              <a:rPr lang="en-US" b="0" i="1" dirty="0"/>
              <a:t>Bioinformatics, </a:t>
            </a:r>
            <a:r>
              <a:rPr lang="en-US" b="0" dirty="0" smtClean="0"/>
              <a:t>2010</a:t>
            </a:r>
            <a:endParaRPr lang="en-US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1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s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4" y="77472"/>
            <a:ext cx="6203418" cy="6760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691512" y="3019475"/>
            <a:ext cx="546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/>
              <a:t>RSeqTools</a:t>
            </a:r>
            <a:r>
              <a:rPr lang="en-US" sz="2400" b="1" u="sng" dirty="0" smtClean="0"/>
              <a:t> Implemented at </a:t>
            </a:r>
            <a:r>
              <a:rPr lang="en-US" sz="2400" b="1" u="sng" dirty="0" err="1" smtClean="0"/>
              <a:t>Genboree.org</a:t>
            </a:r>
            <a:endParaRPr lang="en-US" sz="2400" b="1" u="sng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902993" y="5508861"/>
            <a:ext cx="205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Sai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Lakshmi (Baylor)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RNA-</a:t>
            </a:r>
            <a:r>
              <a:rPr lang="en-US" dirty="0" err="1" smtClean="0"/>
              <a:t>Seq</a:t>
            </a:r>
            <a:r>
              <a:rPr lang="en-US" dirty="0" smtClean="0"/>
              <a:t> analysis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Current implemented pipeline:</a:t>
            </a:r>
          </a:p>
          <a:p>
            <a:pPr lvl="1"/>
            <a:r>
              <a:rPr lang="en-US" sz="1800" dirty="0" smtClean="0"/>
              <a:t>Generates genome-wide signal maps (hg18/19) as well as gene level expression quantifications (RPKM) for UCSC known genes.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Further functionality of </a:t>
            </a:r>
            <a:r>
              <a:rPr lang="en-US" sz="2000" dirty="0" err="1" smtClean="0">
                <a:latin typeface="Helvetica" charset="0"/>
                <a:ea typeface="ＭＳ Ｐゴシック" charset="0"/>
                <a:cs typeface="ＭＳ Ｐゴシック" charset="0"/>
              </a:rPr>
              <a:t>RSeqTools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which could be implemented: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Expression measurements (RPKMs)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charset="0"/>
                <a:ea typeface="ＭＳ Ｐゴシック" charset="0"/>
              </a:rPr>
              <a:t>T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ranscripts, exons, novel transcribed regions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Transcript fusion detection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Splice junctions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</a:rPr>
              <a:t>Transcript isoforms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Identification of non-coding RNAs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Aggregation and correlation of signal tracks</a:t>
            </a:r>
          </a:p>
          <a:p>
            <a:pPr>
              <a:lnSpc>
                <a:spcPct val="90000"/>
              </a:lnSpc>
            </a:pPr>
            <a:endParaRPr lang="en-US" sz="18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852E6-9BC4-DE4C-B50E-972770E728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of DIAC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2" y="1417638"/>
            <a:ext cx="830438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Developed a long RNA-</a:t>
            </a:r>
            <a:r>
              <a:rPr lang="en-US" sz="2800" dirty="0" err="1" smtClean="0"/>
              <a:t>Seq</a:t>
            </a:r>
            <a:r>
              <a:rPr lang="en-US" sz="2800" dirty="0" smtClean="0"/>
              <a:t> analysis pipeline</a:t>
            </a:r>
            <a:endParaRPr lang="en-US" sz="2400" dirty="0" smtClean="0"/>
          </a:p>
          <a:p>
            <a:pPr lvl="1"/>
            <a:r>
              <a:rPr lang="en-US" dirty="0" smtClean="0"/>
              <a:t>Makes use of the tool </a:t>
            </a:r>
            <a:r>
              <a:rPr lang="en-US" dirty="0" err="1" smtClean="0"/>
              <a:t>RSeqTools</a:t>
            </a:r>
            <a:r>
              <a:rPr lang="en-US" dirty="0" smtClean="0"/>
              <a:t> developed in Gerstein Lab</a:t>
            </a:r>
          </a:p>
          <a:p>
            <a:pPr lvl="1"/>
            <a:r>
              <a:rPr lang="en-US" dirty="0" smtClean="0"/>
              <a:t>Implemented by DCC at </a:t>
            </a:r>
            <a:r>
              <a:rPr lang="en-US" dirty="0" err="1" smtClean="0"/>
              <a:t>Genboree.org</a:t>
            </a:r>
            <a:endParaRPr lang="en-US" dirty="0" smtClean="0"/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Developed a small </a:t>
            </a:r>
            <a:r>
              <a:rPr lang="en-US" dirty="0" err="1" smtClean="0"/>
              <a:t>exRNA</a:t>
            </a:r>
            <a:r>
              <a:rPr lang="en-US" dirty="0" smtClean="0"/>
              <a:t> analysis pipeline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7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sm-exRNA-Seq</a:t>
            </a:r>
            <a:r>
              <a:rPr lang="en-US" dirty="0" smtClean="0"/>
              <a:t> Analysis Pipeline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Courtesy of Rob Kitchen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 err="1" smtClean="0"/>
              <a:t>exRNA-Seq</a:t>
            </a:r>
            <a:r>
              <a:rPr lang="en-US" dirty="0" smtClean="0"/>
              <a:t> analysis pipeline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65178"/>
            <a:ext cx="8229600" cy="426098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2672"/>
              </a:spcBef>
            </a:pPr>
            <a:r>
              <a:rPr lang="en-US" dirty="0" err="1">
                <a:solidFill>
                  <a:srgbClr val="535353"/>
                </a:solidFill>
              </a:rPr>
              <a:t>smallRNA</a:t>
            </a:r>
            <a:r>
              <a:rPr lang="en-US" dirty="0">
                <a:solidFill>
                  <a:srgbClr val="535353"/>
                </a:solidFill>
              </a:rPr>
              <a:t> analysis has several distinct considerations compared to long-</a:t>
            </a:r>
            <a:r>
              <a:rPr lang="en-US" dirty="0" err="1">
                <a:solidFill>
                  <a:srgbClr val="535353"/>
                </a:solidFill>
              </a:rPr>
              <a:t>RNAseq</a:t>
            </a:r>
            <a:endParaRPr lang="en-US" dirty="0">
              <a:solidFill>
                <a:srgbClr val="535353"/>
              </a:solidFill>
            </a:endParaRPr>
          </a:p>
          <a:p>
            <a:pPr>
              <a:spcBef>
                <a:spcPts val="2672"/>
              </a:spcBef>
            </a:pPr>
            <a:r>
              <a:rPr lang="en-US" dirty="0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pre-processing</a:t>
            </a:r>
            <a:r>
              <a:rPr lang="en-US" dirty="0">
                <a:solidFill>
                  <a:srgbClr val="535353"/>
                </a:solidFill>
              </a:rPr>
              <a:t>: remove adapter &amp; primer sequences</a:t>
            </a:r>
          </a:p>
          <a:p>
            <a:pPr>
              <a:spcBef>
                <a:spcPts val="2672"/>
              </a:spcBef>
            </a:pPr>
            <a:r>
              <a:rPr lang="en-US" dirty="0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contaminants</a:t>
            </a:r>
            <a:r>
              <a:rPr lang="en-US" dirty="0">
                <a:solidFill>
                  <a:srgbClr val="535353"/>
                </a:solidFill>
              </a:rPr>
              <a:t>: no poly-A purification leaves </a:t>
            </a:r>
            <a:r>
              <a:rPr lang="en-US" dirty="0" err="1">
                <a:solidFill>
                  <a:srgbClr val="535353"/>
                </a:solidFill>
              </a:rPr>
              <a:t>rRNAs</a:t>
            </a:r>
            <a:r>
              <a:rPr lang="en-US" dirty="0">
                <a:solidFill>
                  <a:srgbClr val="535353"/>
                </a:solidFill>
              </a:rPr>
              <a:t>, </a:t>
            </a:r>
            <a:r>
              <a:rPr lang="en-US" dirty="0" err="1">
                <a:solidFill>
                  <a:srgbClr val="535353"/>
                </a:solidFill>
              </a:rPr>
              <a:t>etc</a:t>
            </a:r>
            <a:endParaRPr lang="en-US" dirty="0">
              <a:solidFill>
                <a:srgbClr val="535353"/>
              </a:solidFill>
            </a:endParaRPr>
          </a:p>
          <a:p>
            <a:pPr>
              <a:spcBef>
                <a:spcPts val="2672"/>
              </a:spcBef>
            </a:pPr>
            <a:r>
              <a:rPr lang="en-US" dirty="0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mapping</a:t>
            </a:r>
            <a:r>
              <a:rPr lang="en-US" dirty="0">
                <a:solidFill>
                  <a:srgbClr val="535353"/>
                </a:solidFill>
              </a:rPr>
              <a:t>: small reads tend to multi-map to large genomes</a:t>
            </a:r>
          </a:p>
          <a:p>
            <a:pPr>
              <a:spcBef>
                <a:spcPts val="2672"/>
              </a:spcBef>
            </a:pPr>
            <a:r>
              <a:rPr lang="en-US" dirty="0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diversity</a:t>
            </a:r>
            <a:r>
              <a:rPr lang="en-US" dirty="0">
                <a:solidFill>
                  <a:srgbClr val="535353"/>
                </a:solidFill>
              </a:rPr>
              <a:t>: many species of small RNA (not just </a:t>
            </a:r>
            <a:r>
              <a:rPr lang="en-US" dirty="0" err="1">
                <a:solidFill>
                  <a:srgbClr val="535353"/>
                </a:solidFill>
              </a:rPr>
              <a:t>miRNAs</a:t>
            </a:r>
            <a:r>
              <a:rPr lang="en-US" dirty="0">
                <a:solidFill>
                  <a:srgbClr val="535353"/>
                </a:solidFill>
              </a:rPr>
              <a:t>!)</a:t>
            </a:r>
          </a:p>
          <a:p>
            <a:pPr>
              <a:spcBef>
                <a:spcPts val="2672"/>
              </a:spcBef>
            </a:pPr>
            <a:r>
              <a:rPr lang="en-US" dirty="0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quantification</a:t>
            </a:r>
            <a:r>
              <a:rPr lang="en-US" dirty="0">
                <a:solidFill>
                  <a:srgbClr val="535353"/>
                </a:solidFill>
              </a:rPr>
              <a:t>: different </a:t>
            </a:r>
            <a:r>
              <a:rPr lang="en-US" dirty="0" err="1">
                <a:solidFill>
                  <a:srgbClr val="535353"/>
                </a:solidFill>
              </a:rPr>
              <a:t>normalisation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89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8113"/>
            <a:ext cx="8229600" cy="54582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b="1" dirty="0"/>
              <a:t>Extracellular RNA</a:t>
            </a:r>
          </a:p>
          <a:p>
            <a:pPr marL="0" indent="0">
              <a:buNone/>
            </a:pPr>
            <a:r>
              <a:rPr lang="en-US" sz="2100" dirty="0"/>
              <a:t>From Wikipedia, the free </a:t>
            </a:r>
            <a:r>
              <a:rPr lang="en-US" sz="2100" dirty="0" smtClean="0"/>
              <a:t>encyclopedia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b="1" dirty="0"/>
              <a:t>Extracellular RNA </a:t>
            </a:r>
            <a:r>
              <a:rPr lang="en-US" sz="2800" dirty="0"/>
              <a:t>(also known as </a:t>
            </a:r>
            <a:r>
              <a:rPr lang="en-US" sz="2800" dirty="0" err="1"/>
              <a:t>exRNA</a:t>
            </a:r>
            <a:r>
              <a:rPr lang="en-US" sz="2800" dirty="0"/>
              <a:t> or </a:t>
            </a:r>
            <a:r>
              <a:rPr lang="en-US" sz="2800" dirty="0" err="1"/>
              <a:t>exosomal</a:t>
            </a:r>
            <a:r>
              <a:rPr lang="en-US" sz="2800" dirty="0"/>
              <a:t> RNA) describes RNA species present outside of the cells from which they were transcribed. In Homo sapiens, </a:t>
            </a:r>
            <a:r>
              <a:rPr lang="en-US" sz="2800" dirty="0" err="1"/>
              <a:t>exRNAs</a:t>
            </a:r>
            <a:r>
              <a:rPr lang="en-US" sz="2800" dirty="0"/>
              <a:t> have been discovered in bodily fluids such as venous blood, saliva, breast milk, urine, semen, menstrual blood, and vaginal fluid</a:t>
            </a:r>
            <a:r>
              <a:rPr lang="en-US" sz="2800" dirty="0" smtClean="0"/>
              <a:t>. Although </a:t>
            </a:r>
            <a:r>
              <a:rPr lang="en-US" sz="2800" dirty="0"/>
              <a:t>their biological function is not fully understood, </a:t>
            </a:r>
            <a:r>
              <a:rPr lang="en-US" sz="2800" dirty="0" err="1"/>
              <a:t>exRNAs</a:t>
            </a:r>
            <a:r>
              <a:rPr lang="en-US" sz="2800" dirty="0"/>
              <a:t> have been proposed to play a role in a variety of biological processes including </a:t>
            </a:r>
            <a:r>
              <a:rPr lang="en-US" sz="2800" dirty="0" err="1"/>
              <a:t>syntrophy</a:t>
            </a:r>
            <a:r>
              <a:rPr lang="en-US" sz="2800" dirty="0"/>
              <a:t>, intercellular communication, and cell regulation</a:t>
            </a:r>
            <a:r>
              <a:rPr lang="en-US" sz="2800" dirty="0" smtClean="0"/>
              <a:t>. </a:t>
            </a:r>
            <a:r>
              <a:rPr lang="en-US" sz="2800" dirty="0"/>
              <a:t>Due to their potential biological and clinical significance, the National Institutes of Health published in 2012 a Request for Applications (RFA) for investigating extracellular RNA biology</a:t>
            </a:r>
            <a:r>
              <a:rPr lang="en-US" sz="2800" dirty="0" smtClean="0"/>
              <a:t>. </a:t>
            </a:r>
            <a:r>
              <a:rPr lang="en-US" sz="2800" dirty="0"/>
              <a:t>The </a:t>
            </a:r>
            <a:r>
              <a:rPr lang="en-US" sz="2800" b="1" dirty="0">
                <a:solidFill>
                  <a:srgbClr val="0000FF"/>
                </a:solidFill>
              </a:rPr>
              <a:t>Extracellular Communication program </a:t>
            </a:r>
            <a:r>
              <a:rPr lang="en-US" sz="2800" dirty="0"/>
              <a:t>is supported by the </a:t>
            </a:r>
            <a:r>
              <a:rPr lang="en-US" sz="2800" b="1" dirty="0">
                <a:solidFill>
                  <a:srgbClr val="0000FF"/>
                </a:solidFill>
              </a:rPr>
              <a:t>NIH Common Fund</a:t>
            </a:r>
            <a:r>
              <a:rPr lang="en-US" sz="2800" dirty="0"/>
              <a:t>, and offers grants towards </a:t>
            </a:r>
            <a:r>
              <a:rPr lang="en-US" sz="2800" dirty="0" err="1"/>
              <a:t>exRNA</a:t>
            </a:r>
            <a:r>
              <a:rPr lang="en-US" sz="2800" dirty="0"/>
              <a:t> based research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sm-ex-exRNA considerations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672"/>
              </a:spcBef>
            </a:pPr>
            <a:r>
              <a:rPr lang="en-US">
                <a:solidFill>
                  <a:srgbClr val="535353"/>
                </a:solidFill>
              </a:rPr>
              <a:t>would be nice to </a:t>
            </a:r>
            <a: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also assess small exogenous exRNAs</a:t>
            </a:r>
            <a:r>
              <a:rPr lang="en-US">
                <a:solidFill>
                  <a:srgbClr val="535353"/>
                </a:solidFill>
              </a:rPr>
              <a:t> </a:t>
            </a:r>
            <a:br>
              <a:rPr lang="en-US">
                <a:solidFill>
                  <a:srgbClr val="535353"/>
                </a:solidFill>
              </a:rPr>
            </a:br>
            <a:r>
              <a:rPr lang="en-US">
                <a:solidFill>
                  <a:srgbClr val="535353"/>
                </a:solidFill>
              </a:rPr>
              <a:t>(sm-ex-exRNA):</a:t>
            </a:r>
          </a:p>
          <a:p>
            <a:pPr>
              <a:spcBef>
                <a:spcPts val="2672"/>
              </a:spcBef>
            </a:pPr>
            <a:r>
              <a:rPr lang="en-US">
                <a:solidFill>
                  <a:srgbClr val="535353"/>
                </a:solidFill>
              </a:rPr>
              <a:t>pipeline should therefore quantify smallRNAs (in order):</a:t>
            </a:r>
            <a:br>
              <a:rPr lang="en-US">
                <a:solidFill>
                  <a:srgbClr val="535353"/>
                </a:solidFill>
              </a:rPr>
            </a:br>
            <a: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	1)  endogenous</a:t>
            </a:r>
            <a:b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</a:br>
            <a: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	2)  plants</a:t>
            </a:r>
            <a:b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</a:br>
            <a: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	3)  viruses</a:t>
            </a:r>
            <a:b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</a:br>
            <a:r>
              <a:rPr lang="en-US">
                <a:solidFill>
                  <a:srgbClr val="535353"/>
                </a:solidFill>
                <a:latin typeface="Myriad Pro" charset="0"/>
                <a:cs typeface="Myriad Pro" charset="0"/>
                <a:sym typeface="Myriad Pro" charset="0"/>
              </a:rPr>
              <a:t>	4)  bacteria/archea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73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ExRNA_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1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ExRNA_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5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ExRNA_pip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6386" name="AutoShape 2"/>
          <p:cNvSpPr>
            <a:spLocks/>
          </p:cNvSpPr>
          <p:nvPr/>
        </p:nvSpPr>
        <p:spPr bwMode="auto">
          <a:xfrm>
            <a:off x="250031" y="1437680"/>
            <a:ext cx="8643938" cy="49113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2672"/>
              </a:spcBef>
            </a:pPr>
            <a:r>
              <a:rPr lang="en-US" sz="2700">
                <a:latin typeface="Myriad Pro" charset="0"/>
                <a:cs typeface="Myriad Pro" charset="0"/>
                <a:sym typeface="Myriad Pro" charset="0"/>
              </a:rPr>
              <a:t>read-length distribution</a:t>
            </a:r>
            <a:r>
              <a:rPr lang="en-US" sz="2700">
                <a:latin typeface="Myriad Pro Light" charset="0"/>
                <a:cs typeface="Myriad Pro Light" charset="0"/>
                <a:sym typeface="Myriad Pro Light" charset="0"/>
              </a:rPr>
              <a:t> for QC</a:t>
            </a:r>
          </a:p>
          <a:p>
            <a:pPr>
              <a:spcBef>
                <a:spcPts val="2672"/>
              </a:spcBef>
            </a:pPr>
            <a:r>
              <a:rPr lang="en-US" sz="2700">
                <a:latin typeface="Myriad Pro" charset="0"/>
                <a:cs typeface="Myriad Pro" charset="0"/>
                <a:sym typeface="Myriad Pro" charset="0"/>
              </a:rPr>
              <a:t>endogenous mapping results</a:t>
            </a:r>
            <a:r>
              <a:rPr lang="en-US" sz="2700">
                <a:latin typeface="Myriad Pro Light" charset="0"/>
                <a:cs typeface="Myriad Pro Light" charset="0"/>
                <a:sym typeface="Myriad Pro Light" charset="0"/>
              </a:rPr>
              <a:t> (rRNA, miRNA, tRNA, snoRNA, piRNA, Rfam)</a:t>
            </a:r>
          </a:p>
          <a:p>
            <a:pPr>
              <a:spcBef>
                <a:spcPts val="2672"/>
              </a:spcBef>
            </a:pPr>
            <a:r>
              <a:rPr lang="en-US" sz="2700">
                <a:latin typeface="Myriad Pro" charset="0"/>
                <a:cs typeface="Myriad Pro" charset="0"/>
                <a:sym typeface="Myriad Pro" charset="0"/>
              </a:rPr>
              <a:t>exogenous mapping results</a:t>
            </a:r>
            <a:r>
              <a:rPr lang="en-US" sz="2700">
                <a:latin typeface="Myriad Pro Light" charset="0"/>
                <a:cs typeface="Myriad Pro Light" charset="0"/>
                <a:sym typeface="Myriad Pro Light" charset="0"/>
              </a:rPr>
              <a:t> (plant &amp; virus miRNAs in miRBase)</a:t>
            </a:r>
          </a:p>
          <a:p>
            <a:pPr>
              <a:spcBef>
                <a:spcPts val="2672"/>
              </a:spcBef>
            </a:pPr>
            <a:r>
              <a:rPr lang="en-US" sz="2700">
                <a:latin typeface="Myriad Pro" charset="0"/>
                <a:cs typeface="Myriad Pro" charset="0"/>
                <a:sym typeface="Myriad Pro" charset="0"/>
              </a:rPr>
              <a:t>4 files containing sequence reads</a:t>
            </a:r>
            <a:r>
              <a:rPr lang="en-US" sz="2700">
                <a:latin typeface="Myriad Pro Light" charset="0"/>
                <a:cs typeface="Myriad Pro Light" charset="0"/>
                <a:sym typeface="Myriad Pro Light" charset="0"/>
              </a:rPr>
              <a:t> following adapter-removal, rRNA removal, endogenous mapping, and exogenous mapping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391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357544"/>
            <a:ext cx="4609564" cy="3157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85" y="3789680"/>
            <a:ext cx="6888035" cy="27996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3203" y="563081"/>
            <a:ext cx="219638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QC of output</a:t>
            </a:r>
          </a:p>
          <a:p>
            <a:r>
              <a:rPr lang="en-US" sz="2800" b="1" dirty="0"/>
              <a:t>f</a:t>
            </a:r>
            <a:r>
              <a:rPr lang="en-US" sz="2800" b="1" dirty="0" smtClean="0"/>
              <a:t>rom pipeline</a:t>
            </a:r>
          </a:p>
          <a:p>
            <a:endParaRPr lang="en-US" sz="2800" b="1" dirty="0" smtClean="0"/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exRNA-Seq</a:t>
            </a:r>
            <a:r>
              <a:rPr lang="en-US" sz="2000" b="1" dirty="0" smtClean="0"/>
              <a:t> data </a:t>
            </a:r>
          </a:p>
          <a:p>
            <a:r>
              <a:rPr lang="en-US" sz="2000" b="1" dirty="0" smtClean="0"/>
              <a:t>From </a:t>
            </a:r>
            <a:r>
              <a:rPr lang="en-US" sz="2000" b="1" dirty="0" err="1" smtClean="0"/>
              <a:t>Tuschl</a:t>
            </a:r>
            <a:r>
              <a:rPr lang="en-US" sz="2000" b="1" dirty="0" smtClean="0"/>
              <a:t> Lab)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38117" y="1725414"/>
            <a:ext cx="196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27804" y="4811849"/>
            <a:ext cx="194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summary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of DIAC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2" y="1417638"/>
            <a:ext cx="8304384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Developed a long RNA-</a:t>
            </a:r>
            <a:r>
              <a:rPr lang="en-US" sz="3000" dirty="0" err="1" smtClean="0"/>
              <a:t>Seq</a:t>
            </a:r>
            <a:r>
              <a:rPr lang="en-US" sz="3000" dirty="0" smtClean="0"/>
              <a:t> analysis pipeline</a:t>
            </a:r>
          </a:p>
          <a:p>
            <a:pPr lvl="1"/>
            <a:r>
              <a:rPr lang="en-US" dirty="0" smtClean="0"/>
              <a:t>Makes use of the tool </a:t>
            </a:r>
            <a:r>
              <a:rPr lang="en-US" dirty="0" err="1" smtClean="0"/>
              <a:t>RSeqTools</a:t>
            </a:r>
            <a:r>
              <a:rPr lang="en-US" dirty="0" smtClean="0"/>
              <a:t> developed in Gerstein Lab</a:t>
            </a:r>
          </a:p>
          <a:p>
            <a:pPr lvl="1"/>
            <a:r>
              <a:rPr lang="en-US" dirty="0" smtClean="0"/>
              <a:t>Implemented by DCC at </a:t>
            </a:r>
            <a:r>
              <a:rPr lang="en-US" dirty="0" err="1" smtClean="0"/>
              <a:t>Genboree.org</a:t>
            </a:r>
            <a:endParaRPr lang="en-US" dirty="0" smtClean="0"/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Developed a small </a:t>
            </a:r>
            <a:r>
              <a:rPr lang="en-US" sz="3000" dirty="0" err="1" smtClean="0"/>
              <a:t>exRNA</a:t>
            </a:r>
            <a:r>
              <a:rPr lang="en-US" sz="3000" dirty="0" smtClean="0"/>
              <a:t> analysis pipeline</a:t>
            </a:r>
          </a:p>
          <a:p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Draft document describing analysis needs of consortium (need your feedback)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7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from the 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5729"/>
            <a:ext cx="8229600" cy="43304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Are the tools we are developing useful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hands on demo’s at May consortium meeting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Solicit more </a:t>
            </a:r>
            <a:r>
              <a:rPr lang="en-US" dirty="0" smtClean="0"/>
              <a:t>participation on </a:t>
            </a:r>
            <a:r>
              <a:rPr lang="en-US" dirty="0" smtClean="0"/>
              <a:t>Metadata </a:t>
            </a:r>
            <a:r>
              <a:rPr lang="en-US" dirty="0" smtClean="0"/>
              <a:t>Standards and Data Analysis working </a:t>
            </a:r>
            <a:r>
              <a:rPr lang="en-US" dirty="0" smtClean="0"/>
              <a:t>group to discuss analysis issues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further analysis tools do people </a:t>
            </a:r>
            <a:r>
              <a:rPr lang="en-US" dirty="0" smtClean="0"/>
              <a:t>need?</a:t>
            </a:r>
            <a:endParaRPr lang="en-US" dirty="0" smtClean="0"/>
          </a:p>
          <a:p>
            <a:pPr lvl="1"/>
            <a:r>
              <a:rPr lang="en-US" dirty="0" smtClean="0"/>
              <a:t>Differential expression tools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r>
              <a:rPr lang="en-US" dirty="0" smtClean="0"/>
              <a:t>Contact me if you would like to discuss how the DIAC can help you with your analysis:</a:t>
            </a:r>
          </a:p>
          <a:p>
            <a:pPr lvl="3"/>
            <a:r>
              <a:rPr lang="en-US" dirty="0" err="1" smtClean="0"/>
              <a:t>joel.rozowsky@yale.edu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 Gerstein</a:t>
            </a:r>
          </a:p>
          <a:p>
            <a:pPr lvl="1"/>
            <a:r>
              <a:rPr lang="en-US" dirty="0" smtClean="0"/>
              <a:t>Rob Kitchen</a:t>
            </a:r>
          </a:p>
          <a:p>
            <a:pPr lvl="1"/>
            <a:r>
              <a:rPr lang="en-US" dirty="0" err="1" smtClean="0"/>
              <a:t>Anurag</a:t>
            </a:r>
            <a:r>
              <a:rPr lang="en-US" dirty="0" smtClean="0"/>
              <a:t> </a:t>
            </a:r>
            <a:r>
              <a:rPr lang="en-US" dirty="0" err="1" smtClean="0"/>
              <a:t>Sethi</a:t>
            </a:r>
            <a:endParaRPr lang="en-US" dirty="0" smtClean="0"/>
          </a:p>
          <a:p>
            <a:pPr lvl="1"/>
            <a:r>
              <a:rPr lang="en-US" dirty="0" smtClean="0"/>
              <a:t>Cristina </a:t>
            </a:r>
            <a:r>
              <a:rPr lang="en-US" dirty="0" err="1" smtClean="0"/>
              <a:t>Sisu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Aleks</a:t>
            </a:r>
            <a:r>
              <a:rPr lang="en-US" dirty="0" smtClean="0"/>
              <a:t> </a:t>
            </a:r>
            <a:r>
              <a:rPr lang="en-US" dirty="0" err="1" smtClean="0"/>
              <a:t>Milosavljevic</a:t>
            </a:r>
            <a:r>
              <a:rPr lang="en-US" dirty="0" smtClean="0"/>
              <a:t> (</a:t>
            </a:r>
            <a:r>
              <a:rPr lang="en-US" dirty="0" smtClean="0"/>
              <a:t>Baylor)</a:t>
            </a:r>
            <a:endParaRPr lang="en-US" dirty="0" smtClean="0"/>
          </a:p>
          <a:p>
            <a:pPr lvl="1"/>
            <a:r>
              <a:rPr lang="en-US" dirty="0" err="1" smtClean="0"/>
              <a:t>Sai</a:t>
            </a:r>
            <a:r>
              <a:rPr lang="en-US" dirty="0" smtClean="0"/>
              <a:t> Lakshmi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96" y="0"/>
            <a:ext cx="640390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795116" y="3178212"/>
            <a:ext cx="567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Extracellular RNA Communication Program</a:t>
            </a:r>
            <a:endParaRPr lang="en-US" sz="2400" b="1" u="sn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1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rna_img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58" y="402185"/>
            <a:ext cx="6604000" cy="598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18571" y="703940"/>
            <a:ext cx="50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06812" y="4404678"/>
            <a:ext cx="1126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Funded</a:t>
            </a:r>
            <a:endParaRPr lang="en-US" sz="2400" dirty="0"/>
          </a:p>
        </p:txBody>
      </p:sp>
      <p:sp>
        <p:nvSpPr>
          <p:cNvPr id="11" name="Left Brace 10"/>
          <p:cNvSpPr/>
          <p:nvPr/>
        </p:nvSpPr>
        <p:spPr>
          <a:xfrm>
            <a:off x="1100659" y="3085481"/>
            <a:ext cx="518567" cy="305571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38195" y="952431"/>
            <a:ext cx="3810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171560" y="1888141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Review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200079" y="2037420"/>
            <a:ext cx="3810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7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Data Management and Resource Repository </a:t>
            </a:r>
            <a:br>
              <a:rPr lang="en-US" sz="3200" dirty="0" smtClean="0"/>
            </a:br>
            <a:r>
              <a:rPr lang="en-US" sz="3200" dirty="0" smtClean="0"/>
              <a:t>(DMRR)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2497"/>
            <a:ext cx="8229600" cy="4122089"/>
          </a:xfrm>
        </p:spPr>
        <p:txBody>
          <a:bodyPr/>
          <a:lstStyle/>
          <a:p>
            <a:r>
              <a:rPr lang="en-US" sz="2800" dirty="0" smtClean="0"/>
              <a:t>Data Coordination and Component (DCC)</a:t>
            </a:r>
          </a:p>
          <a:p>
            <a:pPr lvl="1"/>
            <a:r>
              <a:rPr lang="en-US" dirty="0" err="1" smtClean="0"/>
              <a:t>Aleks</a:t>
            </a:r>
            <a:r>
              <a:rPr lang="en-US" dirty="0" smtClean="0"/>
              <a:t> </a:t>
            </a:r>
            <a:r>
              <a:rPr lang="en-US" dirty="0" err="1" smtClean="0"/>
              <a:t>Milosavljevic</a:t>
            </a:r>
            <a:r>
              <a:rPr lang="en-US" dirty="0" smtClean="0"/>
              <a:t> (Baylor)</a:t>
            </a:r>
          </a:p>
          <a:p>
            <a:r>
              <a:rPr lang="en-US" sz="2800" dirty="0" smtClean="0"/>
              <a:t>Scientific Outreach Component (SOC)</a:t>
            </a:r>
          </a:p>
          <a:p>
            <a:pPr lvl="1"/>
            <a:r>
              <a:rPr lang="en-US" dirty="0" smtClean="0"/>
              <a:t>David Galas (PNDR)</a:t>
            </a:r>
          </a:p>
          <a:p>
            <a:r>
              <a:rPr lang="en-US" sz="2800" dirty="0" smtClean="0"/>
              <a:t>Data Integration and Analysis Component (DIAC)</a:t>
            </a:r>
          </a:p>
          <a:p>
            <a:pPr lvl="1"/>
            <a:r>
              <a:rPr lang="en-US" dirty="0" smtClean="0"/>
              <a:t>Mark Gerstein (Yale)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4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Extracellular RNA Biogenesis, </a:t>
            </a:r>
            <a:r>
              <a:rPr lang="en-US" sz="3200" dirty="0" err="1" smtClean="0"/>
              <a:t>Biodistribution</a:t>
            </a:r>
            <a:r>
              <a:rPr lang="en-US" sz="3200" dirty="0" smtClean="0"/>
              <a:t>, Uptake, and Effector Function (U19)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9" y="1922592"/>
            <a:ext cx="7725210" cy="345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Clinical Utility of Extracellular RNA for Biomarker Development (UH2/UH3)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65" y="1354266"/>
            <a:ext cx="6048202" cy="55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Clinical Utility of Extracellular RNA for Therapy Development (UH2/UH3)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0" y="1417638"/>
            <a:ext cx="7556543" cy="53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9481"/>
            <a:ext cx="8229600" cy="3736682"/>
          </a:xfrm>
        </p:spPr>
        <p:txBody>
          <a:bodyPr/>
          <a:lstStyle/>
          <a:p>
            <a:r>
              <a:rPr lang="en-US" dirty="0" smtClean="0"/>
              <a:t>Sample and Assay Standards (SAS)</a:t>
            </a:r>
          </a:p>
          <a:p>
            <a:r>
              <a:rPr lang="en-US" dirty="0" smtClean="0"/>
              <a:t>Data – Metadata Standards (MADS)</a:t>
            </a:r>
          </a:p>
          <a:p>
            <a:r>
              <a:rPr lang="en-US" dirty="0" smtClean="0"/>
              <a:t>Scientific Outreach (SO)</a:t>
            </a:r>
          </a:p>
          <a:p>
            <a:r>
              <a:rPr lang="en-US" dirty="0" smtClean="0"/>
              <a:t>Resource Sharing (RS)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CB2FE-FE34-9F4F-97EF-67135FF2272B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48649" y="3082857"/>
            <a:ext cx="50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61380" y="3313690"/>
            <a:ext cx="3810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06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880</Words>
  <Application>Microsoft Macintosh PowerPoint</Application>
  <PresentationFormat>On-screen Show (4:3)</PresentationFormat>
  <Paragraphs>156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About the ERCP Consortium</vt:lpstr>
      <vt:lpstr>PowerPoint Presentation</vt:lpstr>
      <vt:lpstr>PowerPoint Presentation</vt:lpstr>
      <vt:lpstr>PowerPoint Presentation</vt:lpstr>
      <vt:lpstr>Data Management and Resource Repository  (DMRR)</vt:lpstr>
      <vt:lpstr>Extracellular RNA Biogenesis, Biodistribution, Uptake, and Effector Function (U19)</vt:lpstr>
      <vt:lpstr>Clinical Utility of Extracellular RNA for Biomarker Development (UH2/UH3) </vt:lpstr>
      <vt:lpstr>Clinical Utility of Extracellular RNA for Therapy Development (UH2/UH3)</vt:lpstr>
      <vt:lpstr>Working Groups</vt:lpstr>
      <vt:lpstr>Role of the DIAC </vt:lpstr>
      <vt:lpstr>PowerPoint Presentation</vt:lpstr>
      <vt:lpstr>Activities of DIAC</vt:lpstr>
      <vt:lpstr>PowerPoint Presentation</vt:lpstr>
      <vt:lpstr>Mapped Read Format </vt:lpstr>
      <vt:lpstr>PowerPoint Presentation</vt:lpstr>
      <vt:lpstr>long RNA-Seq analysis pipeline</vt:lpstr>
      <vt:lpstr>Activities of DIAC</vt:lpstr>
      <vt:lpstr>sm-exRNA-Seq Analysis Pipeline</vt:lpstr>
      <vt:lpstr>small exRNA-Seq analysis pipeline</vt:lpstr>
      <vt:lpstr>sm-ex-exRNA considerations</vt:lpstr>
      <vt:lpstr>PowerPoint Presentation</vt:lpstr>
      <vt:lpstr>PowerPoint Presentation</vt:lpstr>
      <vt:lpstr>PowerPoint Presentation</vt:lpstr>
      <vt:lpstr>Output</vt:lpstr>
      <vt:lpstr>PowerPoint Presentation</vt:lpstr>
      <vt:lpstr>Activities of DIAC</vt:lpstr>
      <vt:lpstr>Feedback from the Consortium</vt:lpstr>
      <vt:lpstr>Acknowledgements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ERCP Consortium</dc:title>
  <dc:creator>Joel Rozowsky User</dc:creator>
  <cp:lastModifiedBy>Joel Rozowsky User</cp:lastModifiedBy>
  <cp:revision>39</cp:revision>
  <dcterms:created xsi:type="dcterms:W3CDTF">2014-03-10T12:48:56Z</dcterms:created>
  <dcterms:modified xsi:type="dcterms:W3CDTF">2014-03-11T17:43:06Z</dcterms:modified>
</cp:coreProperties>
</file>