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6"/>
  </p:notesMasterIdLst>
  <p:sldIdLst>
    <p:sldId id="256" r:id="rId2"/>
    <p:sldId id="257" r:id="rId3"/>
    <p:sldId id="258" r:id="rId4"/>
    <p:sldId id="259" r:id="rId5"/>
    <p:sldId id="269" r:id="rId6"/>
    <p:sldId id="260" r:id="rId7"/>
    <p:sldId id="261" r:id="rId8"/>
    <p:sldId id="265" r:id="rId9"/>
    <p:sldId id="264" r:id="rId10"/>
    <p:sldId id="271" r:id="rId11"/>
    <p:sldId id="262" r:id="rId12"/>
    <p:sldId id="267" r:id="rId13"/>
    <p:sldId id="268" r:id="rId14"/>
    <p:sldId id="270"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4423" autoAdjust="0"/>
  </p:normalViewPr>
  <p:slideViewPr>
    <p:cSldViewPr snapToGrid="0">
      <p:cViewPr>
        <p:scale>
          <a:sx n="75" d="100"/>
          <a:sy n="75" d="100"/>
        </p:scale>
        <p:origin x="-1224" y="65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563956A-FEF9-4563-AAE7-F2038D38AC76}" type="datetimeFigureOut">
              <a:rPr lang="en-US" smtClean="0"/>
              <a:t>3/9/2014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7D9DAA5-7F1C-460B-B792-11AF0E4F8F89}" type="slidenum">
              <a:rPr lang="en-US" smtClean="0"/>
              <a:t>‹#›</a:t>
            </a:fld>
            <a:endParaRPr lang="en-US"/>
          </a:p>
        </p:txBody>
      </p:sp>
    </p:spTree>
    <p:extLst>
      <p:ext uri="{BB962C8B-B14F-4D97-AF65-F5344CB8AC3E}">
        <p14:creationId xmlns:p14="http://schemas.microsoft.com/office/powerpoint/2010/main" val="33030618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Figure 1: Flowchart of the processing steps of MUSIC using the H3k36me3 </a:t>
            </a:r>
            <a:r>
              <a:rPr lang="en-US" sz="1200" b="1" kern="1200" dirty="0" err="1" smtClean="0">
                <a:solidFill>
                  <a:schemeClr val="tx1"/>
                </a:solidFill>
                <a:effectLst/>
                <a:latin typeface="+mn-lt"/>
                <a:ea typeface="+mn-ea"/>
                <a:cs typeface="+mn-cs"/>
              </a:rPr>
              <a:t>ChIP</a:t>
            </a:r>
            <a:r>
              <a:rPr lang="en-US" sz="1200" b="1" kern="1200" dirty="0" smtClean="0">
                <a:solidFill>
                  <a:schemeClr val="tx1"/>
                </a:solidFill>
                <a:effectLst/>
                <a:latin typeface="+mn-lt"/>
                <a:ea typeface="+mn-ea"/>
                <a:cs typeface="+mn-cs"/>
              </a:rPr>
              <a:t> and control data from ENCODE project in region chr1:55,170,679-55,240,996 for K562 cell line. (1) </a:t>
            </a:r>
            <a:r>
              <a:rPr lang="en-US" sz="1200" b="1" kern="1200" dirty="0" err="1" smtClean="0">
                <a:solidFill>
                  <a:schemeClr val="tx1"/>
                </a:solidFill>
                <a:effectLst/>
                <a:latin typeface="+mn-lt"/>
                <a:ea typeface="+mn-ea"/>
                <a:cs typeface="+mn-cs"/>
              </a:rPr>
              <a:t>ChIP</a:t>
            </a:r>
            <a:r>
              <a:rPr lang="en-US" sz="1200" b="1" kern="1200" dirty="0" smtClean="0">
                <a:solidFill>
                  <a:schemeClr val="tx1"/>
                </a:solidFill>
                <a:effectLst/>
                <a:latin typeface="+mn-lt"/>
                <a:ea typeface="+mn-ea"/>
                <a:cs typeface="+mn-cs"/>
              </a:rPr>
              <a:t> and control reads (represented by short horizontal lines) are filtered for duplicates (red colored) and control signal is normalized with respect to </a:t>
            </a:r>
            <a:r>
              <a:rPr lang="en-US" sz="1200" b="1" kern="1200" dirty="0" err="1" smtClean="0">
                <a:solidFill>
                  <a:schemeClr val="tx1"/>
                </a:solidFill>
                <a:effectLst/>
                <a:latin typeface="+mn-lt"/>
                <a:ea typeface="+mn-ea"/>
                <a:cs typeface="+mn-cs"/>
              </a:rPr>
              <a:t>ChIP</a:t>
            </a:r>
            <a:r>
              <a:rPr lang="en-US" sz="1200" b="1" kern="1200" dirty="0" smtClean="0">
                <a:solidFill>
                  <a:schemeClr val="tx1"/>
                </a:solidFill>
                <a:effectLst/>
                <a:latin typeface="+mn-lt"/>
                <a:ea typeface="+mn-ea"/>
                <a:cs typeface="+mn-cs"/>
              </a:rPr>
              <a:t> signal. (2) RD profiles</a:t>
            </a:r>
            <a:r>
              <a:rPr lang="en-US" sz="1200" b="1" kern="1200" baseline="0" dirty="0" smtClean="0">
                <a:solidFill>
                  <a:schemeClr val="tx1"/>
                </a:solidFill>
                <a:effectLst/>
                <a:latin typeface="+mn-lt"/>
                <a:ea typeface="+mn-ea"/>
                <a:cs typeface="+mn-cs"/>
              </a:rPr>
              <a:t> are generated</a:t>
            </a:r>
            <a:r>
              <a:rPr lang="en-US" sz="1200" b="1" kern="1200" dirty="0" smtClean="0">
                <a:solidFill>
                  <a:schemeClr val="tx1"/>
                </a:solidFill>
                <a:effectLst/>
                <a:latin typeface="+mn-lt"/>
                <a:ea typeface="+mn-ea"/>
                <a:cs typeface="+mn-cs"/>
              </a:rPr>
              <a:t>. (3) </a:t>
            </a:r>
            <a:r>
              <a:rPr lang="en-US" sz="1200" b="1" kern="1200" dirty="0" err="1" smtClean="0">
                <a:solidFill>
                  <a:schemeClr val="tx1"/>
                </a:solidFill>
                <a:effectLst/>
                <a:latin typeface="+mn-lt"/>
                <a:ea typeface="+mn-ea"/>
                <a:cs typeface="+mn-cs"/>
              </a:rPr>
              <a:t>ChIP-seq</a:t>
            </a:r>
            <a:r>
              <a:rPr lang="en-US" sz="1200" b="1" kern="1200" dirty="0" smtClean="0">
                <a:solidFill>
                  <a:schemeClr val="tx1"/>
                </a:solidFill>
                <a:effectLst/>
                <a:latin typeface="+mn-lt"/>
                <a:ea typeface="+mn-ea"/>
                <a:cs typeface="+mn-cs"/>
              </a:rPr>
              <a:t> profile is corrected for </a:t>
            </a:r>
            <a:r>
              <a:rPr lang="en-US" sz="1200" b="1" kern="1200" dirty="0" err="1" smtClean="0">
                <a:solidFill>
                  <a:schemeClr val="tx1"/>
                </a:solidFill>
                <a:effectLst/>
                <a:latin typeface="+mn-lt"/>
                <a:ea typeface="+mn-ea"/>
                <a:cs typeface="+mn-cs"/>
              </a:rPr>
              <a:t>mapability</a:t>
            </a:r>
            <a:r>
              <a:rPr lang="en-US" sz="1200" b="1" kern="1200" dirty="0" smtClean="0">
                <a:solidFill>
                  <a:schemeClr val="tx1"/>
                </a:solidFill>
                <a:effectLst/>
                <a:latin typeface="+mn-lt"/>
                <a:ea typeface="+mn-ea"/>
                <a:cs typeface="+mn-cs"/>
              </a:rPr>
              <a:t> (labeled “</a:t>
            </a:r>
            <a:r>
              <a:rPr lang="en-US" sz="1200" b="1" kern="1200" dirty="0" err="1" smtClean="0">
                <a:solidFill>
                  <a:schemeClr val="tx1"/>
                </a:solidFill>
                <a:effectLst/>
                <a:latin typeface="+mn-lt"/>
                <a:ea typeface="+mn-ea"/>
                <a:cs typeface="+mn-cs"/>
              </a:rPr>
              <a:t>Mapability</a:t>
            </a:r>
            <a:r>
              <a:rPr lang="en-US" sz="1200" b="1" kern="1200" dirty="0" smtClean="0">
                <a:solidFill>
                  <a:schemeClr val="tx1"/>
                </a:solidFill>
                <a:effectLst/>
                <a:latin typeface="+mn-lt"/>
                <a:ea typeface="+mn-ea"/>
                <a:cs typeface="+mn-cs"/>
              </a:rPr>
              <a:t> Corrected Signal” profile) using the multi-</a:t>
            </a:r>
            <a:r>
              <a:rPr lang="en-US" sz="1200" b="1" kern="1200" dirty="0" err="1" smtClean="0">
                <a:solidFill>
                  <a:schemeClr val="tx1"/>
                </a:solidFill>
                <a:effectLst/>
                <a:latin typeface="+mn-lt"/>
                <a:ea typeface="+mn-ea"/>
                <a:cs typeface="+mn-cs"/>
              </a:rPr>
              <a:t>mapability</a:t>
            </a:r>
            <a:r>
              <a:rPr lang="en-US" sz="1200" b="1" kern="1200" dirty="0" smtClean="0">
                <a:solidFill>
                  <a:schemeClr val="tx1"/>
                </a:solidFill>
                <a:effectLst/>
                <a:latin typeface="+mn-lt"/>
                <a:ea typeface="+mn-ea"/>
                <a:cs typeface="+mn-cs"/>
              </a:rPr>
              <a:t> profile. Note the region indicated between the dashed lines that lost signal because of low </a:t>
            </a:r>
            <a:r>
              <a:rPr lang="en-US" sz="1200" b="1" kern="1200" dirty="0" err="1" smtClean="0">
                <a:solidFill>
                  <a:schemeClr val="tx1"/>
                </a:solidFill>
                <a:effectLst/>
                <a:latin typeface="+mn-lt"/>
                <a:ea typeface="+mn-ea"/>
                <a:cs typeface="+mn-cs"/>
              </a:rPr>
              <a:t>mapability</a:t>
            </a:r>
            <a:r>
              <a:rPr lang="en-US" sz="1200" b="1" kern="1200" dirty="0" smtClean="0">
                <a:solidFill>
                  <a:schemeClr val="tx1"/>
                </a:solidFill>
                <a:effectLst/>
                <a:latin typeface="+mn-lt"/>
                <a:ea typeface="+mn-ea"/>
                <a:cs typeface="+mn-cs"/>
              </a:rPr>
              <a:t> are filled with correction. (4) 7 scale decomposition of the </a:t>
            </a:r>
            <a:r>
              <a:rPr lang="en-US" sz="1200" b="1" kern="1200" dirty="0" err="1" smtClean="0">
                <a:solidFill>
                  <a:schemeClr val="tx1"/>
                </a:solidFill>
                <a:effectLst/>
                <a:latin typeface="+mn-lt"/>
                <a:ea typeface="+mn-ea"/>
                <a:cs typeface="+mn-cs"/>
              </a:rPr>
              <a:t>ChIP-seq</a:t>
            </a:r>
            <a:r>
              <a:rPr lang="en-US" sz="1200" b="1" kern="1200" dirty="0" smtClean="0">
                <a:solidFill>
                  <a:schemeClr val="tx1"/>
                </a:solidFill>
                <a:effectLst/>
                <a:latin typeface="+mn-lt"/>
                <a:ea typeface="+mn-ea"/>
                <a:cs typeface="+mn-cs"/>
              </a:rPr>
              <a:t> signal. Under each decomposition the </a:t>
            </a:r>
            <a:r>
              <a:rPr lang="en-US" sz="1200" b="1" kern="1200" dirty="0" err="1" smtClean="0">
                <a:solidFill>
                  <a:schemeClr val="tx1"/>
                </a:solidFill>
                <a:effectLst/>
                <a:latin typeface="+mn-lt"/>
                <a:ea typeface="+mn-ea"/>
                <a:cs typeface="+mn-cs"/>
              </a:rPr>
              <a:t>Ers</a:t>
            </a:r>
            <a:r>
              <a:rPr lang="en-US" sz="1200" b="1" kern="1200" baseline="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with the corresponding local minima and local maxima are shown.  Connected</a:t>
            </a:r>
            <a:r>
              <a:rPr lang="en-US" sz="1200" b="1" kern="1200" baseline="0" dirty="0" smtClean="0">
                <a:solidFill>
                  <a:schemeClr val="tx1"/>
                </a:solidFill>
                <a:effectLst/>
                <a:latin typeface="+mn-lt"/>
                <a:ea typeface="+mn-ea"/>
                <a:cs typeface="+mn-cs"/>
              </a:rPr>
              <a:t> window shows the processing performed for generating the SSERs for each scale. The </a:t>
            </a:r>
            <a:r>
              <a:rPr lang="en-US" sz="1200" b="1" kern="1200" baseline="0" dirty="0" err="1" smtClean="0">
                <a:solidFill>
                  <a:schemeClr val="tx1"/>
                </a:solidFill>
                <a:effectLst/>
                <a:latin typeface="+mn-lt"/>
                <a:ea typeface="+mn-ea"/>
                <a:cs typeface="+mn-cs"/>
              </a:rPr>
              <a:t>mapability</a:t>
            </a:r>
            <a:r>
              <a:rPr lang="en-US" sz="1200" b="1" kern="1200" baseline="0" dirty="0" smtClean="0">
                <a:solidFill>
                  <a:schemeClr val="tx1"/>
                </a:solidFill>
                <a:effectLst/>
                <a:latin typeface="+mn-lt"/>
                <a:ea typeface="+mn-ea"/>
                <a:cs typeface="+mn-cs"/>
              </a:rPr>
              <a:t> corrected signal is smoothed, the local minima are identified and candidate ERs are formed (shown in grey), than candidate ER is are trimmed and filtered (shown in red) with respect to significance to identify the SSERS (shown in green) </a:t>
            </a:r>
            <a:r>
              <a:rPr lang="en-US" sz="1200" b="1" kern="1200" dirty="0" smtClean="0">
                <a:solidFill>
                  <a:schemeClr val="tx1"/>
                </a:solidFill>
                <a:effectLst/>
                <a:latin typeface="+mn-lt"/>
                <a:ea typeface="+mn-ea"/>
                <a:cs typeface="+mn-cs"/>
              </a:rPr>
              <a:t>(5):SSERs</a:t>
            </a:r>
            <a:r>
              <a:rPr lang="en-US" sz="1200" b="1" kern="1200" baseline="0" dirty="0" smtClean="0">
                <a:solidFill>
                  <a:schemeClr val="tx1"/>
                </a:solidFill>
                <a:effectLst/>
                <a:latin typeface="+mn-lt"/>
                <a:ea typeface="+mn-ea"/>
                <a:cs typeface="+mn-cs"/>
              </a:rPr>
              <a:t> for each scale is shown under the corresponding decomposition</a:t>
            </a:r>
            <a:r>
              <a:rPr lang="en-US" sz="1200" b="1" kern="1200" dirty="0" smtClean="0">
                <a:solidFill>
                  <a:schemeClr val="tx1"/>
                </a:solidFill>
                <a:effectLst/>
                <a:latin typeface="+mn-lt"/>
                <a:ea typeface="+mn-ea"/>
                <a:cs typeface="+mn-cs"/>
              </a:rPr>
              <a:t>. (6): The final set of ERs are formed by merging the SSERs.</a:t>
            </a:r>
          </a:p>
          <a:p>
            <a:endParaRPr lang="en-US" dirty="0"/>
          </a:p>
        </p:txBody>
      </p:sp>
      <p:sp>
        <p:nvSpPr>
          <p:cNvPr id="4" name="Slide Number Placeholder 3"/>
          <p:cNvSpPr>
            <a:spLocks noGrp="1"/>
          </p:cNvSpPr>
          <p:nvPr>
            <p:ph type="sldNum" sz="quarter" idx="10"/>
          </p:nvPr>
        </p:nvSpPr>
        <p:spPr/>
        <p:txBody>
          <a:bodyPr/>
          <a:lstStyle/>
          <a:p>
            <a:fld id="{87D9DAA5-7F1C-460B-B792-11AF0E4F8F89}" type="slidenum">
              <a:rPr lang="en-US" smtClean="0"/>
              <a:t>2</a:t>
            </a:fld>
            <a:endParaRPr lang="en-US"/>
          </a:p>
        </p:txBody>
      </p:sp>
    </p:spTree>
    <p:extLst>
      <p:ext uri="{BB962C8B-B14F-4D97-AF65-F5344CB8AC3E}">
        <p14:creationId xmlns:p14="http://schemas.microsoft.com/office/powerpoint/2010/main" val="165797947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Figure 6: The aggregation of the multi-</a:t>
            </a:r>
            <a:r>
              <a:rPr lang="en-US" sz="1200" b="1" kern="1200" dirty="0" err="1" smtClean="0">
                <a:solidFill>
                  <a:schemeClr val="tx1"/>
                </a:solidFill>
                <a:effectLst/>
                <a:latin typeface="+mn-lt"/>
                <a:ea typeface="+mn-ea"/>
                <a:cs typeface="+mn-cs"/>
              </a:rPr>
              <a:t>mapability</a:t>
            </a:r>
            <a:r>
              <a:rPr lang="en-US" sz="1200" b="1" kern="1200" dirty="0" smtClean="0">
                <a:solidFill>
                  <a:schemeClr val="tx1"/>
                </a:solidFill>
                <a:effectLst/>
                <a:latin typeface="+mn-lt"/>
                <a:ea typeface="+mn-ea"/>
                <a:cs typeface="+mn-cs"/>
              </a:rPr>
              <a:t> read depth signal over promoters, exon, introns, and random regions with at least 1 read that is mapped in any control dataset.</a:t>
            </a:r>
            <a:r>
              <a:rPr lang="en-US" sz="1200" b="1" kern="1200" baseline="0" dirty="0" smtClean="0">
                <a:solidFill>
                  <a:schemeClr val="tx1"/>
                </a:solidFill>
                <a:effectLst/>
                <a:latin typeface="+mn-lt"/>
                <a:ea typeface="+mn-ea"/>
                <a:cs typeface="+mn-cs"/>
              </a:rPr>
              <a:t> </a:t>
            </a:r>
            <a:r>
              <a:rPr lang="en-US" sz="1200" b="1" kern="1200" dirty="0" smtClean="0">
                <a:solidFill>
                  <a:schemeClr val="tx1"/>
                </a:solidFill>
                <a:effectLst/>
                <a:latin typeface="+mn-lt"/>
                <a:ea typeface="+mn-ea"/>
                <a:cs typeface="+mn-cs"/>
              </a:rPr>
              <a:t>Aggregation over promoters is performed in a strand specific manner such that left side corresponds to the upstream of the promoter and the right side corresponds to the downstream.</a:t>
            </a:r>
          </a:p>
        </p:txBody>
      </p:sp>
      <p:sp>
        <p:nvSpPr>
          <p:cNvPr id="4" name="Slide Number Placeholder 3"/>
          <p:cNvSpPr>
            <a:spLocks noGrp="1"/>
          </p:cNvSpPr>
          <p:nvPr>
            <p:ph type="sldNum" sz="quarter" idx="10"/>
          </p:nvPr>
        </p:nvSpPr>
        <p:spPr/>
        <p:txBody>
          <a:bodyPr/>
          <a:lstStyle/>
          <a:p>
            <a:fld id="{87D9DAA5-7F1C-460B-B792-11AF0E4F8F89}" type="slidenum">
              <a:rPr lang="en-US" smtClean="0"/>
              <a:t>11</a:t>
            </a:fld>
            <a:endParaRPr lang="en-US"/>
          </a:p>
        </p:txBody>
      </p:sp>
    </p:spTree>
    <p:extLst>
      <p:ext uri="{BB962C8B-B14F-4D97-AF65-F5344CB8AC3E}">
        <p14:creationId xmlns:p14="http://schemas.microsoft.com/office/powerpoint/2010/main" val="394533595"/>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Figure S2: Illustration</a:t>
            </a:r>
            <a:r>
              <a:rPr lang="en-US" b="1" baseline="0" dirty="0" smtClean="0"/>
              <a:t> of smoothing process. 4 scale decomposition of HM signal using 1 kb, 4kb, 16 kb and 64 kb long smoothing windows. The local </a:t>
            </a:r>
            <a:r>
              <a:rPr lang="en-US" b="1" baseline="0" dirty="0" err="1" smtClean="0"/>
              <a:t>extrema</a:t>
            </a:r>
            <a:r>
              <a:rPr lang="en-US" b="1" baseline="0" dirty="0" smtClean="0"/>
              <a:t> point in the decompositions are highlighted with red markers on each smoothed signal. The three broad peaks can be identified with the 3 maxima at the decomposition scale with smoothing window length 64kb. </a:t>
            </a:r>
            <a:endParaRPr lang="en-US" b="1" dirty="0"/>
          </a:p>
        </p:txBody>
      </p:sp>
      <p:sp>
        <p:nvSpPr>
          <p:cNvPr id="4" name="Slide Number Placeholder 3"/>
          <p:cNvSpPr>
            <a:spLocks noGrp="1"/>
          </p:cNvSpPr>
          <p:nvPr>
            <p:ph type="sldNum" sz="quarter" idx="10"/>
          </p:nvPr>
        </p:nvSpPr>
        <p:spPr/>
        <p:txBody>
          <a:bodyPr/>
          <a:lstStyle/>
          <a:p>
            <a:fld id="{87D9DAA5-7F1C-460B-B792-11AF0E4F8F89}" type="slidenum">
              <a:rPr lang="en-US" smtClean="0"/>
              <a:t>12</a:t>
            </a:fld>
            <a:endParaRPr lang="en-US"/>
          </a:p>
        </p:txBody>
      </p:sp>
    </p:spTree>
    <p:extLst>
      <p:ext uri="{BB962C8B-B14F-4D97-AF65-F5344CB8AC3E}">
        <p14:creationId xmlns:p14="http://schemas.microsoft.com/office/powerpoint/2010/main" val="34250640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b="1" dirty="0" smtClean="0"/>
              <a:t>Figure S3:</a:t>
            </a:r>
          </a:p>
          <a:p>
            <a:pPr marL="228600" indent="-228600">
              <a:buAutoNum type="alphaLcParenR"/>
            </a:pPr>
            <a:r>
              <a:rPr lang="en-US" b="1" dirty="0" smtClean="0"/>
              <a:t>The</a:t>
            </a:r>
            <a:r>
              <a:rPr lang="en-US" b="1" baseline="0" dirty="0" smtClean="0"/>
              <a:t> illustration for gene-gene distance computation.</a:t>
            </a:r>
          </a:p>
          <a:p>
            <a:pPr marL="228600" indent="-228600">
              <a:buAutoNum type="alphaLcParenR"/>
            </a:pPr>
            <a:r>
              <a:rPr lang="en-US" b="1" baseline="0" dirty="0" smtClean="0"/>
              <a:t>Illustration of failure of detection when the smoothing window length (filter length) is longer than the twice the size of gene body. </a:t>
            </a:r>
          </a:p>
          <a:p>
            <a:pPr marL="228600" indent="-228600">
              <a:buAutoNum type="alphaLcParenR"/>
            </a:pPr>
            <a:r>
              <a:rPr lang="en-US" b="1" baseline="0" dirty="0" smtClean="0"/>
              <a:t>Illustration of </a:t>
            </a:r>
            <a:r>
              <a:rPr lang="en-US" b="1" baseline="0" dirty="0" err="1" smtClean="0"/>
              <a:t>overmerging</a:t>
            </a:r>
            <a:r>
              <a:rPr lang="en-US" b="1" baseline="0" dirty="0" smtClean="0"/>
              <a:t> when the smoothing window length is longer than twice the size of gene-gene distance.</a:t>
            </a:r>
          </a:p>
          <a:p>
            <a:pPr marL="228600" marR="0" indent="-228600" algn="l" defTabSz="914400" rtl="0" eaLnBrk="1" fontAlgn="auto" latinLnBrk="0" hangingPunct="1">
              <a:lnSpc>
                <a:spcPct val="100000"/>
              </a:lnSpc>
              <a:spcBef>
                <a:spcPts val="0"/>
              </a:spcBef>
              <a:spcAft>
                <a:spcPts val="0"/>
              </a:spcAft>
              <a:buClrTx/>
              <a:buSzTx/>
              <a:buFontTx/>
              <a:buAutoNum type="alphaLcParenR"/>
              <a:tabLst/>
              <a:defRPr/>
            </a:pPr>
            <a:r>
              <a:rPr lang="en-US" b="1" dirty="0" smtClean="0"/>
              <a:t>The cumulative</a:t>
            </a:r>
            <a:r>
              <a:rPr lang="en-US" b="1" baseline="0" dirty="0" smtClean="0"/>
              <a:t> distribution plot for </a:t>
            </a:r>
            <a:r>
              <a:rPr lang="en-US" b="1" baseline="0" dirty="0" err="1" smtClean="0"/>
              <a:t>intergene</a:t>
            </a:r>
            <a:r>
              <a:rPr lang="en-US" b="1" baseline="0" dirty="0" smtClean="0"/>
              <a:t> distance for genes that are at least 2.5kb apart. </a:t>
            </a:r>
          </a:p>
          <a:p>
            <a:pPr marL="228600" marR="0" indent="-228600" algn="l" defTabSz="914400" rtl="0" eaLnBrk="1" fontAlgn="auto" latinLnBrk="0" hangingPunct="1">
              <a:lnSpc>
                <a:spcPct val="100000"/>
              </a:lnSpc>
              <a:spcBef>
                <a:spcPts val="0"/>
              </a:spcBef>
              <a:spcAft>
                <a:spcPts val="0"/>
              </a:spcAft>
              <a:buClrTx/>
              <a:buSzTx/>
              <a:buFontTx/>
              <a:buAutoNum type="alphaLcParenR"/>
              <a:tabLst/>
              <a:defRPr/>
            </a:pPr>
            <a:r>
              <a:rPr lang="en-US" b="1" baseline="0" dirty="0" smtClean="0"/>
              <a:t>The cumulative distribution plot for gene lengths.</a:t>
            </a:r>
          </a:p>
        </p:txBody>
      </p:sp>
      <p:sp>
        <p:nvSpPr>
          <p:cNvPr id="4" name="Slide Number Placeholder 3"/>
          <p:cNvSpPr>
            <a:spLocks noGrp="1"/>
          </p:cNvSpPr>
          <p:nvPr>
            <p:ph type="sldNum" sz="quarter" idx="10"/>
          </p:nvPr>
        </p:nvSpPr>
        <p:spPr/>
        <p:txBody>
          <a:bodyPr/>
          <a:lstStyle/>
          <a:p>
            <a:fld id="{87D9DAA5-7F1C-460B-B792-11AF0E4F8F89}" type="slidenum">
              <a:rPr lang="en-US" smtClean="0"/>
              <a:t>13</a:t>
            </a:fld>
            <a:endParaRPr lang="en-US"/>
          </a:p>
        </p:txBody>
      </p:sp>
    </p:spTree>
    <p:extLst>
      <p:ext uri="{BB962C8B-B14F-4D97-AF65-F5344CB8AC3E}">
        <p14:creationId xmlns:p14="http://schemas.microsoft.com/office/powerpoint/2010/main" val="2174970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Figure S4: The plot for p-value versus fold change</a:t>
            </a:r>
            <a:r>
              <a:rPr lang="en-US" b="1" baseline="0" dirty="0" smtClean="0"/>
              <a:t> using the different p-value normalization window lengths. Fold changes 1.5 and 2 are indicated with vertical red dashed lines and p-value of 0.05 (log p-value of -3) is marked </a:t>
            </a:r>
            <a:r>
              <a:rPr lang="en-US" b="1" baseline="0" smtClean="0"/>
              <a:t>with horizontal red dashed line. </a:t>
            </a:r>
            <a:endParaRPr lang="en-US" b="1" dirty="0"/>
          </a:p>
        </p:txBody>
      </p:sp>
      <p:sp>
        <p:nvSpPr>
          <p:cNvPr id="4" name="Slide Number Placeholder 3"/>
          <p:cNvSpPr>
            <a:spLocks noGrp="1"/>
          </p:cNvSpPr>
          <p:nvPr>
            <p:ph type="sldNum" sz="quarter" idx="10"/>
          </p:nvPr>
        </p:nvSpPr>
        <p:spPr/>
        <p:txBody>
          <a:bodyPr/>
          <a:lstStyle/>
          <a:p>
            <a:fld id="{87D9DAA5-7F1C-460B-B792-11AF0E4F8F89}" type="slidenum">
              <a:rPr lang="en-US" smtClean="0"/>
              <a:t>14</a:t>
            </a:fld>
            <a:endParaRPr lang="en-US"/>
          </a:p>
        </p:txBody>
      </p:sp>
    </p:spTree>
    <p:extLst>
      <p:ext uri="{BB962C8B-B14F-4D97-AF65-F5344CB8AC3E}">
        <p14:creationId xmlns:p14="http://schemas.microsoft.com/office/powerpoint/2010/main" val="20660826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 </a:t>
            </a:r>
          </a:p>
          <a:p>
            <a:r>
              <a:rPr lang="en-US" sz="1200" b="1" kern="1200" dirty="0" smtClean="0">
                <a:solidFill>
                  <a:schemeClr val="tx1"/>
                </a:solidFill>
                <a:effectLst/>
                <a:latin typeface="+mn-lt"/>
                <a:ea typeface="+mn-ea"/>
                <a:cs typeface="+mn-cs"/>
              </a:rPr>
              <a:t>Figure 2: Distribution of SSER</a:t>
            </a:r>
            <a:r>
              <a:rPr lang="en-US" sz="1200" b="1" kern="1200" baseline="0" dirty="0" smtClean="0">
                <a:solidFill>
                  <a:schemeClr val="tx1"/>
                </a:solidFill>
                <a:effectLst/>
                <a:latin typeface="+mn-lt"/>
                <a:ea typeface="+mn-ea"/>
                <a:cs typeface="+mn-cs"/>
              </a:rPr>
              <a:t> pileup </a:t>
            </a:r>
            <a:r>
              <a:rPr lang="en-US" sz="1200" b="1" kern="1200" baseline="0" smtClean="0">
                <a:solidFill>
                  <a:schemeClr val="tx1"/>
                </a:solidFill>
                <a:effectLst/>
                <a:latin typeface="+mn-lt"/>
                <a:ea typeface="+mn-ea"/>
                <a:cs typeface="+mn-cs"/>
              </a:rPr>
              <a:t>scale </a:t>
            </a:r>
            <a:r>
              <a:rPr lang="en-US" sz="1200" b="1" kern="1200" smtClean="0">
                <a:solidFill>
                  <a:schemeClr val="tx1"/>
                </a:solidFill>
                <a:effectLst/>
                <a:latin typeface="+mn-lt"/>
                <a:ea typeface="+mn-ea"/>
                <a:cs typeface="+mn-cs"/>
              </a:rPr>
              <a:t>for </a:t>
            </a:r>
            <a:r>
              <a:rPr lang="en-US" sz="1200" b="1" kern="1200" dirty="0" smtClean="0">
                <a:solidFill>
                  <a:schemeClr val="tx1"/>
                </a:solidFill>
                <a:effectLst/>
                <a:latin typeface="+mn-lt"/>
                <a:ea typeface="+mn-ea"/>
                <a:cs typeface="+mn-cs"/>
              </a:rPr>
              <a:t>CTCF, RNA Polymerase II (Pol2b), and several different HMs  on chromosome 1. The</a:t>
            </a:r>
            <a:r>
              <a:rPr lang="en-US" sz="1200" b="1" kern="1200" baseline="0" dirty="0" smtClean="0">
                <a:solidFill>
                  <a:schemeClr val="tx1"/>
                </a:solidFill>
                <a:effectLst/>
                <a:latin typeface="+mn-lt"/>
                <a:ea typeface="+mn-ea"/>
                <a:cs typeface="+mn-cs"/>
              </a:rPr>
              <a:t> smoothing window length is from 100 bps to 2.5 </a:t>
            </a:r>
            <a:r>
              <a:rPr lang="en-US" sz="1200" b="1" kern="1200" baseline="0" dirty="0" err="1" smtClean="0">
                <a:solidFill>
                  <a:schemeClr val="tx1"/>
                </a:solidFill>
                <a:effectLst/>
                <a:latin typeface="+mn-lt"/>
                <a:ea typeface="+mn-ea"/>
                <a:cs typeface="+mn-cs"/>
              </a:rPr>
              <a:t>megabases</a:t>
            </a:r>
            <a:r>
              <a:rPr lang="en-US" sz="1200" b="1" kern="1200" baseline="0" dirty="0" smtClean="0">
                <a:solidFill>
                  <a:schemeClr val="tx1"/>
                </a:solidFill>
                <a:effectLst/>
                <a:latin typeface="+mn-lt"/>
                <a:ea typeface="+mn-ea"/>
                <a:cs typeface="+mn-cs"/>
              </a:rPr>
              <a:t> shown on  </a:t>
            </a:r>
            <a:r>
              <a:rPr lang="en-US" sz="1200" b="1" kern="1200" dirty="0" smtClean="0">
                <a:solidFill>
                  <a:schemeClr val="tx1"/>
                </a:solidFill>
                <a:effectLst/>
                <a:latin typeface="+mn-lt"/>
                <a:ea typeface="+mn-ea"/>
                <a:cs typeface="+mn-cs"/>
              </a:rPr>
              <a:t>X-axis. Y-axis shows the log frequency. </a:t>
            </a:r>
            <a:r>
              <a:rPr lang="en-US" sz="1200" b="1" kern="1200" dirty="0" err="1" smtClean="0">
                <a:solidFill>
                  <a:schemeClr val="tx1"/>
                </a:solidFill>
                <a:effectLst/>
                <a:latin typeface="+mn-lt"/>
                <a:ea typeface="+mn-ea"/>
                <a:cs typeface="+mn-cs"/>
              </a:rPr>
              <a:t>ChIP-Seq</a:t>
            </a:r>
            <a:r>
              <a:rPr lang="en-US" sz="1200" b="1" kern="1200" baseline="0" dirty="0" smtClean="0">
                <a:solidFill>
                  <a:schemeClr val="tx1"/>
                </a:solidFill>
                <a:effectLst/>
                <a:latin typeface="+mn-lt"/>
                <a:ea typeface="+mn-ea"/>
                <a:cs typeface="+mn-cs"/>
              </a:rPr>
              <a:t> data </a:t>
            </a:r>
            <a:r>
              <a:rPr lang="en-US" sz="1200" b="1" kern="1200" dirty="0" smtClean="0">
                <a:solidFill>
                  <a:schemeClr val="tx1"/>
                </a:solidFill>
                <a:effectLst/>
                <a:latin typeface="+mn-lt"/>
                <a:ea typeface="+mn-ea"/>
                <a:cs typeface="+mn-cs"/>
              </a:rPr>
              <a:t>K562 cell line from ENCODE project was used.</a:t>
            </a:r>
          </a:p>
          <a:p>
            <a:endParaRPr lang="en-US" dirty="0"/>
          </a:p>
        </p:txBody>
      </p:sp>
      <p:sp>
        <p:nvSpPr>
          <p:cNvPr id="4" name="Slide Number Placeholder 3"/>
          <p:cNvSpPr>
            <a:spLocks noGrp="1"/>
          </p:cNvSpPr>
          <p:nvPr>
            <p:ph type="sldNum" sz="quarter" idx="10"/>
          </p:nvPr>
        </p:nvSpPr>
        <p:spPr/>
        <p:txBody>
          <a:bodyPr/>
          <a:lstStyle/>
          <a:p>
            <a:fld id="{87D9DAA5-7F1C-460B-B792-11AF0E4F8F89}" type="slidenum">
              <a:rPr lang="en-US" smtClean="0"/>
              <a:t>3</a:t>
            </a:fld>
            <a:endParaRPr lang="en-US"/>
          </a:p>
        </p:txBody>
      </p:sp>
    </p:spTree>
    <p:extLst>
      <p:ext uri="{BB962C8B-B14F-4D97-AF65-F5344CB8AC3E}">
        <p14:creationId xmlns:p14="http://schemas.microsoft.com/office/powerpoint/2010/main" val="392818765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Figure 3: F-measure vs RPKM threshold (Used to generate the ground truth expressed regions) for H3k36me3 peaks for GM12878 (left) and K562 (middle). The F-measure vs RPKM cut-off for H3k36me3 peaks for K562 and GM12878 with (blue) and without </a:t>
            </a:r>
            <a:r>
              <a:rPr lang="en-US" sz="1200" b="1" kern="1200" dirty="0" err="1" smtClean="0">
                <a:solidFill>
                  <a:schemeClr val="tx1"/>
                </a:solidFill>
                <a:effectLst/>
                <a:latin typeface="+mn-lt"/>
                <a:ea typeface="+mn-ea"/>
                <a:cs typeface="+mn-cs"/>
              </a:rPr>
              <a:t>mapability</a:t>
            </a:r>
            <a:r>
              <a:rPr lang="en-US" sz="1200" b="1" kern="1200" dirty="0" smtClean="0">
                <a:solidFill>
                  <a:schemeClr val="tx1"/>
                </a:solidFill>
                <a:effectLst/>
                <a:latin typeface="+mn-lt"/>
                <a:ea typeface="+mn-ea"/>
                <a:cs typeface="+mn-cs"/>
              </a:rPr>
              <a:t> correction (red)</a:t>
            </a:r>
          </a:p>
          <a:p>
            <a:endParaRPr lang="en-US" dirty="0"/>
          </a:p>
        </p:txBody>
      </p:sp>
      <p:sp>
        <p:nvSpPr>
          <p:cNvPr id="4" name="Slide Number Placeholder 3"/>
          <p:cNvSpPr>
            <a:spLocks noGrp="1"/>
          </p:cNvSpPr>
          <p:nvPr>
            <p:ph type="sldNum" sz="quarter" idx="10"/>
          </p:nvPr>
        </p:nvSpPr>
        <p:spPr/>
        <p:txBody>
          <a:bodyPr/>
          <a:lstStyle/>
          <a:p>
            <a:fld id="{87D9DAA5-7F1C-460B-B792-11AF0E4F8F89}" type="slidenum">
              <a:rPr lang="en-US" smtClean="0"/>
              <a:t>4</a:t>
            </a:fld>
            <a:endParaRPr lang="en-US"/>
          </a:p>
        </p:txBody>
      </p:sp>
    </p:spTree>
    <p:extLst>
      <p:ext uri="{BB962C8B-B14F-4D97-AF65-F5344CB8AC3E}">
        <p14:creationId xmlns:p14="http://schemas.microsoft.com/office/powerpoint/2010/main" val="408278068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Figure 3c: The F-measure versus RPKM cutoff with</a:t>
            </a:r>
            <a:r>
              <a:rPr lang="en-US" b="1" baseline="0" dirty="0" smtClean="0"/>
              <a:t> (red) and without (blue) </a:t>
            </a:r>
            <a:r>
              <a:rPr lang="en-US" b="1" baseline="0" dirty="0" err="1" smtClean="0"/>
              <a:t>mapability</a:t>
            </a:r>
            <a:r>
              <a:rPr lang="en-US" b="1" baseline="0" dirty="0" smtClean="0"/>
              <a:t> correction.</a:t>
            </a:r>
            <a:endParaRPr lang="en-US" b="1" dirty="0"/>
          </a:p>
        </p:txBody>
      </p:sp>
      <p:sp>
        <p:nvSpPr>
          <p:cNvPr id="4" name="Slide Number Placeholder 3"/>
          <p:cNvSpPr>
            <a:spLocks noGrp="1"/>
          </p:cNvSpPr>
          <p:nvPr>
            <p:ph type="sldNum" sz="quarter" idx="10"/>
          </p:nvPr>
        </p:nvSpPr>
        <p:spPr/>
        <p:txBody>
          <a:bodyPr/>
          <a:lstStyle/>
          <a:p>
            <a:fld id="{87D9DAA5-7F1C-460B-B792-11AF0E4F8F89}" type="slidenum">
              <a:rPr lang="en-US" smtClean="0"/>
              <a:t>5</a:t>
            </a:fld>
            <a:endParaRPr lang="en-US"/>
          </a:p>
        </p:txBody>
      </p:sp>
    </p:spTree>
    <p:extLst>
      <p:ext uri="{BB962C8B-B14F-4D97-AF65-F5344CB8AC3E}">
        <p14:creationId xmlns:p14="http://schemas.microsoft.com/office/powerpoint/2010/main" val="36138437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Figure 4: Average of the overlap fractions of replicates for H3k36me3 and H3k27me3 ERs identified by each method.</a:t>
            </a:r>
          </a:p>
          <a:p>
            <a:endParaRPr lang="en-US" dirty="0"/>
          </a:p>
        </p:txBody>
      </p:sp>
      <p:sp>
        <p:nvSpPr>
          <p:cNvPr id="4" name="Slide Number Placeholder 3"/>
          <p:cNvSpPr>
            <a:spLocks noGrp="1"/>
          </p:cNvSpPr>
          <p:nvPr>
            <p:ph type="sldNum" sz="quarter" idx="10"/>
          </p:nvPr>
        </p:nvSpPr>
        <p:spPr/>
        <p:txBody>
          <a:bodyPr/>
          <a:lstStyle/>
          <a:p>
            <a:fld id="{87D9DAA5-7F1C-460B-B792-11AF0E4F8F89}" type="slidenum">
              <a:rPr lang="en-US" smtClean="0"/>
              <a:t>6</a:t>
            </a:fld>
            <a:endParaRPr lang="en-US"/>
          </a:p>
        </p:txBody>
      </p:sp>
    </p:spTree>
    <p:extLst>
      <p:ext uri="{BB962C8B-B14F-4D97-AF65-F5344CB8AC3E}">
        <p14:creationId xmlns:p14="http://schemas.microsoft.com/office/powerpoint/2010/main" val="407004452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7D9DAA5-7F1C-460B-B792-11AF0E4F8F89}" type="slidenum">
              <a:rPr lang="en-US" smtClean="0"/>
              <a:t>7</a:t>
            </a:fld>
            <a:endParaRPr lang="en-US"/>
          </a:p>
        </p:txBody>
      </p:sp>
    </p:spTree>
    <p:extLst>
      <p:ext uri="{BB962C8B-B14F-4D97-AF65-F5344CB8AC3E}">
        <p14:creationId xmlns:p14="http://schemas.microsoft.com/office/powerpoint/2010/main" val="302185162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Figure 4: (a)</a:t>
            </a:r>
            <a:r>
              <a:rPr lang="en-US" sz="1200" b="1" kern="1200" baseline="0" dirty="0" smtClean="0">
                <a:solidFill>
                  <a:schemeClr val="tx1"/>
                </a:solidFill>
                <a:effectLst/>
                <a:latin typeface="+mn-lt"/>
                <a:ea typeface="+mn-ea"/>
                <a:cs typeface="+mn-cs"/>
              </a:rPr>
              <a:t> The 2 dimensional normalized histogram of enrichment scale versus gene expression levels for protein coding genes. X-axis is the smoothing window length at which the polymerase enrichment is identified at the promoter. Y-axis is the log gene expression. The first component, stalled polymerase binding (Indicated on the graph with “Stalled”) are positions with log expression smaller than 0.1 and window lengths smaller than 950 base pairs. The second component (Indicated on the graph with “Elongating”) corresponds to the  the elongating polymerase with log expression levels. The polymerase 2 </a:t>
            </a:r>
            <a:r>
              <a:rPr lang="en-US" sz="1200" b="1" kern="1200" baseline="0" dirty="0" err="1" smtClean="0">
                <a:solidFill>
                  <a:schemeClr val="tx1"/>
                </a:solidFill>
                <a:effectLst/>
                <a:latin typeface="+mn-lt"/>
                <a:ea typeface="+mn-ea"/>
                <a:cs typeface="+mn-cs"/>
              </a:rPr>
              <a:t>ChIP-Seq</a:t>
            </a:r>
            <a:r>
              <a:rPr lang="en-US" sz="1200" b="1" kern="1200" baseline="0" dirty="0" smtClean="0">
                <a:solidFill>
                  <a:schemeClr val="tx1"/>
                </a:solidFill>
                <a:effectLst/>
                <a:latin typeface="+mn-lt"/>
                <a:ea typeface="+mn-ea"/>
                <a:cs typeface="+mn-cs"/>
              </a:rPr>
              <a:t> dataset for K562 cell line is used in this plot.</a:t>
            </a:r>
            <a:endParaRPr lang="en-US" dirty="0"/>
          </a:p>
        </p:txBody>
      </p:sp>
      <p:sp>
        <p:nvSpPr>
          <p:cNvPr id="4" name="Slide Number Placeholder 3"/>
          <p:cNvSpPr>
            <a:spLocks noGrp="1"/>
          </p:cNvSpPr>
          <p:nvPr>
            <p:ph type="sldNum" sz="quarter" idx="10"/>
          </p:nvPr>
        </p:nvSpPr>
        <p:spPr/>
        <p:txBody>
          <a:bodyPr/>
          <a:lstStyle/>
          <a:p>
            <a:fld id="{87D9DAA5-7F1C-460B-B792-11AF0E4F8F89}" type="slidenum">
              <a:rPr lang="en-US" smtClean="0"/>
              <a:t>8</a:t>
            </a:fld>
            <a:endParaRPr lang="en-US"/>
          </a:p>
        </p:txBody>
      </p:sp>
    </p:spTree>
    <p:extLst>
      <p:ext uri="{BB962C8B-B14F-4D97-AF65-F5344CB8AC3E}">
        <p14:creationId xmlns:p14="http://schemas.microsoft.com/office/powerpoint/2010/main" val="302185162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b="1" kern="1200" dirty="0" smtClean="0">
                <a:solidFill>
                  <a:schemeClr val="tx1"/>
                </a:solidFill>
                <a:effectLst/>
                <a:latin typeface="+mn-lt"/>
                <a:ea typeface="+mn-ea"/>
                <a:cs typeface="+mn-cs"/>
              </a:rPr>
              <a:t>Figure 4: </a:t>
            </a:r>
            <a:r>
              <a:rPr lang="en-US" sz="1200" b="1" kern="1200" baseline="0" dirty="0" smtClean="0">
                <a:solidFill>
                  <a:schemeClr val="tx1"/>
                </a:solidFill>
                <a:effectLst/>
                <a:latin typeface="+mn-lt"/>
                <a:ea typeface="+mn-ea"/>
                <a:cs typeface="+mn-cs"/>
              </a:rPr>
              <a:t>(b) </a:t>
            </a:r>
            <a:r>
              <a:rPr lang="en-US" sz="1200" b="1" kern="1200" dirty="0" smtClean="0">
                <a:solidFill>
                  <a:schemeClr val="tx1"/>
                </a:solidFill>
                <a:effectLst/>
                <a:latin typeface="+mn-lt"/>
                <a:ea typeface="+mn-ea"/>
                <a:cs typeface="+mn-cs"/>
              </a:rPr>
              <a:t>Aggregation of elongating Pol2s2</a:t>
            </a:r>
            <a:r>
              <a:rPr lang="en-US" sz="1200" b="1" kern="1200" baseline="0" dirty="0" smtClean="0">
                <a:solidFill>
                  <a:schemeClr val="tx1"/>
                </a:solidFill>
                <a:effectLst/>
                <a:latin typeface="+mn-lt"/>
                <a:ea typeface="+mn-ea"/>
                <a:cs typeface="+mn-cs"/>
              </a:rPr>
              <a:t> signal around promoters of genes with low expression and punctate polymerase binding (“Punctate-Low”), genes with high expression and punctate polymerase binding (“Punctate-High”). The aggregation signal for stalled polymerase bound promoters (“Punctate-Low”) show the smallest Pol2s2 signal levels.</a:t>
            </a:r>
            <a:endParaRPr lang="en-US" dirty="0"/>
          </a:p>
        </p:txBody>
      </p:sp>
      <p:sp>
        <p:nvSpPr>
          <p:cNvPr id="4" name="Slide Number Placeholder 3"/>
          <p:cNvSpPr>
            <a:spLocks noGrp="1"/>
          </p:cNvSpPr>
          <p:nvPr>
            <p:ph type="sldNum" sz="quarter" idx="10"/>
          </p:nvPr>
        </p:nvSpPr>
        <p:spPr/>
        <p:txBody>
          <a:bodyPr/>
          <a:lstStyle/>
          <a:p>
            <a:fld id="{87D9DAA5-7F1C-460B-B792-11AF0E4F8F89}" type="slidenum">
              <a:rPr lang="en-US" smtClean="0"/>
              <a:t>9</a:t>
            </a:fld>
            <a:endParaRPr lang="en-US"/>
          </a:p>
        </p:txBody>
      </p:sp>
    </p:spTree>
    <p:extLst>
      <p:ext uri="{BB962C8B-B14F-4D97-AF65-F5344CB8AC3E}">
        <p14:creationId xmlns:p14="http://schemas.microsoft.com/office/powerpoint/2010/main" val="302185162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t>Table</a:t>
            </a:r>
            <a:r>
              <a:rPr lang="en-US" b="1" baseline="0" dirty="0" smtClean="0"/>
              <a:t> S1: </a:t>
            </a:r>
            <a:r>
              <a:rPr lang="en-US" b="1" dirty="0" smtClean="0"/>
              <a:t>Counts and </a:t>
            </a:r>
            <a:r>
              <a:rPr lang="en-US" b="1" dirty="0" err="1" smtClean="0"/>
              <a:t>coverages</a:t>
            </a:r>
            <a:r>
              <a:rPr lang="en-US" b="1" dirty="0" smtClean="0"/>
              <a:t> of identified H3k36me3 ER statistics for different methods for K562 and GM12878 cell lines.</a:t>
            </a:r>
          </a:p>
          <a:p>
            <a:endParaRPr lang="en-US" dirty="0"/>
          </a:p>
        </p:txBody>
      </p:sp>
      <p:sp>
        <p:nvSpPr>
          <p:cNvPr id="4" name="Slide Number Placeholder 3"/>
          <p:cNvSpPr>
            <a:spLocks noGrp="1"/>
          </p:cNvSpPr>
          <p:nvPr>
            <p:ph type="sldNum" sz="quarter" idx="10"/>
          </p:nvPr>
        </p:nvSpPr>
        <p:spPr/>
        <p:txBody>
          <a:bodyPr/>
          <a:lstStyle/>
          <a:p>
            <a:fld id="{87D9DAA5-7F1C-460B-B792-11AF0E4F8F89}" type="slidenum">
              <a:rPr lang="en-US" smtClean="0"/>
              <a:t>10</a:t>
            </a:fld>
            <a:endParaRPr lang="en-US"/>
          </a:p>
        </p:txBody>
      </p:sp>
    </p:spTree>
    <p:extLst>
      <p:ext uri="{BB962C8B-B14F-4D97-AF65-F5344CB8AC3E}">
        <p14:creationId xmlns:p14="http://schemas.microsoft.com/office/powerpoint/2010/main" val="6520162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3/9/2014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3/9/2014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3/9/2014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3/9/2014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3/9/2014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3/9/2014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3/9/2014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3/9/2014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1.xml"/><Relationship Id="rId1" Type="http://schemas.openxmlformats.org/officeDocument/2006/relationships/slideLayout" Target="../slideLayouts/slideLayout2.xml"/><Relationship Id="rId4" Type="http://schemas.openxmlformats.org/officeDocument/2006/relationships/image" Target="../media/image11.png"/></Relationships>
</file>

<file path=ppt/slides/_rels/slide13.xml.rels><?xml version="1.0" encoding="UTF-8" standalone="yes"?>
<Relationships xmlns="http://schemas.openxmlformats.org/package/2006/relationships"><Relationship Id="rId8" Type="http://schemas.openxmlformats.org/officeDocument/2006/relationships/image" Target="../media/image18.png"/><Relationship Id="rId13" Type="http://schemas.openxmlformats.org/officeDocument/2006/relationships/image" Target="../media/image23.png"/><Relationship Id="rId3" Type="http://schemas.openxmlformats.org/officeDocument/2006/relationships/image" Target="../media/image12.png"/><Relationship Id="rId7" Type="http://schemas.openxmlformats.org/officeDocument/2006/relationships/image" Target="../media/image17.png"/><Relationship Id="rId12" Type="http://schemas.openxmlformats.org/officeDocument/2006/relationships/image" Target="../media/image22.pn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image" Target="../media/image16.png"/><Relationship Id="rId11" Type="http://schemas.openxmlformats.org/officeDocument/2006/relationships/image" Target="../media/image21.png"/><Relationship Id="rId5" Type="http://schemas.openxmlformats.org/officeDocument/2006/relationships/image" Target="../media/image15.png"/><Relationship Id="rId15" Type="http://schemas.openxmlformats.org/officeDocument/2006/relationships/image" Target="../media/image25.png"/><Relationship Id="rId10" Type="http://schemas.openxmlformats.org/officeDocument/2006/relationships/image" Target="../media/image20.png"/><Relationship Id="rId4" Type="http://schemas.openxmlformats.org/officeDocument/2006/relationships/image" Target="../media/image13.png"/><Relationship Id="rId9" Type="http://schemas.openxmlformats.org/officeDocument/2006/relationships/image" Target="../media/image19.png"/><Relationship Id="rId14" Type="http://schemas.openxmlformats.org/officeDocument/2006/relationships/image" Target="../media/image24.png"/></Relationships>
</file>

<file path=ppt/slides/_rels/slide14.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MUSIC Figures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31167786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Table S1</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2160858040"/>
              </p:ext>
            </p:extLst>
          </p:nvPr>
        </p:nvGraphicFramePr>
        <p:xfrm>
          <a:off x="290285" y="1397000"/>
          <a:ext cx="8766630" cy="3235960"/>
        </p:xfrm>
        <a:graphic>
          <a:graphicData uri="http://schemas.openxmlformats.org/drawingml/2006/table">
            <a:tbl>
              <a:tblPr firstRow="1" bandRow="1">
                <a:tableStyleId>{5C22544A-7EE6-4342-B048-85BDC9FD1C3A}</a:tableStyleId>
              </a:tblPr>
              <a:tblGrid>
                <a:gridCol w="1901372"/>
                <a:gridCol w="1465943"/>
                <a:gridCol w="1973943"/>
                <a:gridCol w="1654628"/>
                <a:gridCol w="1770744"/>
              </a:tblGrid>
              <a:tr h="370840">
                <a:tc rowSpan="2">
                  <a:txBody>
                    <a:bodyPr/>
                    <a:lstStyle/>
                    <a:p>
                      <a:endParaRPr lang="en-US" dirty="0"/>
                    </a:p>
                  </a:txBody>
                  <a:tcPr/>
                </a:tc>
                <a:tc gridSpan="2">
                  <a:txBody>
                    <a:bodyPr/>
                    <a:lstStyle/>
                    <a:p>
                      <a:pPr algn="ctr"/>
                      <a:r>
                        <a:rPr lang="en-US" dirty="0" smtClean="0"/>
                        <a:t>K562 ERs</a:t>
                      </a:r>
                      <a:endParaRPr lang="en-US" dirty="0"/>
                    </a:p>
                  </a:txBody>
                  <a:tcPr/>
                </a:tc>
                <a:tc hMerge="1">
                  <a:txBody>
                    <a:bodyPr/>
                    <a:lstStyle/>
                    <a:p>
                      <a:endParaRPr lang="en-US"/>
                    </a:p>
                  </a:txBody>
                  <a:tcPr/>
                </a:tc>
                <a:tc gridSpan="2">
                  <a:txBody>
                    <a:bodyPr/>
                    <a:lstStyle/>
                    <a:p>
                      <a:pPr algn="ctr"/>
                      <a:r>
                        <a:rPr lang="en-US" dirty="0" smtClean="0"/>
                        <a:t>GM12878 ERs</a:t>
                      </a:r>
                      <a:endParaRPr lang="en-US" dirty="0"/>
                    </a:p>
                  </a:txBody>
                  <a:tcPr/>
                </a:tc>
                <a:tc hMerge="1">
                  <a:txBody>
                    <a:bodyPr/>
                    <a:lstStyle/>
                    <a:p>
                      <a:endParaRPr lang="en-US"/>
                    </a:p>
                  </a:txBody>
                  <a:tcPr/>
                </a:tc>
              </a:tr>
              <a:tr h="370840">
                <a:tc vMerge="1">
                  <a:txBody>
                    <a:bodyPr/>
                    <a:lstStyle/>
                    <a:p>
                      <a:endParaRPr lang="en-US" dirty="0"/>
                    </a:p>
                  </a:txBody>
                  <a:tcPr/>
                </a:tc>
                <a:tc>
                  <a:txBody>
                    <a:bodyPr/>
                    <a:lstStyle/>
                    <a:p>
                      <a:pPr algn="ctr"/>
                      <a:r>
                        <a:rPr lang="en-US" dirty="0" smtClean="0"/>
                        <a:t>Number</a:t>
                      </a:r>
                      <a:endParaRPr lang="en-US" dirty="0"/>
                    </a:p>
                  </a:txBody>
                  <a:tcPr anchor="ctr"/>
                </a:tc>
                <a:tc>
                  <a:txBody>
                    <a:bodyPr/>
                    <a:lstStyle/>
                    <a:p>
                      <a:pPr algn="ctr"/>
                      <a:r>
                        <a:rPr lang="en-US" dirty="0" smtClean="0"/>
                        <a:t>Coverage</a:t>
                      </a:r>
                    </a:p>
                    <a:p>
                      <a:pPr algn="ctr"/>
                      <a:r>
                        <a:rPr lang="en-US" dirty="0" smtClean="0"/>
                        <a:t>(base</a:t>
                      </a:r>
                      <a:r>
                        <a:rPr lang="en-US" baseline="0" dirty="0" smtClean="0"/>
                        <a:t> pairs)</a:t>
                      </a:r>
                      <a:endParaRPr lang="en-US" dirty="0"/>
                    </a:p>
                  </a:txBody>
                  <a:tcPr anchor="ctr"/>
                </a:tc>
                <a:tc>
                  <a:txBody>
                    <a:bodyPr/>
                    <a:lstStyle/>
                    <a:p>
                      <a:pPr algn="ctr"/>
                      <a:r>
                        <a:rPr lang="en-US" dirty="0" smtClean="0"/>
                        <a:t>Number</a:t>
                      </a:r>
                      <a:endParaRPr lang="en-US" dirty="0"/>
                    </a:p>
                  </a:txBody>
                  <a:tcPr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Coverage</a:t>
                      </a: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t>(base</a:t>
                      </a:r>
                      <a:r>
                        <a:rPr lang="en-US" baseline="0" dirty="0" smtClean="0"/>
                        <a:t> pairs)</a:t>
                      </a:r>
                      <a:endParaRPr lang="en-US" dirty="0" smtClean="0"/>
                    </a:p>
                  </a:txBody>
                  <a:tcPr anchor="ctr"/>
                </a:tc>
              </a:tr>
              <a:tr h="370840">
                <a:tc>
                  <a:txBody>
                    <a:bodyPr/>
                    <a:lstStyle/>
                    <a:p>
                      <a:r>
                        <a:rPr lang="en-US" dirty="0" smtClean="0"/>
                        <a:t>MUSIC</a:t>
                      </a:r>
                      <a:endParaRPr lang="en-US" dirty="0"/>
                    </a:p>
                  </a:txBody>
                  <a:tcPr/>
                </a:tc>
                <a:tc>
                  <a:txBody>
                    <a:bodyPr/>
                    <a:lstStyle/>
                    <a:p>
                      <a:pPr algn="ctr"/>
                      <a:r>
                        <a:rPr lang="en-US" dirty="0" smtClean="0"/>
                        <a:t>16,768</a:t>
                      </a:r>
                      <a:endParaRPr lang="en-US" dirty="0"/>
                    </a:p>
                  </a:txBody>
                  <a:tcPr anchor="ctr"/>
                </a:tc>
                <a:tc>
                  <a:txBody>
                    <a:bodyPr/>
                    <a:lstStyle/>
                    <a:p>
                      <a:pPr algn="ctr"/>
                      <a:r>
                        <a:rPr lang="en-US" dirty="0" smtClean="0"/>
                        <a:t>390,296,556</a:t>
                      </a:r>
                      <a:endParaRPr lang="en-US" dirty="0"/>
                    </a:p>
                  </a:txBody>
                  <a:tcPr anchor="ctr"/>
                </a:tc>
                <a:tc>
                  <a:txBody>
                    <a:bodyPr/>
                    <a:lstStyle/>
                    <a:p>
                      <a:pPr algn="ctr"/>
                      <a:r>
                        <a:rPr lang="en-US" dirty="0" smtClean="0"/>
                        <a:t>13,704</a:t>
                      </a:r>
                      <a:endParaRPr lang="en-US" dirty="0"/>
                    </a:p>
                  </a:txBody>
                  <a:tcPr anchor="ctr"/>
                </a:tc>
                <a:tc>
                  <a:txBody>
                    <a:bodyPr/>
                    <a:lstStyle/>
                    <a:p>
                      <a:pPr algn="ctr"/>
                      <a:r>
                        <a:rPr lang="en-US" dirty="0" smtClean="0"/>
                        <a:t>469,576,029</a:t>
                      </a:r>
                      <a:endParaRPr lang="en-US" dirty="0"/>
                    </a:p>
                  </a:txBody>
                  <a:tcPr anchor="ctr"/>
                </a:tc>
              </a:tr>
              <a:tr h="370840">
                <a:tc>
                  <a:txBody>
                    <a:bodyPr/>
                    <a:lstStyle/>
                    <a:p>
                      <a:r>
                        <a:rPr lang="en-US" dirty="0" smtClean="0"/>
                        <a:t>BCP</a:t>
                      </a:r>
                      <a:endParaRPr lang="en-US" dirty="0"/>
                    </a:p>
                  </a:txBody>
                  <a:tcPr/>
                </a:tc>
                <a:tc>
                  <a:txBody>
                    <a:bodyPr/>
                    <a:lstStyle/>
                    <a:p>
                      <a:pPr algn="ctr"/>
                      <a:r>
                        <a:rPr lang="en-US" dirty="0" smtClean="0"/>
                        <a:t>10,521</a:t>
                      </a:r>
                      <a:endParaRPr lang="en-US" dirty="0"/>
                    </a:p>
                  </a:txBody>
                  <a:tcPr anchor="ctr"/>
                </a:tc>
                <a:tc>
                  <a:txBody>
                    <a:bodyPr/>
                    <a:lstStyle/>
                    <a:p>
                      <a:pPr algn="ctr"/>
                      <a:r>
                        <a:rPr lang="en-US" dirty="0" smtClean="0"/>
                        <a:t>347,394,000</a:t>
                      </a:r>
                      <a:endParaRPr lang="en-US" dirty="0"/>
                    </a:p>
                  </a:txBody>
                  <a:tcPr anchor="ctr"/>
                </a:tc>
                <a:tc>
                  <a:txBody>
                    <a:bodyPr/>
                    <a:lstStyle/>
                    <a:p>
                      <a:pPr algn="ctr"/>
                      <a:r>
                        <a:rPr lang="en-US" dirty="0" smtClean="0"/>
                        <a:t>10,190</a:t>
                      </a:r>
                      <a:endParaRPr lang="en-US" dirty="0"/>
                    </a:p>
                  </a:txBody>
                  <a:tcPr anchor="ctr"/>
                </a:tc>
                <a:tc>
                  <a:txBody>
                    <a:bodyPr/>
                    <a:lstStyle/>
                    <a:p>
                      <a:pPr algn="ctr"/>
                      <a:r>
                        <a:rPr lang="en-US" dirty="0" smtClean="0"/>
                        <a:t>393,830,600</a:t>
                      </a:r>
                      <a:endParaRPr lang="en-US"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SICER</a:t>
                      </a:r>
                    </a:p>
                  </a:txBody>
                  <a:tcPr/>
                </a:tc>
                <a:tc>
                  <a:txBody>
                    <a:bodyPr/>
                    <a:lstStyle/>
                    <a:p>
                      <a:pPr algn="ctr"/>
                      <a:r>
                        <a:rPr lang="en-US" dirty="0" smtClean="0"/>
                        <a:t>40,352</a:t>
                      </a:r>
                      <a:endParaRPr lang="en-US" dirty="0"/>
                    </a:p>
                  </a:txBody>
                  <a:tcPr anchor="ctr"/>
                </a:tc>
                <a:tc>
                  <a:txBody>
                    <a:bodyPr/>
                    <a:lstStyle/>
                    <a:p>
                      <a:pPr algn="ctr"/>
                      <a:r>
                        <a:rPr lang="en-US" dirty="0" smtClean="0"/>
                        <a:t>314,022,848</a:t>
                      </a:r>
                      <a:endParaRPr lang="en-US" dirty="0"/>
                    </a:p>
                  </a:txBody>
                  <a:tcPr anchor="ctr"/>
                </a:tc>
                <a:tc>
                  <a:txBody>
                    <a:bodyPr/>
                    <a:lstStyle/>
                    <a:p>
                      <a:pPr algn="ctr"/>
                      <a:r>
                        <a:rPr lang="en-US" dirty="0" smtClean="0"/>
                        <a:t>33,817</a:t>
                      </a:r>
                      <a:endParaRPr lang="en-US" dirty="0"/>
                    </a:p>
                  </a:txBody>
                  <a:tcPr anchor="ctr"/>
                </a:tc>
                <a:tc>
                  <a:txBody>
                    <a:bodyPr/>
                    <a:lstStyle/>
                    <a:p>
                      <a:pPr algn="ctr"/>
                      <a:r>
                        <a:rPr lang="en-US" dirty="0" smtClean="0"/>
                        <a:t>349,352,583</a:t>
                      </a:r>
                      <a:endParaRPr lang="en-US"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SPP</a:t>
                      </a:r>
                    </a:p>
                  </a:txBody>
                  <a:tcPr/>
                </a:tc>
                <a:tc>
                  <a:txBody>
                    <a:bodyPr/>
                    <a:lstStyle/>
                    <a:p>
                      <a:pPr algn="ctr"/>
                      <a:r>
                        <a:rPr lang="en-US" dirty="0" smtClean="0"/>
                        <a:t>76,215</a:t>
                      </a:r>
                      <a:endParaRPr lang="en-US" dirty="0"/>
                    </a:p>
                  </a:txBody>
                  <a:tcPr anchor="ctr"/>
                </a:tc>
                <a:tc>
                  <a:txBody>
                    <a:bodyPr/>
                    <a:lstStyle/>
                    <a:p>
                      <a:pPr algn="ctr"/>
                      <a:r>
                        <a:rPr lang="en-US" dirty="0" smtClean="0"/>
                        <a:t>269,242,136</a:t>
                      </a:r>
                      <a:endParaRPr lang="en-US" dirty="0"/>
                    </a:p>
                  </a:txBody>
                  <a:tcPr anchor="ctr"/>
                </a:tc>
                <a:tc>
                  <a:txBody>
                    <a:bodyPr/>
                    <a:lstStyle/>
                    <a:p>
                      <a:pPr algn="ctr"/>
                      <a:r>
                        <a:rPr lang="en-US" dirty="0" smtClean="0"/>
                        <a:t>75,675</a:t>
                      </a:r>
                      <a:endParaRPr lang="en-US" dirty="0"/>
                    </a:p>
                  </a:txBody>
                  <a:tcPr anchor="ctr"/>
                </a:tc>
                <a:tc>
                  <a:txBody>
                    <a:bodyPr/>
                    <a:lstStyle/>
                    <a:p>
                      <a:pPr algn="ctr"/>
                      <a:r>
                        <a:rPr lang="en-US" dirty="0" smtClean="0"/>
                        <a:t>278,092,847</a:t>
                      </a:r>
                      <a:endParaRPr lang="en-US" dirty="0"/>
                    </a:p>
                  </a:txBody>
                  <a:tcPr anchor="ct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err="1" smtClean="0"/>
                        <a:t>PeakRanger</a:t>
                      </a:r>
                      <a:endParaRPr lang="en-US" dirty="0" smtClean="0"/>
                    </a:p>
                  </a:txBody>
                  <a:tcPr/>
                </a:tc>
                <a:tc>
                  <a:txBody>
                    <a:bodyPr/>
                    <a:lstStyle/>
                    <a:p>
                      <a:pPr algn="ctr"/>
                      <a:r>
                        <a:rPr lang="en-US" dirty="0" smtClean="0"/>
                        <a:t>96,966</a:t>
                      </a:r>
                      <a:endParaRPr lang="en-US" dirty="0"/>
                    </a:p>
                  </a:txBody>
                  <a:tcPr anchor="ctr"/>
                </a:tc>
                <a:tc>
                  <a:txBody>
                    <a:bodyPr/>
                    <a:lstStyle/>
                    <a:p>
                      <a:pPr algn="ctr"/>
                      <a:r>
                        <a:rPr lang="en-US" dirty="0" smtClean="0"/>
                        <a:t>209,984,550</a:t>
                      </a:r>
                      <a:endParaRPr lang="en-US" dirty="0"/>
                    </a:p>
                  </a:txBody>
                  <a:tcPr anchor="ctr"/>
                </a:tc>
                <a:tc>
                  <a:txBody>
                    <a:bodyPr/>
                    <a:lstStyle/>
                    <a:p>
                      <a:pPr algn="ctr"/>
                      <a:r>
                        <a:rPr lang="en-US" dirty="0" smtClean="0"/>
                        <a:t>117,836</a:t>
                      </a:r>
                      <a:endParaRPr lang="en-US" dirty="0"/>
                    </a:p>
                  </a:txBody>
                  <a:tcPr anchor="ctr"/>
                </a:tc>
                <a:tc>
                  <a:txBody>
                    <a:bodyPr/>
                    <a:lstStyle/>
                    <a:p>
                      <a:pPr algn="ctr"/>
                      <a:r>
                        <a:rPr lang="en-US" dirty="0" smtClean="0"/>
                        <a:t>275,866,850</a:t>
                      </a:r>
                      <a:endParaRPr lang="en-US" dirty="0"/>
                    </a:p>
                  </a:txBody>
                  <a:tcPr anchor="ctr"/>
                </a:tc>
              </a:tr>
              <a:tr h="370840">
                <a:tc>
                  <a:txBody>
                    <a:bodyPr/>
                    <a:lstStyle/>
                    <a:p>
                      <a:r>
                        <a:rPr lang="en-US" dirty="0" smtClean="0"/>
                        <a:t>MACS</a:t>
                      </a:r>
                      <a:endParaRPr lang="en-US" dirty="0"/>
                    </a:p>
                  </a:txBody>
                  <a:tcPr/>
                </a:tc>
                <a:tc>
                  <a:txBody>
                    <a:bodyPr/>
                    <a:lstStyle/>
                    <a:p>
                      <a:pPr algn="ctr"/>
                      <a:r>
                        <a:rPr lang="en-US" dirty="0" smtClean="0"/>
                        <a:t>62,201</a:t>
                      </a:r>
                      <a:endParaRPr lang="en-US" dirty="0"/>
                    </a:p>
                  </a:txBody>
                  <a:tcPr anchor="ctr"/>
                </a:tc>
                <a:tc>
                  <a:txBody>
                    <a:bodyPr/>
                    <a:lstStyle/>
                    <a:p>
                      <a:pPr algn="ctr"/>
                      <a:r>
                        <a:rPr lang="en-US" dirty="0" smtClean="0"/>
                        <a:t>125,919,021</a:t>
                      </a:r>
                      <a:endParaRPr lang="en-US" dirty="0"/>
                    </a:p>
                  </a:txBody>
                  <a:tcPr anchor="ctr"/>
                </a:tc>
                <a:tc>
                  <a:txBody>
                    <a:bodyPr/>
                    <a:lstStyle/>
                    <a:p>
                      <a:pPr algn="ctr"/>
                      <a:r>
                        <a:rPr lang="en-US" dirty="0" smtClean="0"/>
                        <a:t>46,515</a:t>
                      </a:r>
                      <a:endParaRPr lang="en-US" dirty="0"/>
                    </a:p>
                  </a:txBody>
                  <a:tcPr anchor="ctr"/>
                </a:tc>
                <a:tc>
                  <a:txBody>
                    <a:bodyPr/>
                    <a:lstStyle/>
                    <a:p>
                      <a:pPr algn="ctr"/>
                      <a:r>
                        <a:rPr lang="en-US" dirty="0" smtClean="0"/>
                        <a:t>146,737,896</a:t>
                      </a:r>
                      <a:endParaRPr lang="en-US" dirty="0"/>
                    </a:p>
                  </a:txBody>
                  <a:tcPr anchor="ctr"/>
                </a:tc>
              </a:tr>
            </a:tbl>
          </a:graphicData>
        </a:graphic>
      </p:graphicFrame>
    </p:spTree>
    <p:extLst>
      <p:ext uri="{BB962C8B-B14F-4D97-AF65-F5344CB8AC3E}">
        <p14:creationId xmlns:p14="http://schemas.microsoft.com/office/powerpoint/2010/main" val="18037445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S1</a:t>
            </a:r>
            <a:endParaRPr lang="en-US" dirty="0"/>
          </a:p>
        </p:txBody>
      </p:sp>
      <p:pic>
        <p:nvPicPr>
          <p:cNvPr id="3074" name="Picture 2" descr="C:\Users\Ozgun\Desktop\Box\My Box Files\papers\multiscale_peak_caller.Sep.2013\figures\promoter_mapability.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015099" y="1417187"/>
            <a:ext cx="6793592" cy="5138572"/>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6148571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685800"/>
          </a:xfrm>
        </p:spPr>
        <p:txBody>
          <a:bodyPr>
            <a:noAutofit/>
          </a:bodyPr>
          <a:lstStyle/>
          <a:p>
            <a:r>
              <a:rPr lang="en-US" sz="3900" dirty="0" smtClean="0"/>
              <a:t>Figure S2</a:t>
            </a:r>
            <a:endParaRPr lang="en-US" sz="39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0782" y="710325"/>
            <a:ext cx="9164782" cy="1347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3076" name="Picture 4" descr="C:\Users\Ozgun\Desktop\Box\My Box Files\Presentations\Jan.8.2014_GM_MUSIC\ms_decomp_4_level.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24000" y="2514600"/>
            <a:ext cx="5249862" cy="4145227"/>
          </a:xfrm>
          <a:prstGeom prst="rect">
            <a:avLst/>
          </a:prstGeom>
          <a:noFill/>
          <a:extLst>
            <a:ext uri="{909E8E84-426E-40DD-AFC4-6F175D3DCCD1}">
              <a14:hiddenFill xmlns:a14="http://schemas.microsoft.com/office/drawing/2010/main">
                <a:solidFill>
                  <a:srgbClr val="FFFFFF"/>
                </a:solidFill>
              </a14:hiddenFill>
            </a:ext>
          </a:extLst>
        </p:spPr>
      </p:pic>
      <p:cxnSp>
        <p:nvCxnSpPr>
          <p:cNvPr id="6" name="Straight Connector 5"/>
          <p:cNvCxnSpPr/>
          <p:nvPr/>
        </p:nvCxnSpPr>
        <p:spPr>
          <a:xfrm>
            <a:off x="762000" y="2057400"/>
            <a:ext cx="1066800" cy="53340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p:nvCxnSpPr>
        <p:spPr>
          <a:xfrm flipH="1">
            <a:off x="6781800" y="2057400"/>
            <a:ext cx="685800" cy="53340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6975272" y="2819400"/>
            <a:ext cx="527709" cy="369332"/>
          </a:xfrm>
          <a:prstGeom prst="rect">
            <a:avLst/>
          </a:prstGeom>
          <a:noFill/>
        </p:spPr>
        <p:txBody>
          <a:bodyPr wrap="none" rtlCol="0" anchor="ctr">
            <a:spAutoFit/>
          </a:bodyPr>
          <a:lstStyle/>
          <a:p>
            <a:r>
              <a:rPr lang="en-US" dirty="0" smtClean="0"/>
              <a:t>1kb</a:t>
            </a:r>
            <a:endParaRPr lang="en-US" dirty="0"/>
          </a:p>
        </p:txBody>
      </p:sp>
      <p:sp>
        <p:nvSpPr>
          <p:cNvPr id="15" name="TextBox 14"/>
          <p:cNvSpPr txBox="1"/>
          <p:nvPr/>
        </p:nvSpPr>
        <p:spPr>
          <a:xfrm>
            <a:off x="6975272" y="3886200"/>
            <a:ext cx="527709" cy="369332"/>
          </a:xfrm>
          <a:prstGeom prst="rect">
            <a:avLst/>
          </a:prstGeom>
          <a:noFill/>
        </p:spPr>
        <p:txBody>
          <a:bodyPr wrap="none" rtlCol="0" anchor="ctr">
            <a:spAutoFit/>
          </a:bodyPr>
          <a:lstStyle/>
          <a:p>
            <a:r>
              <a:rPr lang="en-US" dirty="0"/>
              <a:t>4</a:t>
            </a:r>
            <a:r>
              <a:rPr lang="en-US" dirty="0" smtClean="0"/>
              <a:t>kb</a:t>
            </a:r>
            <a:endParaRPr lang="en-US" dirty="0"/>
          </a:p>
        </p:txBody>
      </p:sp>
      <p:sp>
        <p:nvSpPr>
          <p:cNvPr id="16" name="TextBox 15"/>
          <p:cNvSpPr txBox="1"/>
          <p:nvPr/>
        </p:nvSpPr>
        <p:spPr>
          <a:xfrm>
            <a:off x="6934200" y="4876800"/>
            <a:ext cx="644728" cy="369332"/>
          </a:xfrm>
          <a:prstGeom prst="rect">
            <a:avLst/>
          </a:prstGeom>
          <a:noFill/>
        </p:spPr>
        <p:txBody>
          <a:bodyPr wrap="none" rtlCol="0" anchor="ctr">
            <a:spAutoFit/>
          </a:bodyPr>
          <a:lstStyle/>
          <a:p>
            <a:r>
              <a:rPr lang="en-US" dirty="0" smtClean="0"/>
              <a:t>16kb</a:t>
            </a:r>
            <a:endParaRPr lang="en-US" dirty="0"/>
          </a:p>
        </p:txBody>
      </p:sp>
      <p:sp>
        <p:nvSpPr>
          <p:cNvPr id="17" name="TextBox 16"/>
          <p:cNvSpPr txBox="1"/>
          <p:nvPr/>
        </p:nvSpPr>
        <p:spPr>
          <a:xfrm>
            <a:off x="6975272" y="5943600"/>
            <a:ext cx="644728" cy="369332"/>
          </a:xfrm>
          <a:prstGeom prst="rect">
            <a:avLst/>
          </a:prstGeom>
          <a:noFill/>
        </p:spPr>
        <p:txBody>
          <a:bodyPr wrap="none" rtlCol="0" anchor="ctr">
            <a:spAutoFit/>
          </a:bodyPr>
          <a:lstStyle/>
          <a:p>
            <a:r>
              <a:rPr lang="en-US" dirty="0" smtClean="0"/>
              <a:t>64kb</a:t>
            </a:r>
            <a:endParaRPr lang="en-US" dirty="0"/>
          </a:p>
        </p:txBody>
      </p:sp>
      <p:cxnSp>
        <p:nvCxnSpPr>
          <p:cNvPr id="18" name="Straight Connector 17"/>
          <p:cNvCxnSpPr/>
          <p:nvPr/>
        </p:nvCxnSpPr>
        <p:spPr>
          <a:xfrm>
            <a:off x="6781800" y="2590800"/>
            <a:ext cx="0" cy="381000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cxnSp>
        <p:nvCxnSpPr>
          <p:cNvPr id="21" name="Straight Connector 20"/>
          <p:cNvCxnSpPr/>
          <p:nvPr/>
        </p:nvCxnSpPr>
        <p:spPr>
          <a:xfrm>
            <a:off x="1828800" y="2590800"/>
            <a:ext cx="0" cy="3810000"/>
          </a:xfrm>
          <a:prstGeom prst="line">
            <a:avLst/>
          </a:prstGeom>
          <a:ln w="25400">
            <a:prstDash val="dash"/>
          </a:ln>
        </p:spPr>
        <p:style>
          <a:lnRef idx="1">
            <a:schemeClr val="accent1"/>
          </a:lnRef>
          <a:fillRef idx="0">
            <a:schemeClr val="accent1"/>
          </a:fillRef>
          <a:effectRef idx="0">
            <a:schemeClr val="accent1"/>
          </a:effectRef>
          <a:fontRef idx="minor">
            <a:schemeClr val="tx1"/>
          </a:fontRef>
        </p:style>
      </p:cxnSp>
      <p:sp>
        <p:nvSpPr>
          <p:cNvPr id="14" name="TextBox 13"/>
          <p:cNvSpPr txBox="1"/>
          <p:nvPr/>
        </p:nvSpPr>
        <p:spPr>
          <a:xfrm>
            <a:off x="7725227" y="3933379"/>
            <a:ext cx="1253869" cy="923330"/>
          </a:xfrm>
          <a:prstGeom prst="rect">
            <a:avLst/>
          </a:prstGeom>
          <a:noFill/>
        </p:spPr>
        <p:txBody>
          <a:bodyPr wrap="none" rtlCol="0">
            <a:spAutoFit/>
          </a:bodyPr>
          <a:lstStyle/>
          <a:p>
            <a:r>
              <a:rPr lang="en-US" dirty="0" smtClean="0"/>
              <a:t>Smoothing </a:t>
            </a:r>
          </a:p>
          <a:p>
            <a:r>
              <a:rPr lang="en-US" dirty="0" smtClean="0"/>
              <a:t>window </a:t>
            </a:r>
          </a:p>
          <a:p>
            <a:r>
              <a:rPr lang="en-US" dirty="0" smtClean="0"/>
              <a:t>length</a:t>
            </a:r>
            <a:endParaRPr lang="en-US" dirty="0"/>
          </a:p>
        </p:txBody>
      </p:sp>
      <p:cxnSp>
        <p:nvCxnSpPr>
          <p:cNvPr id="26" name="Straight Arrow Connector 25"/>
          <p:cNvCxnSpPr>
            <a:stCxn id="31" idx="3"/>
          </p:cNvCxnSpPr>
          <p:nvPr/>
        </p:nvCxnSpPr>
        <p:spPr>
          <a:xfrm>
            <a:off x="1371600" y="5454134"/>
            <a:ext cx="1676400" cy="489466"/>
          </a:xfrm>
          <a:prstGeom prst="straightConnector1">
            <a:avLst/>
          </a:prstGeom>
          <a:ln w="317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
        <p:nvSpPr>
          <p:cNvPr id="31" name="TextBox 30"/>
          <p:cNvSpPr txBox="1"/>
          <p:nvPr/>
        </p:nvSpPr>
        <p:spPr>
          <a:xfrm>
            <a:off x="434036" y="5269468"/>
            <a:ext cx="937564" cy="369332"/>
          </a:xfrm>
          <a:prstGeom prst="rect">
            <a:avLst/>
          </a:prstGeom>
          <a:noFill/>
        </p:spPr>
        <p:txBody>
          <a:bodyPr wrap="none" rtlCol="0" anchor="ctr">
            <a:spAutoFit/>
          </a:bodyPr>
          <a:lstStyle/>
          <a:p>
            <a:r>
              <a:rPr lang="en-US" dirty="0" smtClean="0"/>
              <a:t>Maxima</a:t>
            </a:r>
            <a:endParaRPr lang="en-US" dirty="0"/>
          </a:p>
        </p:txBody>
      </p:sp>
      <p:sp>
        <p:nvSpPr>
          <p:cNvPr id="32" name="TextBox 31"/>
          <p:cNvSpPr txBox="1"/>
          <p:nvPr/>
        </p:nvSpPr>
        <p:spPr>
          <a:xfrm>
            <a:off x="510236" y="6107668"/>
            <a:ext cx="904415" cy="369332"/>
          </a:xfrm>
          <a:prstGeom prst="rect">
            <a:avLst/>
          </a:prstGeom>
          <a:noFill/>
        </p:spPr>
        <p:txBody>
          <a:bodyPr wrap="none" rtlCol="0" anchor="ctr">
            <a:spAutoFit/>
          </a:bodyPr>
          <a:lstStyle/>
          <a:p>
            <a:r>
              <a:rPr lang="en-US" dirty="0" smtClean="0"/>
              <a:t>Minima</a:t>
            </a:r>
            <a:endParaRPr lang="en-US" dirty="0"/>
          </a:p>
        </p:txBody>
      </p:sp>
      <p:cxnSp>
        <p:nvCxnSpPr>
          <p:cNvPr id="33" name="Straight Arrow Connector 32"/>
          <p:cNvCxnSpPr>
            <a:stCxn id="32" idx="3"/>
          </p:cNvCxnSpPr>
          <p:nvPr/>
        </p:nvCxnSpPr>
        <p:spPr>
          <a:xfrm flipV="1">
            <a:off x="1414651" y="6096000"/>
            <a:ext cx="2014349" cy="196334"/>
          </a:xfrm>
          <a:prstGeom prst="straightConnector1">
            <a:avLst/>
          </a:prstGeom>
          <a:ln w="31750">
            <a:solidFill>
              <a:schemeClr val="bg1">
                <a:lumMod val="65000"/>
              </a:schemeClr>
            </a:solidFill>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7489300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47" name="Picture 10" descr="C:\Users\Ozgun\Desktop\Box\My Box Files\papers\multiscale_peak_caller.Sep.2013\figures\g2g_cd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363608" y="1990724"/>
            <a:ext cx="2741994" cy="2174875"/>
          </a:xfrm>
          <a:prstGeom prst="rect">
            <a:avLst/>
          </a:prstGeom>
          <a:noFill/>
          <a:extLst>
            <a:ext uri="{909E8E84-426E-40DD-AFC4-6F175D3DCCD1}">
              <a14:hiddenFill xmlns:a14="http://schemas.microsoft.com/office/drawing/2010/main">
                <a:solidFill>
                  <a:srgbClr val="FFFFFF"/>
                </a:solidFill>
              </a14:hiddenFill>
            </a:ext>
          </a:extLst>
        </p:spPr>
      </p:pic>
      <p:pic>
        <p:nvPicPr>
          <p:cNvPr id="1044" name="Picture 9" descr="C:\Users\Ozgun\Desktop\Box\My Box Files\papers\multiscale_peak_caller.Sep.2013\figures\gene_length_cdf.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428825" y="4514012"/>
            <a:ext cx="2683650" cy="2167775"/>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239712"/>
            <a:ext cx="8229600" cy="1143000"/>
          </a:xfrm>
        </p:spPr>
        <p:txBody>
          <a:bodyPr/>
          <a:lstStyle/>
          <a:p>
            <a:r>
              <a:rPr lang="en-US" dirty="0" smtClean="0"/>
              <a:t>Figure S3</a:t>
            </a:r>
            <a:endParaRPr lang="en-US" dirty="0"/>
          </a:p>
        </p:txBody>
      </p:sp>
      <p:cxnSp>
        <p:nvCxnSpPr>
          <p:cNvPr id="7" name="Straight Connector 6"/>
          <p:cNvCxnSpPr/>
          <p:nvPr/>
        </p:nvCxnSpPr>
        <p:spPr>
          <a:xfrm>
            <a:off x="308610" y="1128395"/>
            <a:ext cx="8107680" cy="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flipV="1">
            <a:off x="6186488" y="720724"/>
            <a:ext cx="0" cy="40005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6176963" y="725487"/>
            <a:ext cx="65246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flipV="1">
            <a:off x="795338" y="739774"/>
            <a:ext cx="0" cy="400050"/>
          </a:xfrm>
          <a:prstGeom prst="line">
            <a:avLst/>
          </a:prstGeom>
          <a:ln w="28575"/>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p:nvPr/>
        </p:nvCxnSpPr>
        <p:spPr>
          <a:xfrm>
            <a:off x="785813" y="744537"/>
            <a:ext cx="652462" cy="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797560" y="1120140"/>
            <a:ext cx="3374390" cy="0"/>
          </a:xfrm>
          <a:prstGeom prst="line">
            <a:avLst/>
          </a:prstGeom>
          <a:ln w="508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6" name="Straight Connector 45"/>
          <p:cNvCxnSpPr/>
          <p:nvPr/>
        </p:nvCxnSpPr>
        <p:spPr>
          <a:xfrm>
            <a:off x="6198235" y="1129665"/>
            <a:ext cx="2507615" cy="0"/>
          </a:xfrm>
          <a:prstGeom prst="line">
            <a:avLst/>
          </a:prstGeom>
          <a:ln w="50800">
            <a:solidFill>
              <a:schemeClr val="tx1">
                <a:lumMod val="95000"/>
                <a:lumOff val="5000"/>
              </a:schemeClr>
            </a:solidFill>
          </a:ln>
        </p:spPr>
        <p:style>
          <a:lnRef idx="1">
            <a:schemeClr val="accent1"/>
          </a:lnRef>
          <a:fillRef idx="0">
            <a:schemeClr val="accent1"/>
          </a:fillRef>
          <a:effectRef idx="0">
            <a:schemeClr val="accent1"/>
          </a:effectRef>
          <a:fontRef idx="minor">
            <a:schemeClr val="tx1"/>
          </a:fontRef>
        </p:style>
      </p:cxnSp>
      <p:cxnSp>
        <p:nvCxnSpPr>
          <p:cNvPr id="49" name="Straight Connector 48"/>
          <p:cNvCxnSpPr/>
          <p:nvPr/>
        </p:nvCxnSpPr>
        <p:spPr>
          <a:xfrm>
            <a:off x="4171952" y="1144587"/>
            <a:ext cx="0" cy="39766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51" name="Straight Connector 50"/>
          <p:cNvCxnSpPr/>
          <p:nvPr/>
        </p:nvCxnSpPr>
        <p:spPr>
          <a:xfrm>
            <a:off x="6196014" y="1158874"/>
            <a:ext cx="0" cy="39766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53" name="Straight Connector 52"/>
          <p:cNvCxnSpPr/>
          <p:nvPr/>
        </p:nvCxnSpPr>
        <p:spPr>
          <a:xfrm>
            <a:off x="4214813" y="1344613"/>
            <a:ext cx="1938337" cy="0"/>
          </a:xfrm>
          <a:prstGeom prst="line">
            <a:avLst/>
          </a:prstGeom>
          <a:ln w="15875">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54" name="TextBox 53"/>
              <p:cNvSpPr txBox="1"/>
              <p:nvPr/>
            </p:nvSpPr>
            <p:spPr>
              <a:xfrm>
                <a:off x="4605389" y="1325529"/>
                <a:ext cx="1306961" cy="39190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𝑑</m:t>
                          </m:r>
                        </m:e>
                        <m:sub>
                          <m:r>
                            <a:rPr lang="en-US" b="0" i="1" smtClean="0">
                              <a:latin typeface="Cambria Math"/>
                            </a:rPr>
                            <m:t>𝑔𝑒𝑛𝑒</m:t>
                          </m:r>
                          <m:r>
                            <a:rPr lang="en-US" b="0" i="1" smtClean="0">
                              <a:latin typeface="Cambria Math"/>
                            </a:rPr>
                            <m:t>−</m:t>
                          </m:r>
                          <m:r>
                            <a:rPr lang="en-US" b="0" i="1" smtClean="0">
                              <a:latin typeface="Cambria Math"/>
                            </a:rPr>
                            <m:t>𝑔𝑒𝑛𝑒</m:t>
                          </m:r>
                        </m:sub>
                      </m:sSub>
                    </m:oMath>
                  </m:oMathPara>
                </a14:m>
                <a:endParaRPr lang="en-US" dirty="0"/>
              </a:p>
            </p:txBody>
          </p:sp>
        </mc:Choice>
        <mc:Fallback xmlns="">
          <p:sp>
            <p:nvSpPr>
              <p:cNvPr id="54" name="TextBox 53"/>
              <p:cNvSpPr txBox="1">
                <a:spLocks noRot="1" noChangeAspect="1" noMove="1" noResize="1" noEditPoints="1" noAdjustHandles="1" noChangeArrowheads="1" noChangeShapeType="1" noTextEdit="1"/>
              </p:cNvSpPr>
              <p:nvPr/>
            </p:nvSpPr>
            <p:spPr>
              <a:xfrm>
                <a:off x="4605389" y="1325529"/>
                <a:ext cx="1306961" cy="391902"/>
              </a:xfrm>
              <a:prstGeom prst="rect">
                <a:avLst/>
              </a:prstGeom>
              <a:blipFill rotWithShape="1">
                <a:blip r:embed="rId5"/>
                <a:stretch>
                  <a:fillRect b="-4615"/>
                </a:stretch>
              </a:blipFill>
            </p:spPr>
            <p:txBody>
              <a:bodyPr/>
              <a:lstStyle/>
              <a:p>
                <a:r>
                  <a:rPr lang="en-US">
                    <a:noFill/>
                  </a:rPr>
                  <a:t> </a:t>
                </a:r>
              </a:p>
            </p:txBody>
          </p:sp>
        </mc:Fallback>
      </mc:AlternateContent>
      <p:cxnSp>
        <p:nvCxnSpPr>
          <p:cNvPr id="58" name="Straight Connector 57"/>
          <p:cNvCxnSpPr/>
          <p:nvPr/>
        </p:nvCxnSpPr>
        <p:spPr>
          <a:xfrm flipV="1">
            <a:off x="7037602" y="3662363"/>
            <a:ext cx="0" cy="195262"/>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6675660" y="3667441"/>
            <a:ext cx="361950"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sp>
        <p:nvSpPr>
          <p:cNvPr id="1025" name="TextBox 1024"/>
          <p:cNvSpPr txBox="1"/>
          <p:nvPr/>
        </p:nvSpPr>
        <p:spPr>
          <a:xfrm>
            <a:off x="330200" y="104775"/>
            <a:ext cx="442750" cy="369332"/>
          </a:xfrm>
          <a:prstGeom prst="rect">
            <a:avLst/>
          </a:prstGeom>
          <a:noFill/>
        </p:spPr>
        <p:txBody>
          <a:bodyPr wrap="none" rtlCol="0">
            <a:spAutoFit/>
          </a:bodyPr>
          <a:lstStyle/>
          <a:p>
            <a:r>
              <a:rPr lang="en-US" b="1" dirty="0" smtClean="0"/>
              <a:t>(</a:t>
            </a:r>
            <a:r>
              <a:rPr lang="en-US" b="1" dirty="0"/>
              <a:t>a</a:t>
            </a:r>
            <a:r>
              <a:rPr lang="en-US" b="1" dirty="0" smtClean="0"/>
              <a:t>)</a:t>
            </a:r>
            <a:endParaRPr lang="en-US" b="1" dirty="0"/>
          </a:p>
        </p:txBody>
      </p:sp>
      <p:sp>
        <p:nvSpPr>
          <p:cNvPr id="69" name="TextBox 68"/>
          <p:cNvSpPr txBox="1"/>
          <p:nvPr/>
        </p:nvSpPr>
        <p:spPr>
          <a:xfrm>
            <a:off x="6352714" y="1635125"/>
            <a:ext cx="452368" cy="369332"/>
          </a:xfrm>
          <a:prstGeom prst="rect">
            <a:avLst/>
          </a:prstGeom>
          <a:noFill/>
        </p:spPr>
        <p:txBody>
          <a:bodyPr wrap="none" rtlCol="0">
            <a:spAutoFit/>
          </a:bodyPr>
          <a:lstStyle/>
          <a:p>
            <a:r>
              <a:rPr lang="en-US" b="1" dirty="0" smtClean="0"/>
              <a:t>(d)</a:t>
            </a:r>
            <a:endParaRPr lang="en-US" b="1" dirty="0"/>
          </a:p>
        </p:txBody>
      </p:sp>
      <p:cxnSp>
        <p:nvCxnSpPr>
          <p:cNvPr id="79" name="Straight Connector 78"/>
          <p:cNvCxnSpPr/>
          <p:nvPr/>
        </p:nvCxnSpPr>
        <p:spPr>
          <a:xfrm flipV="1">
            <a:off x="7894897" y="5451475"/>
            <a:ext cx="0" cy="920751"/>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80" name="Straight Connector 79"/>
          <p:cNvCxnSpPr/>
          <p:nvPr/>
        </p:nvCxnSpPr>
        <p:spPr>
          <a:xfrm>
            <a:off x="6729637" y="5456547"/>
            <a:ext cx="1152559" cy="0"/>
          </a:xfrm>
          <a:prstGeom prst="line">
            <a:avLst/>
          </a:prstGeom>
          <a:ln w="19050">
            <a:solidFill>
              <a:srgbClr val="FF0000"/>
            </a:solidFill>
            <a:prstDash val="sysDash"/>
          </a:ln>
        </p:spPr>
        <p:style>
          <a:lnRef idx="1">
            <a:schemeClr val="accent1"/>
          </a:lnRef>
          <a:fillRef idx="0">
            <a:schemeClr val="accent1"/>
          </a:fillRef>
          <a:effectRef idx="0">
            <a:schemeClr val="accent1"/>
          </a:effectRef>
          <a:fontRef idx="minor">
            <a:schemeClr val="tx1"/>
          </a:fontRef>
        </p:style>
      </p:cxnSp>
      <p:cxnSp>
        <p:nvCxnSpPr>
          <p:cNvPr id="85" name="Straight Connector 84"/>
          <p:cNvCxnSpPr/>
          <p:nvPr/>
        </p:nvCxnSpPr>
        <p:spPr>
          <a:xfrm>
            <a:off x="809627" y="1116012"/>
            <a:ext cx="0" cy="39766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86" name="Straight Connector 85"/>
          <p:cNvCxnSpPr/>
          <p:nvPr/>
        </p:nvCxnSpPr>
        <p:spPr>
          <a:xfrm>
            <a:off x="842963" y="1347788"/>
            <a:ext cx="3281362" cy="0"/>
          </a:xfrm>
          <a:prstGeom prst="line">
            <a:avLst/>
          </a:prstGeom>
          <a:ln w="15875">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87" name="TextBox 86"/>
              <p:cNvSpPr txBox="1"/>
              <p:nvPr/>
            </p:nvSpPr>
            <p:spPr>
              <a:xfrm>
                <a:off x="2208264" y="1341404"/>
                <a:ext cx="716798" cy="39190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𝑙</m:t>
                          </m:r>
                        </m:e>
                        <m:sub>
                          <m:r>
                            <a:rPr lang="en-US" b="0" i="1" smtClean="0">
                              <a:latin typeface="Cambria Math"/>
                            </a:rPr>
                            <m:t>𝑔𝑒𝑛𝑒</m:t>
                          </m:r>
                        </m:sub>
                      </m:sSub>
                    </m:oMath>
                  </m:oMathPara>
                </a14:m>
                <a:endParaRPr lang="en-US" dirty="0"/>
              </a:p>
            </p:txBody>
          </p:sp>
        </mc:Choice>
        <mc:Fallback xmlns="">
          <p:sp>
            <p:nvSpPr>
              <p:cNvPr id="87" name="TextBox 86"/>
              <p:cNvSpPr txBox="1">
                <a:spLocks noRot="1" noChangeAspect="1" noMove="1" noResize="1" noEditPoints="1" noAdjustHandles="1" noChangeArrowheads="1" noChangeShapeType="1" noTextEdit="1"/>
              </p:cNvSpPr>
              <p:nvPr/>
            </p:nvSpPr>
            <p:spPr>
              <a:xfrm>
                <a:off x="2208264" y="1341404"/>
                <a:ext cx="716798" cy="391902"/>
              </a:xfrm>
              <a:prstGeom prst="rect">
                <a:avLst/>
              </a:prstGeom>
              <a:blipFill rotWithShape="1">
                <a:blip r:embed="rId6"/>
                <a:stretch>
                  <a:fillRect b="-6250"/>
                </a:stretch>
              </a:blipFill>
            </p:spPr>
            <p:txBody>
              <a:bodyPr/>
              <a:lstStyle/>
              <a:p>
                <a:r>
                  <a:rPr lang="en-US">
                    <a:noFill/>
                  </a:rPr>
                  <a:t> </a:t>
                </a:r>
              </a:p>
            </p:txBody>
          </p:sp>
        </mc:Fallback>
      </mc:AlternateContent>
      <p:sp>
        <p:nvSpPr>
          <p:cNvPr id="94" name="TextBox 93"/>
          <p:cNvSpPr txBox="1"/>
          <p:nvPr/>
        </p:nvSpPr>
        <p:spPr>
          <a:xfrm>
            <a:off x="6348637" y="4175125"/>
            <a:ext cx="444352" cy="369332"/>
          </a:xfrm>
          <a:prstGeom prst="rect">
            <a:avLst/>
          </a:prstGeom>
          <a:noFill/>
        </p:spPr>
        <p:txBody>
          <a:bodyPr wrap="none" rtlCol="0">
            <a:spAutoFit/>
          </a:bodyPr>
          <a:lstStyle/>
          <a:p>
            <a:r>
              <a:rPr lang="en-US" b="1" dirty="0" smtClean="0"/>
              <a:t>(e)</a:t>
            </a:r>
            <a:endParaRPr lang="en-US" b="1" dirty="0"/>
          </a:p>
        </p:txBody>
      </p:sp>
      <p:sp>
        <p:nvSpPr>
          <p:cNvPr id="104" name="TextBox 103"/>
          <p:cNvSpPr txBox="1"/>
          <p:nvPr/>
        </p:nvSpPr>
        <p:spPr>
          <a:xfrm>
            <a:off x="371475" y="1828800"/>
            <a:ext cx="452368" cy="369332"/>
          </a:xfrm>
          <a:prstGeom prst="rect">
            <a:avLst/>
          </a:prstGeom>
          <a:noFill/>
        </p:spPr>
        <p:txBody>
          <a:bodyPr wrap="none" rtlCol="0">
            <a:spAutoFit/>
          </a:bodyPr>
          <a:lstStyle/>
          <a:p>
            <a:r>
              <a:rPr lang="en-US" b="1" dirty="0" smtClean="0"/>
              <a:t>(b)</a:t>
            </a:r>
            <a:endParaRPr lang="en-US" b="1" dirty="0"/>
          </a:p>
        </p:txBody>
      </p:sp>
      <p:cxnSp>
        <p:nvCxnSpPr>
          <p:cNvPr id="105" name="Straight Connector 104"/>
          <p:cNvCxnSpPr/>
          <p:nvPr/>
        </p:nvCxnSpPr>
        <p:spPr>
          <a:xfrm>
            <a:off x="130629" y="2962638"/>
            <a:ext cx="5675085" cy="0"/>
          </a:xfrm>
          <a:prstGeom prst="line">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84" name="Straight Arrow Connector 83"/>
          <p:cNvCxnSpPr/>
          <p:nvPr/>
        </p:nvCxnSpPr>
        <p:spPr>
          <a:xfrm flipV="1">
            <a:off x="129540" y="2324100"/>
            <a:ext cx="0" cy="6400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7" name="Straight Connector 136"/>
          <p:cNvCxnSpPr/>
          <p:nvPr/>
        </p:nvCxnSpPr>
        <p:spPr>
          <a:xfrm>
            <a:off x="168729" y="4143738"/>
            <a:ext cx="5675085" cy="0"/>
          </a:xfrm>
          <a:prstGeom prst="line">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38" name="Straight Arrow Connector 137"/>
          <p:cNvCxnSpPr/>
          <p:nvPr/>
        </p:nvCxnSpPr>
        <p:spPr>
          <a:xfrm flipV="1">
            <a:off x="167640" y="3505200"/>
            <a:ext cx="0" cy="6400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40" name="TextBox 139"/>
              <p:cNvSpPr txBox="1"/>
              <p:nvPr/>
            </p:nvSpPr>
            <p:spPr>
              <a:xfrm>
                <a:off x="1306564" y="3535329"/>
                <a:ext cx="3489481" cy="391582"/>
              </a:xfrm>
              <a:prstGeom prst="rect">
                <a:avLst/>
              </a:prstGeom>
              <a:noFill/>
            </p:spPr>
            <p:txBody>
              <a:bodyPr wrap="none" rtlCol="0">
                <a:spAutoFit/>
              </a:bodyPr>
              <a:lstStyle/>
              <a:p>
                <a:r>
                  <a:rPr lang="en-US" dirty="0" smtClean="0"/>
                  <a:t>Output is zero for </a:t>
                </a:r>
                <a14:m>
                  <m:oMath xmlns:m="http://schemas.openxmlformats.org/officeDocument/2006/math">
                    <m:sSub>
                      <m:sSubPr>
                        <m:ctrlPr>
                          <a:rPr lang="en-US" i="1" smtClean="0">
                            <a:latin typeface="Cambria Math"/>
                          </a:rPr>
                        </m:ctrlPr>
                      </m:sSubPr>
                      <m:e>
                        <m:r>
                          <a:rPr lang="en-US" b="0" i="1" smtClean="0">
                            <a:latin typeface="Cambria Math"/>
                          </a:rPr>
                          <m:t>𝑙</m:t>
                        </m:r>
                      </m:e>
                      <m:sub>
                        <m:r>
                          <a:rPr lang="en-US" b="0" i="1" smtClean="0">
                            <a:latin typeface="Cambria Math"/>
                          </a:rPr>
                          <m:t>𝑓𝑖𝑙𝑡𝑒𝑟</m:t>
                        </m:r>
                      </m:sub>
                    </m:sSub>
                    <m:r>
                      <a:rPr lang="en-US" i="1">
                        <a:latin typeface="Cambria Math"/>
                        <a:ea typeface="Cambria Math"/>
                      </a:rPr>
                      <m:t>&gt;</m:t>
                    </m:r>
                    <m:r>
                      <a:rPr lang="en-US" b="0" i="1" smtClean="0">
                        <a:latin typeface="Cambria Math"/>
                        <a:ea typeface="Cambria Math"/>
                      </a:rPr>
                      <m:t>(</m:t>
                    </m:r>
                    <m:sSub>
                      <m:sSubPr>
                        <m:ctrlPr>
                          <a:rPr lang="en-US" i="1">
                            <a:latin typeface="Cambria Math"/>
                          </a:rPr>
                        </m:ctrlPr>
                      </m:sSubPr>
                      <m:e>
                        <m:r>
                          <a:rPr lang="en-US" b="0" i="1" smtClean="0">
                            <a:latin typeface="Cambria Math"/>
                          </a:rPr>
                          <m:t>2</m:t>
                        </m:r>
                        <m:r>
                          <a:rPr lang="en-US" b="0" i="1" smtClean="0">
                            <a:latin typeface="Cambria Math"/>
                            <a:ea typeface="Cambria Math"/>
                          </a:rPr>
                          <m:t>×</m:t>
                        </m:r>
                        <m:r>
                          <a:rPr lang="en-US" i="1">
                            <a:latin typeface="Cambria Math"/>
                          </a:rPr>
                          <m:t>𝑙</m:t>
                        </m:r>
                      </m:e>
                      <m:sub>
                        <m:r>
                          <a:rPr lang="en-US" i="1">
                            <a:latin typeface="Cambria Math"/>
                          </a:rPr>
                          <m:t>1</m:t>
                        </m:r>
                      </m:sub>
                    </m:sSub>
                    <m:r>
                      <a:rPr lang="en-US" b="0" i="1" smtClean="0">
                        <a:latin typeface="Cambria Math"/>
                      </a:rPr>
                      <m:t>)</m:t>
                    </m:r>
                  </m:oMath>
                </a14:m>
                <a:endParaRPr lang="en-US" dirty="0"/>
              </a:p>
            </p:txBody>
          </p:sp>
        </mc:Choice>
        <mc:Fallback xmlns="">
          <p:sp>
            <p:nvSpPr>
              <p:cNvPr id="140" name="TextBox 139"/>
              <p:cNvSpPr txBox="1">
                <a:spLocks noRot="1" noChangeAspect="1" noMove="1" noResize="1" noEditPoints="1" noAdjustHandles="1" noChangeArrowheads="1" noChangeShapeType="1" noTextEdit="1"/>
              </p:cNvSpPr>
              <p:nvPr/>
            </p:nvSpPr>
            <p:spPr>
              <a:xfrm>
                <a:off x="1306564" y="3535329"/>
                <a:ext cx="3489481" cy="391582"/>
              </a:xfrm>
              <a:prstGeom prst="rect">
                <a:avLst/>
              </a:prstGeom>
              <a:blipFill rotWithShape="1">
                <a:blip r:embed="rId7"/>
                <a:stretch>
                  <a:fillRect l="-1396" t="-6250" b="-2031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41" name="TextBox 140"/>
              <p:cNvSpPr txBox="1"/>
              <p:nvPr/>
            </p:nvSpPr>
            <p:spPr>
              <a:xfrm>
                <a:off x="2481314" y="2097054"/>
                <a:ext cx="41171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𝑙</m:t>
                          </m:r>
                        </m:e>
                        <m:sub>
                          <m:r>
                            <a:rPr lang="en-US" b="0" i="1" smtClean="0">
                              <a:latin typeface="Cambria Math"/>
                            </a:rPr>
                            <m:t>1</m:t>
                          </m:r>
                        </m:sub>
                      </m:sSub>
                    </m:oMath>
                  </m:oMathPara>
                </a14:m>
                <a:endParaRPr lang="en-US" dirty="0"/>
              </a:p>
            </p:txBody>
          </p:sp>
        </mc:Choice>
        <mc:Fallback xmlns="">
          <p:sp>
            <p:nvSpPr>
              <p:cNvPr id="141" name="TextBox 140"/>
              <p:cNvSpPr txBox="1">
                <a:spLocks noRot="1" noChangeAspect="1" noMove="1" noResize="1" noEditPoints="1" noAdjustHandles="1" noChangeArrowheads="1" noChangeShapeType="1" noTextEdit="1"/>
              </p:cNvSpPr>
              <p:nvPr/>
            </p:nvSpPr>
            <p:spPr>
              <a:xfrm>
                <a:off x="2481314" y="2097054"/>
                <a:ext cx="411715" cy="369332"/>
              </a:xfrm>
              <a:prstGeom prst="rect">
                <a:avLst/>
              </a:prstGeom>
              <a:blipFill rotWithShape="1">
                <a:blip r:embed="rId8"/>
                <a:stretch>
                  <a:fillRect/>
                </a:stretch>
              </a:blipFill>
            </p:spPr>
            <p:txBody>
              <a:bodyPr/>
              <a:lstStyle/>
              <a:p>
                <a:r>
                  <a:rPr lang="en-US">
                    <a:noFill/>
                  </a:rPr>
                  <a:t> </a:t>
                </a:r>
              </a:p>
            </p:txBody>
          </p:sp>
        </mc:Fallback>
      </mc:AlternateContent>
      <p:sp>
        <p:nvSpPr>
          <p:cNvPr id="92" name="Flowchart: Delay 91"/>
          <p:cNvSpPr/>
          <p:nvPr/>
        </p:nvSpPr>
        <p:spPr>
          <a:xfrm rot="16200000">
            <a:off x="2509840" y="1871660"/>
            <a:ext cx="452437" cy="1700215"/>
          </a:xfrm>
          <a:prstGeom prst="flowChartDelay">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3" name="Flowchart: Delay 152"/>
          <p:cNvSpPr/>
          <p:nvPr/>
        </p:nvSpPr>
        <p:spPr>
          <a:xfrm rot="16200000">
            <a:off x="981077" y="5462585"/>
            <a:ext cx="452437" cy="1700215"/>
          </a:xfrm>
          <a:prstGeom prst="flowChartDelay">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4" name="Flowchart: Delay 153"/>
          <p:cNvSpPr/>
          <p:nvPr/>
        </p:nvSpPr>
        <p:spPr>
          <a:xfrm rot="16200000">
            <a:off x="3829052" y="5462585"/>
            <a:ext cx="452437" cy="1700215"/>
          </a:xfrm>
          <a:prstGeom prst="flowChartDelay">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p:nvSpPr>
        <p:spPr>
          <a:xfrm>
            <a:off x="1247775" y="6096000"/>
            <a:ext cx="3000376" cy="440782"/>
          </a:xfrm>
          <a:prstGeom prst="rect">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6" name="TextBox 155"/>
          <p:cNvSpPr txBox="1"/>
          <p:nvPr/>
        </p:nvSpPr>
        <p:spPr>
          <a:xfrm>
            <a:off x="374650" y="4229100"/>
            <a:ext cx="425116" cy="369332"/>
          </a:xfrm>
          <a:prstGeom prst="rect">
            <a:avLst/>
          </a:prstGeom>
          <a:noFill/>
        </p:spPr>
        <p:txBody>
          <a:bodyPr wrap="none" rtlCol="0">
            <a:spAutoFit/>
          </a:bodyPr>
          <a:lstStyle/>
          <a:p>
            <a:r>
              <a:rPr lang="en-US" b="1" dirty="0" smtClean="0"/>
              <a:t>(</a:t>
            </a:r>
            <a:r>
              <a:rPr lang="en-US" b="1" dirty="0"/>
              <a:t>c</a:t>
            </a:r>
            <a:r>
              <a:rPr lang="en-US" b="1" dirty="0" smtClean="0"/>
              <a:t>)</a:t>
            </a:r>
            <a:endParaRPr lang="en-US" b="1" dirty="0"/>
          </a:p>
        </p:txBody>
      </p:sp>
      <p:cxnSp>
        <p:nvCxnSpPr>
          <p:cNvPr id="157" name="Straight Connector 156"/>
          <p:cNvCxnSpPr/>
          <p:nvPr/>
        </p:nvCxnSpPr>
        <p:spPr>
          <a:xfrm>
            <a:off x="197304" y="5362938"/>
            <a:ext cx="5675085" cy="0"/>
          </a:xfrm>
          <a:prstGeom prst="line">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8" name="Straight Arrow Connector 157"/>
          <p:cNvCxnSpPr/>
          <p:nvPr/>
        </p:nvCxnSpPr>
        <p:spPr>
          <a:xfrm flipV="1">
            <a:off x="196215" y="4724400"/>
            <a:ext cx="0" cy="6400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59" name="Straight Connector 158"/>
          <p:cNvCxnSpPr/>
          <p:nvPr/>
        </p:nvCxnSpPr>
        <p:spPr>
          <a:xfrm>
            <a:off x="235404" y="6544038"/>
            <a:ext cx="5675085" cy="0"/>
          </a:xfrm>
          <a:prstGeom prst="line">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60" name="Straight Arrow Connector 159"/>
          <p:cNvCxnSpPr/>
          <p:nvPr/>
        </p:nvCxnSpPr>
        <p:spPr>
          <a:xfrm flipV="1">
            <a:off x="234315" y="5905500"/>
            <a:ext cx="0" cy="64008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61" name="TextBox 160"/>
              <p:cNvSpPr txBox="1"/>
              <p:nvPr/>
            </p:nvSpPr>
            <p:spPr>
              <a:xfrm>
                <a:off x="1830439" y="5647268"/>
                <a:ext cx="2129494" cy="3915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𝑙</m:t>
                          </m:r>
                        </m:e>
                        <m:sub>
                          <m:r>
                            <a:rPr lang="en-US" b="0" i="1" smtClean="0">
                              <a:latin typeface="Cambria Math"/>
                            </a:rPr>
                            <m:t>𝑓𝑖𝑙𝑡𝑒𝑟</m:t>
                          </m:r>
                        </m:sub>
                      </m:sSub>
                      <m:r>
                        <a:rPr lang="en-US" i="1">
                          <a:latin typeface="Cambria Math"/>
                          <a:ea typeface="Cambria Math"/>
                        </a:rPr>
                        <m:t>&gt;</m:t>
                      </m:r>
                      <m:sSub>
                        <m:sSubPr>
                          <m:ctrlPr>
                            <a:rPr lang="en-US" i="1">
                              <a:latin typeface="Cambria Math"/>
                            </a:rPr>
                          </m:ctrlPr>
                        </m:sSubPr>
                        <m:e>
                          <m:r>
                            <a:rPr lang="en-US" b="0" i="1" smtClean="0">
                              <a:latin typeface="Cambria Math"/>
                            </a:rPr>
                            <m:t>(2</m:t>
                          </m:r>
                          <m:r>
                            <a:rPr lang="en-US" b="0" i="1" smtClean="0">
                              <a:latin typeface="Cambria Math"/>
                              <a:ea typeface="Cambria Math"/>
                            </a:rPr>
                            <m:t>×</m:t>
                          </m:r>
                          <m:r>
                            <a:rPr lang="en-US" i="1">
                              <a:latin typeface="Cambria Math"/>
                            </a:rPr>
                            <m:t>𝑑</m:t>
                          </m:r>
                        </m:e>
                        <m:sub>
                          <m:r>
                            <a:rPr lang="en-US" i="1">
                              <a:latin typeface="Cambria Math"/>
                            </a:rPr>
                            <m:t>1−2</m:t>
                          </m:r>
                        </m:sub>
                      </m:sSub>
                      <m:r>
                        <a:rPr lang="en-US" b="0" i="1" smtClean="0">
                          <a:latin typeface="Cambria Math"/>
                        </a:rPr>
                        <m:t>)</m:t>
                      </m:r>
                    </m:oMath>
                  </m:oMathPara>
                </a14:m>
                <a:endParaRPr lang="en-US" dirty="0"/>
              </a:p>
            </p:txBody>
          </p:sp>
        </mc:Choice>
        <mc:Fallback xmlns="">
          <p:sp>
            <p:nvSpPr>
              <p:cNvPr id="161" name="TextBox 160"/>
              <p:cNvSpPr txBox="1">
                <a:spLocks noRot="1" noChangeAspect="1" noMove="1" noResize="1" noEditPoints="1" noAdjustHandles="1" noChangeArrowheads="1" noChangeShapeType="1" noTextEdit="1"/>
              </p:cNvSpPr>
              <p:nvPr/>
            </p:nvSpPr>
            <p:spPr>
              <a:xfrm>
                <a:off x="1830439" y="5647268"/>
                <a:ext cx="2129494" cy="391582"/>
              </a:xfrm>
              <a:prstGeom prst="rect">
                <a:avLst/>
              </a:prstGeom>
              <a:blipFill rotWithShape="1">
                <a:blip r:embed="rId9"/>
                <a:stretch>
                  <a:fillRect b="-923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4" name="Rectangle 163"/>
              <p:cNvSpPr/>
              <p:nvPr/>
            </p:nvSpPr>
            <p:spPr>
              <a:xfrm>
                <a:off x="2285954" y="4882634"/>
                <a:ext cx="692241" cy="369332"/>
              </a:xfrm>
              <a:prstGeom prst="rect">
                <a:avLst/>
              </a:prstGeom>
            </p:spPr>
            <p:txBody>
              <a:bodyPr wrap="none">
                <a:spAutoFit/>
              </a:bodyPr>
              <a:lstStyle/>
              <a:p>
                <a:pPr/>
                <a14:m>
                  <m:oMathPara xmlns:m="http://schemas.openxmlformats.org/officeDocument/2006/math">
                    <m:oMathParaPr>
                      <m:jc m:val="centerGroup"/>
                    </m:oMathParaPr>
                    <m:oMath xmlns:m="http://schemas.openxmlformats.org/officeDocument/2006/math">
                      <m:sSub>
                        <m:sSubPr>
                          <m:ctrlPr>
                            <a:rPr lang="en-US" i="1">
                              <a:latin typeface="Cambria Math"/>
                            </a:rPr>
                          </m:ctrlPr>
                        </m:sSubPr>
                        <m:e>
                          <m:r>
                            <a:rPr lang="en-US" i="1">
                              <a:latin typeface="Cambria Math"/>
                            </a:rPr>
                            <m:t>𝑑</m:t>
                          </m:r>
                        </m:e>
                        <m:sub>
                          <m:r>
                            <a:rPr lang="en-US" i="1">
                              <a:latin typeface="Cambria Math"/>
                            </a:rPr>
                            <m:t>1−2</m:t>
                          </m:r>
                        </m:sub>
                      </m:sSub>
                    </m:oMath>
                  </m:oMathPara>
                </a14:m>
                <a:endParaRPr lang="en-US" dirty="0"/>
              </a:p>
            </p:txBody>
          </p:sp>
        </mc:Choice>
        <mc:Fallback xmlns="">
          <p:sp>
            <p:nvSpPr>
              <p:cNvPr id="164" name="Rectangle 163"/>
              <p:cNvSpPr>
                <a:spLocks noRot="1" noChangeAspect="1" noMove="1" noResize="1" noEditPoints="1" noAdjustHandles="1" noChangeArrowheads="1" noChangeShapeType="1" noTextEdit="1"/>
              </p:cNvSpPr>
              <p:nvPr/>
            </p:nvSpPr>
            <p:spPr>
              <a:xfrm>
                <a:off x="2285954" y="4882634"/>
                <a:ext cx="692241" cy="369332"/>
              </a:xfrm>
              <a:prstGeom prst="rect">
                <a:avLst/>
              </a:prstGeom>
              <a:blipFill rotWithShape="1">
                <a:blip r:embed="rId10"/>
                <a:stretch>
                  <a:fillRect/>
                </a:stretch>
              </a:blipFill>
            </p:spPr>
            <p:txBody>
              <a:bodyPr/>
              <a:lstStyle/>
              <a:p>
                <a:r>
                  <a:rPr lang="en-US">
                    <a:noFill/>
                  </a:rPr>
                  <a:t> </a:t>
                </a:r>
              </a:p>
            </p:txBody>
          </p:sp>
        </mc:Fallback>
      </mc:AlternateContent>
      <p:sp>
        <p:nvSpPr>
          <p:cNvPr id="165" name="Flowchart: Delay 164"/>
          <p:cNvSpPr/>
          <p:nvPr/>
        </p:nvSpPr>
        <p:spPr>
          <a:xfrm rot="16200000">
            <a:off x="919165" y="4271960"/>
            <a:ext cx="452437" cy="1700215"/>
          </a:xfrm>
          <a:prstGeom prst="flowChartDelay">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6" name="Flowchart: Delay 165"/>
          <p:cNvSpPr/>
          <p:nvPr/>
        </p:nvSpPr>
        <p:spPr>
          <a:xfrm rot="16200000">
            <a:off x="3790952" y="4281485"/>
            <a:ext cx="452437" cy="1700215"/>
          </a:xfrm>
          <a:prstGeom prst="flowChartDelay">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xmlns:mc="http://schemas.openxmlformats.org/markup-compatibility/2006" xmlns:a14="http://schemas.microsoft.com/office/drawing/2010/main">
        <mc:Choice Requires="a14">
          <p:sp>
            <p:nvSpPr>
              <p:cNvPr id="95" name="TextBox 94"/>
              <p:cNvSpPr txBox="1"/>
              <p:nvPr/>
            </p:nvSpPr>
            <p:spPr>
              <a:xfrm>
                <a:off x="19050" y="2033587"/>
                <a:ext cx="367986"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b="0" i="1" smtClean="0">
                          <a:latin typeface="Cambria Math"/>
                        </a:rPr>
                        <m:t>𝑥</m:t>
                      </m:r>
                    </m:oMath>
                  </m:oMathPara>
                </a14:m>
                <a:endParaRPr lang="en-US" dirty="0"/>
              </a:p>
            </p:txBody>
          </p:sp>
        </mc:Choice>
        <mc:Fallback xmlns="">
          <p:sp>
            <p:nvSpPr>
              <p:cNvPr id="95" name="TextBox 94"/>
              <p:cNvSpPr txBox="1">
                <a:spLocks noRot="1" noChangeAspect="1" noMove="1" noResize="1" noEditPoints="1" noAdjustHandles="1" noChangeArrowheads="1" noChangeShapeType="1" noTextEdit="1"/>
              </p:cNvSpPr>
              <p:nvPr/>
            </p:nvSpPr>
            <p:spPr>
              <a:xfrm>
                <a:off x="19050" y="2033587"/>
                <a:ext cx="367986" cy="369332"/>
              </a:xfrm>
              <a:prstGeom prst="rect">
                <a:avLst/>
              </a:prstGeom>
              <a:blipFill rotWithShape="1">
                <a:blip r:embed="rId11"/>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6" name="TextBox 95"/>
              <p:cNvSpPr txBox="1"/>
              <p:nvPr/>
            </p:nvSpPr>
            <p:spPr>
              <a:xfrm>
                <a:off x="9525" y="3176587"/>
                <a:ext cx="1032975" cy="3915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𝑥</m:t>
                          </m:r>
                        </m:e>
                        <m:sub>
                          <m:r>
                            <a:rPr lang="en-US" b="0" i="1" smtClean="0">
                              <a:latin typeface="Cambria Math"/>
                            </a:rPr>
                            <m:t>𝑓𝑖𝑙𝑡𝑒𝑟𝑒𝑑</m:t>
                          </m:r>
                        </m:sub>
                      </m:sSub>
                    </m:oMath>
                  </m:oMathPara>
                </a14:m>
                <a:endParaRPr lang="en-US" dirty="0"/>
              </a:p>
            </p:txBody>
          </p:sp>
        </mc:Choice>
        <mc:Fallback xmlns="">
          <p:sp>
            <p:nvSpPr>
              <p:cNvPr id="96" name="TextBox 95"/>
              <p:cNvSpPr txBox="1">
                <a:spLocks noRot="1" noChangeAspect="1" noMove="1" noResize="1" noEditPoints="1" noAdjustHandles="1" noChangeArrowheads="1" noChangeShapeType="1" noTextEdit="1"/>
              </p:cNvSpPr>
              <p:nvPr/>
            </p:nvSpPr>
            <p:spPr>
              <a:xfrm>
                <a:off x="9525" y="3176587"/>
                <a:ext cx="1032975" cy="391582"/>
              </a:xfrm>
              <a:prstGeom prst="rect">
                <a:avLst/>
              </a:prstGeom>
              <a:blipFill rotWithShape="1">
                <a:blip r:embed="rId12"/>
                <a:stretch>
                  <a:fillRect b="-10938"/>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69" name="TextBox 168"/>
              <p:cNvSpPr txBox="1"/>
              <p:nvPr/>
            </p:nvSpPr>
            <p:spPr>
              <a:xfrm>
                <a:off x="66675" y="5538787"/>
                <a:ext cx="1032975" cy="39158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𝑥</m:t>
                          </m:r>
                        </m:e>
                        <m:sub>
                          <m:r>
                            <a:rPr lang="en-US" b="0" i="1" smtClean="0">
                              <a:latin typeface="Cambria Math"/>
                            </a:rPr>
                            <m:t>𝑓𝑖𝑙𝑡𝑒𝑟𝑒𝑑</m:t>
                          </m:r>
                        </m:sub>
                      </m:sSub>
                    </m:oMath>
                  </m:oMathPara>
                </a14:m>
                <a:endParaRPr lang="en-US" dirty="0"/>
              </a:p>
            </p:txBody>
          </p:sp>
        </mc:Choice>
        <mc:Fallback xmlns="">
          <p:sp>
            <p:nvSpPr>
              <p:cNvPr id="169" name="TextBox 168"/>
              <p:cNvSpPr txBox="1">
                <a:spLocks noRot="1" noChangeAspect="1" noMove="1" noResize="1" noEditPoints="1" noAdjustHandles="1" noChangeArrowheads="1" noChangeShapeType="1" noTextEdit="1"/>
              </p:cNvSpPr>
              <p:nvPr/>
            </p:nvSpPr>
            <p:spPr>
              <a:xfrm>
                <a:off x="66675" y="5538787"/>
                <a:ext cx="1032975" cy="391582"/>
              </a:xfrm>
              <a:prstGeom prst="rect">
                <a:avLst/>
              </a:prstGeom>
              <a:blipFill rotWithShape="1">
                <a:blip r:embed="rId13"/>
                <a:stretch>
                  <a:fillRect b="-10938"/>
                </a:stretch>
              </a:blipFill>
            </p:spPr>
            <p:txBody>
              <a:bodyPr/>
              <a:lstStyle/>
              <a:p>
                <a:r>
                  <a:rPr lang="en-US">
                    <a:noFill/>
                  </a:rPr>
                  <a:t> </a:t>
                </a:r>
              </a:p>
            </p:txBody>
          </p:sp>
        </mc:Fallback>
      </mc:AlternateContent>
      <p:cxnSp>
        <p:nvCxnSpPr>
          <p:cNvPr id="170" name="Straight Connector 169"/>
          <p:cNvCxnSpPr/>
          <p:nvPr/>
        </p:nvCxnSpPr>
        <p:spPr>
          <a:xfrm>
            <a:off x="1885952" y="2363787"/>
            <a:ext cx="0" cy="39766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1" name="Straight Connector 170"/>
          <p:cNvCxnSpPr/>
          <p:nvPr/>
        </p:nvCxnSpPr>
        <p:spPr>
          <a:xfrm>
            <a:off x="3582989" y="2359024"/>
            <a:ext cx="0" cy="39766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2" name="Straight Connector 171"/>
          <p:cNvCxnSpPr/>
          <p:nvPr/>
        </p:nvCxnSpPr>
        <p:spPr>
          <a:xfrm>
            <a:off x="1893888" y="2439988"/>
            <a:ext cx="1671637" cy="0"/>
          </a:xfrm>
          <a:prstGeom prst="line">
            <a:avLst/>
          </a:prstGeom>
          <a:ln w="15875">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76" name="TextBox 175"/>
              <p:cNvSpPr txBox="1"/>
              <p:nvPr/>
            </p:nvSpPr>
            <p:spPr>
              <a:xfrm>
                <a:off x="893019" y="4485447"/>
                <a:ext cx="411715"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𝑙</m:t>
                          </m:r>
                        </m:e>
                        <m:sub>
                          <m:r>
                            <a:rPr lang="en-US" b="0" i="1" smtClean="0">
                              <a:latin typeface="Cambria Math"/>
                            </a:rPr>
                            <m:t>1</m:t>
                          </m:r>
                        </m:sub>
                      </m:sSub>
                    </m:oMath>
                  </m:oMathPara>
                </a14:m>
                <a:endParaRPr lang="en-US" dirty="0"/>
              </a:p>
            </p:txBody>
          </p:sp>
        </mc:Choice>
        <mc:Fallback xmlns="">
          <p:sp>
            <p:nvSpPr>
              <p:cNvPr id="176" name="TextBox 175"/>
              <p:cNvSpPr txBox="1">
                <a:spLocks noRot="1" noChangeAspect="1" noMove="1" noResize="1" noEditPoints="1" noAdjustHandles="1" noChangeArrowheads="1" noChangeShapeType="1" noTextEdit="1"/>
              </p:cNvSpPr>
              <p:nvPr/>
            </p:nvSpPr>
            <p:spPr>
              <a:xfrm>
                <a:off x="893019" y="4485447"/>
                <a:ext cx="411715" cy="369332"/>
              </a:xfrm>
              <a:prstGeom prst="rect">
                <a:avLst/>
              </a:prstGeom>
              <a:blipFill rotWithShape="1">
                <a:blip r:embed="rId14"/>
                <a:stretch>
                  <a:fillRect/>
                </a:stretch>
              </a:blipFill>
            </p:spPr>
            <p:txBody>
              <a:bodyPr/>
              <a:lstStyle/>
              <a:p>
                <a:r>
                  <a:rPr lang="en-US">
                    <a:noFill/>
                  </a:rPr>
                  <a:t> </a:t>
                </a:r>
              </a:p>
            </p:txBody>
          </p:sp>
        </mc:Fallback>
      </mc:AlternateContent>
      <p:cxnSp>
        <p:nvCxnSpPr>
          <p:cNvPr id="177" name="Straight Connector 176"/>
          <p:cNvCxnSpPr/>
          <p:nvPr/>
        </p:nvCxnSpPr>
        <p:spPr>
          <a:xfrm>
            <a:off x="297657" y="4752180"/>
            <a:ext cx="0" cy="39766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8" name="Straight Connector 177"/>
          <p:cNvCxnSpPr/>
          <p:nvPr/>
        </p:nvCxnSpPr>
        <p:spPr>
          <a:xfrm>
            <a:off x="1994694" y="4747417"/>
            <a:ext cx="0" cy="39766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79" name="Straight Connector 178"/>
          <p:cNvCxnSpPr/>
          <p:nvPr/>
        </p:nvCxnSpPr>
        <p:spPr>
          <a:xfrm>
            <a:off x="305593" y="4828381"/>
            <a:ext cx="1671637" cy="0"/>
          </a:xfrm>
          <a:prstGeom prst="line">
            <a:avLst/>
          </a:prstGeom>
          <a:ln w="15875">
            <a:headEnd type="triangle"/>
            <a:tailEnd type="triangle"/>
          </a:ln>
        </p:spPr>
        <p:style>
          <a:lnRef idx="1">
            <a:schemeClr val="accent1"/>
          </a:lnRef>
          <a:fillRef idx="0">
            <a:schemeClr val="accent1"/>
          </a:fillRef>
          <a:effectRef idx="0">
            <a:schemeClr val="accent1"/>
          </a:effectRef>
          <a:fontRef idx="minor">
            <a:schemeClr val="tx1"/>
          </a:fontRef>
        </p:style>
      </p:cxnSp>
      <mc:AlternateContent xmlns:mc="http://schemas.openxmlformats.org/markup-compatibility/2006" xmlns:a14="http://schemas.microsoft.com/office/drawing/2010/main">
        <mc:Choice Requires="a14">
          <p:sp>
            <p:nvSpPr>
              <p:cNvPr id="180" name="TextBox 179"/>
              <p:cNvSpPr txBox="1"/>
              <p:nvPr/>
            </p:nvSpPr>
            <p:spPr>
              <a:xfrm>
                <a:off x="3792589" y="4465604"/>
                <a:ext cx="417037" cy="369332"/>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i="1" smtClean="0">
                              <a:latin typeface="Cambria Math"/>
                            </a:rPr>
                          </m:ctrlPr>
                        </m:sSubPr>
                        <m:e>
                          <m:r>
                            <a:rPr lang="en-US" b="0" i="1" smtClean="0">
                              <a:latin typeface="Cambria Math"/>
                            </a:rPr>
                            <m:t>𝑙</m:t>
                          </m:r>
                        </m:e>
                        <m:sub>
                          <m:r>
                            <a:rPr lang="en-US" b="0" i="1" smtClean="0">
                              <a:latin typeface="Cambria Math"/>
                            </a:rPr>
                            <m:t>2</m:t>
                          </m:r>
                        </m:sub>
                      </m:sSub>
                    </m:oMath>
                  </m:oMathPara>
                </a14:m>
                <a:endParaRPr lang="en-US" dirty="0"/>
              </a:p>
            </p:txBody>
          </p:sp>
        </mc:Choice>
        <mc:Fallback xmlns="">
          <p:sp>
            <p:nvSpPr>
              <p:cNvPr id="180" name="TextBox 179"/>
              <p:cNvSpPr txBox="1">
                <a:spLocks noRot="1" noChangeAspect="1" noMove="1" noResize="1" noEditPoints="1" noAdjustHandles="1" noChangeArrowheads="1" noChangeShapeType="1" noTextEdit="1"/>
              </p:cNvSpPr>
              <p:nvPr/>
            </p:nvSpPr>
            <p:spPr>
              <a:xfrm>
                <a:off x="3792589" y="4465604"/>
                <a:ext cx="417037" cy="369332"/>
              </a:xfrm>
              <a:prstGeom prst="rect">
                <a:avLst/>
              </a:prstGeom>
              <a:blipFill rotWithShape="1">
                <a:blip r:embed="rId15"/>
                <a:stretch>
                  <a:fillRect/>
                </a:stretch>
              </a:blipFill>
            </p:spPr>
            <p:txBody>
              <a:bodyPr/>
              <a:lstStyle/>
              <a:p>
                <a:r>
                  <a:rPr lang="en-US">
                    <a:noFill/>
                  </a:rPr>
                  <a:t> </a:t>
                </a:r>
              </a:p>
            </p:txBody>
          </p:sp>
        </mc:Fallback>
      </mc:AlternateContent>
      <p:cxnSp>
        <p:nvCxnSpPr>
          <p:cNvPr id="181" name="Straight Connector 180"/>
          <p:cNvCxnSpPr/>
          <p:nvPr/>
        </p:nvCxnSpPr>
        <p:spPr>
          <a:xfrm>
            <a:off x="3171827" y="4745037"/>
            <a:ext cx="0" cy="39766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2" name="Straight Connector 181"/>
          <p:cNvCxnSpPr/>
          <p:nvPr/>
        </p:nvCxnSpPr>
        <p:spPr>
          <a:xfrm>
            <a:off x="4868864" y="4740274"/>
            <a:ext cx="0" cy="397669"/>
          </a:xfrm>
          <a:prstGeom prst="line">
            <a:avLst/>
          </a:prstGeom>
          <a:ln>
            <a:prstDash val="dash"/>
          </a:ln>
        </p:spPr>
        <p:style>
          <a:lnRef idx="1">
            <a:schemeClr val="accent1"/>
          </a:lnRef>
          <a:fillRef idx="0">
            <a:schemeClr val="accent1"/>
          </a:fillRef>
          <a:effectRef idx="0">
            <a:schemeClr val="accent1"/>
          </a:effectRef>
          <a:fontRef idx="minor">
            <a:schemeClr val="tx1"/>
          </a:fontRef>
        </p:style>
      </p:cxnSp>
      <p:cxnSp>
        <p:nvCxnSpPr>
          <p:cNvPr id="183" name="Straight Connector 182"/>
          <p:cNvCxnSpPr/>
          <p:nvPr/>
        </p:nvCxnSpPr>
        <p:spPr>
          <a:xfrm>
            <a:off x="3179763" y="4821238"/>
            <a:ext cx="1671637" cy="0"/>
          </a:xfrm>
          <a:prstGeom prst="line">
            <a:avLst/>
          </a:prstGeom>
          <a:ln w="15875">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0836269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76259" y="46973"/>
            <a:ext cx="2597727" cy="813896"/>
          </a:xfrm>
        </p:spPr>
        <p:txBody>
          <a:bodyPr>
            <a:normAutofit/>
          </a:bodyPr>
          <a:lstStyle/>
          <a:p>
            <a:r>
              <a:rPr lang="en-US" dirty="0" smtClean="0"/>
              <a:t>Figure S4:</a:t>
            </a:r>
            <a:endParaRPr lang="en-US" sz="2200" dirty="0"/>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0"/>
            <a:ext cx="6502400" cy="658034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6" name="Rectangle 5"/>
          <p:cNvSpPr/>
          <p:nvPr/>
        </p:nvSpPr>
        <p:spPr>
          <a:xfrm>
            <a:off x="3429000" y="1612900"/>
            <a:ext cx="2959100" cy="1460500"/>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36706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4606" y="-130626"/>
            <a:ext cx="8229601" cy="1143000"/>
          </a:xfrm>
        </p:spPr>
        <p:txBody>
          <a:bodyPr/>
          <a:lstStyle/>
          <a:p>
            <a:r>
              <a:rPr lang="en-US" dirty="0" smtClean="0"/>
              <a:t>Figure 1</a:t>
            </a:r>
            <a:endParaRPr lang="en-US" dirty="0"/>
          </a:p>
        </p:txBody>
      </p:sp>
      <p:pic>
        <p:nvPicPr>
          <p:cNvPr id="1026" name="Picture 2" descr="C:\Users\Ozgun\Desktop\Box\My Box Files\papers\multiscale_peak_caller.Sep.2013\figures\Flowchart_Figure\music_flowchart_decomposition_details_v4.pn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7739" y="1005842"/>
            <a:ext cx="8990148" cy="477711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2996402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2</a:t>
            </a:r>
            <a:endParaRPr lang="en-US" dirty="0"/>
          </a:p>
        </p:txBody>
      </p:sp>
      <p:pic>
        <p:nvPicPr>
          <p:cNvPr id="3074" name="Picture 2" descr="C:\Users\Ozgun\Desktop\Box\My Box Files\papers\multiscale_peak_caller.Sep.2013\figures\scale_spectrums\scale_spectrum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2412" y="1778000"/>
            <a:ext cx="6122987" cy="473414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6180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3</a:t>
            </a:r>
            <a:endParaRPr lang="en-US" dirty="0"/>
          </a:p>
        </p:txBody>
      </p:sp>
      <p:pic>
        <p:nvPicPr>
          <p:cNvPr id="3" name="Picture 2" descr="C:\Users\Ozgun\Desktop\Box\My Box Files\papers\multiscale_peak_caller.Sep.2013\figures\k562_h3k36me3_accuraci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0201" y="2083461"/>
            <a:ext cx="4040188" cy="3390137"/>
          </a:xfrm>
          <a:prstGeom prst="rect">
            <a:avLst/>
          </a:prstGeom>
          <a:noFill/>
          <a:extLst>
            <a:ext uri="{909E8E84-426E-40DD-AFC4-6F175D3DCCD1}">
              <a14:hiddenFill xmlns:a14="http://schemas.microsoft.com/office/drawing/2010/main">
                <a:solidFill>
                  <a:srgbClr val="FFFFFF"/>
                </a:solidFill>
              </a14:hiddenFill>
            </a:ext>
          </a:extLst>
        </p:spPr>
      </p:pic>
      <p:pic>
        <p:nvPicPr>
          <p:cNvPr id="4" name="Picture 3" descr="C:\Users\Ozgun\Desktop\Box\My Box Files\papers\multiscale_peak_caller.Sep.2013\figures\gm12878_h3k36me3_accuracies.p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800601" y="2108861"/>
            <a:ext cx="4040188" cy="339013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654661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 3c</a:t>
            </a:r>
            <a:endParaRPr lang="en-US" dirty="0"/>
          </a:p>
        </p:txBody>
      </p:sp>
      <p:pic>
        <p:nvPicPr>
          <p:cNvPr id="4" name="Picture 4" descr="C:\Users\Ozgun\Desktop\Box\My Box Files\papers\multiscale_peak_caller.Sep.2013\figures\no_mapability_k36_accuracie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387600" y="2203450"/>
            <a:ext cx="3744913" cy="30796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8060010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Figure 3d</a:t>
            </a:r>
            <a:endParaRPr lang="en-US" dirty="0"/>
          </a:p>
        </p:txBody>
      </p:sp>
      <p:pic>
        <p:nvPicPr>
          <p:cNvPr id="2051" name="Picture 3" descr="C:\Users\Ozgun\Desktop\Box\My Box Files\papers\multiscale_peak_caller.Sep.2013\figures\k562_gm12878_per_rep_overlap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241424" y="1488518"/>
            <a:ext cx="6835776" cy="482044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5240777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0338"/>
            <a:ext cx="8229600" cy="1143000"/>
          </a:xfrm>
        </p:spPr>
        <p:txBody>
          <a:bodyPr/>
          <a:lstStyle/>
          <a:p>
            <a:r>
              <a:rPr lang="en-US" dirty="0" smtClean="0"/>
              <a:t>Figure 4a</a:t>
            </a:r>
            <a:endParaRPr lang="en-US" dirty="0"/>
          </a:p>
        </p:txBody>
      </p:sp>
      <p:pic>
        <p:nvPicPr>
          <p:cNvPr id="2051" name="Picture 3" descr="C:\Users\Ozgun\Desktop\Box\My Box Files\papers\multiscale_peak_caller.Sep.2013\figures\Pol2_features\scale_vs_expressio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27775" y="1087891"/>
            <a:ext cx="73152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475419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descr="C:\Users\Ozgun\Desktop\Box\My Box Files\papers\multiscale_peak_caller.Sep.2013\figures\Pol2_features\scale_vs_expressio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99886" y="1059544"/>
            <a:ext cx="7315200" cy="548640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160338"/>
            <a:ext cx="8229600" cy="1143000"/>
          </a:xfrm>
        </p:spPr>
        <p:txBody>
          <a:bodyPr/>
          <a:lstStyle/>
          <a:p>
            <a:r>
              <a:rPr lang="en-US" dirty="0" smtClean="0"/>
              <a:t>Figure 4a</a:t>
            </a:r>
            <a:endParaRPr lang="en-US" dirty="0"/>
          </a:p>
        </p:txBody>
      </p:sp>
      <p:sp>
        <p:nvSpPr>
          <p:cNvPr id="19" name="Rectangle 18"/>
          <p:cNvSpPr/>
          <p:nvPr/>
        </p:nvSpPr>
        <p:spPr>
          <a:xfrm>
            <a:off x="3262314" y="5834743"/>
            <a:ext cx="2253114" cy="165945"/>
          </a:xfrm>
          <a:prstGeom prst="rect">
            <a:avLst/>
          </a:prstGeom>
          <a:noFill/>
          <a:ln w="317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p:cNvSpPr/>
          <p:nvPr/>
        </p:nvSpPr>
        <p:spPr>
          <a:xfrm>
            <a:off x="4953000" y="3409769"/>
            <a:ext cx="1720850" cy="1911532"/>
          </a:xfrm>
          <a:prstGeom prst="rect">
            <a:avLst/>
          </a:prstGeom>
          <a:noFill/>
          <a:ln w="31750">
            <a:solidFill>
              <a:schemeClr val="tx1"/>
            </a:solidFill>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p:cNvSpPr txBox="1"/>
          <p:nvPr/>
        </p:nvSpPr>
        <p:spPr>
          <a:xfrm>
            <a:off x="7729549" y="5712387"/>
            <a:ext cx="1612621" cy="646331"/>
          </a:xfrm>
          <a:prstGeom prst="rect">
            <a:avLst/>
          </a:prstGeom>
          <a:noFill/>
        </p:spPr>
        <p:txBody>
          <a:bodyPr wrap="none" rtlCol="0">
            <a:spAutoFit/>
          </a:bodyPr>
          <a:lstStyle/>
          <a:p>
            <a:r>
              <a:rPr lang="en-US" dirty="0" smtClean="0"/>
              <a:t>Stalled</a:t>
            </a:r>
          </a:p>
          <a:p>
            <a:r>
              <a:rPr lang="en-US" dirty="0" smtClean="0"/>
              <a:t>(Punctate-Low)</a:t>
            </a:r>
            <a:endParaRPr lang="en-US" dirty="0"/>
          </a:p>
        </p:txBody>
      </p:sp>
      <p:sp>
        <p:nvSpPr>
          <p:cNvPr id="8" name="TextBox 7"/>
          <p:cNvSpPr txBox="1"/>
          <p:nvPr/>
        </p:nvSpPr>
        <p:spPr>
          <a:xfrm>
            <a:off x="7699068" y="4011478"/>
            <a:ext cx="1379993" cy="710964"/>
          </a:xfrm>
          <a:prstGeom prst="rect">
            <a:avLst/>
          </a:prstGeom>
          <a:noFill/>
        </p:spPr>
        <p:txBody>
          <a:bodyPr wrap="none" rtlCol="0">
            <a:spAutoFit/>
          </a:bodyPr>
          <a:lstStyle/>
          <a:p>
            <a:r>
              <a:rPr lang="en-US" dirty="0" smtClean="0"/>
              <a:t>Elongating</a:t>
            </a:r>
          </a:p>
          <a:p>
            <a:r>
              <a:rPr lang="en-US" dirty="0" smtClean="0"/>
              <a:t>(Broad-High)</a:t>
            </a:r>
            <a:endParaRPr lang="en-US" dirty="0"/>
          </a:p>
        </p:txBody>
      </p:sp>
      <p:cxnSp>
        <p:nvCxnSpPr>
          <p:cNvPr id="5" name="Straight Arrow Connector 4"/>
          <p:cNvCxnSpPr>
            <a:stCxn id="26" idx="3"/>
            <a:endCxn id="8" idx="1"/>
          </p:cNvCxnSpPr>
          <p:nvPr/>
        </p:nvCxnSpPr>
        <p:spPr>
          <a:xfrm>
            <a:off x="6673850" y="4365535"/>
            <a:ext cx="1025218" cy="1425"/>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a:stCxn id="19" idx="3"/>
          </p:cNvCxnSpPr>
          <p:nvPr/>
        </p:nvCxnSpPr>
        <p:spPr>
          <a:xfrm flipV="1">
            <a:off x="5515428" y="5905500"/>
            <a:ext cx="2290312" cy="12216"/>
          </a:xfrm>
          <a:prstGeom prst="straightConnector1">
            <a:avLst/>
          </a:prstGeom>
          <a:ln w="31750">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693051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2" name="Straight Connector 11"/>
          <p:cNvCxnSpPr/>
          <p:nvPr/>
        </p:nvCxnSpPr>
        <p:spPr>
          <a:xfrm>
            <a:off x="2032000" y="1168400"/>
            <a:ext cx="5657850" cy="0"/>
          </a:xfrm>
          <a:prstGeom prst="line">
            <a:avLst/>
          </a:prstGeom>
        </p:spPr>
        <p:style>
          <a:lnRef idx="1">
            <a:schemeClr val="accent1"/>
          </a:lnRef>
          <a:fillRef idx="0">
            <a:schemeClr val="accent1"/>
          </a:fillRef>
          <a:effectRef idx="0">
            <a:schemeClr val="accent1"/>
          </a:effectRef>
          <a:fontRef idx="minor">
            <a:schemeClr val="tx1"/>
          </a:fontRef>
        </p:style>
      </p:cxnSp>
      <p:pic>
        <p:nvPicPr>
          <p:cNvPr id="1026" name="Picture 2" descr="C:\Users\Ozgun\Desktop\Box\My Box Files\papers\multiscale_peak_caller.Sep.2013\figures\Pol2_features\pol2s2_aggregations.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22388" y="1187450"/>
            <a:ext cx="6386512" cy="5109210"/>
          </a:xfrm>
          <a:prstGeom prst="rect">
            <a:avLst/>
          </a:prstGeom>
          <a:noFill/>
          <a:extLst>
            <a:ext uri="{909E8E84-426E-40DD-AFC4-6F175D3DCCD1}">
              <a14:hiddenFill xmlns:a14="http://schemas.microsoft.com/office/drawing/2010/main">
                <a:solidFill>
                  <a:srgbClr val="FFFFFF"/>
                </a:solidFill>
              </a14:hiddenFill>
            </a:ext>
          </a:extLst>
        </p:spPr>
      </p:pic>
      <p:sp>
        <p:nvSpPr>
          <p:cNvPr id="2" name="Title 1"/>
          <p:cNvSpPr>
            <a:spLocks noGrp="1"/>
          </p:cNvSpPr>
          <p:nvPr>
            <p:ph type="title"/>
          </p:nvPr>
        </p:nvSpPr>
        <p:spPr>
          <a:xfrm>
            <a:off x="457200" y="-195262"/>
            <a:ext cx="8229600" cy="1143000"/>
          </a:xfrm>
        </p:spPr>
        <p:txBody>
          <a:bodyPr/>
          <a:lstStyle/>
          <a:p>
            <a:r>
              <a:rPr lang="en-US" dirty="0" smtClean="0"/>
              <a:t>Figure 4b</a:t>
            </a:r>
            <a:endParaRPr lang="en-US" dirty="0"/>
          </a:p>
        </p:txBody>
      </p:sp>
      <p:cxnSp>
        <p:nvCxnSpPr>
          <p:cNvPr id="4" name="Straight Connector 3"/>
          <p:cNvCxnSpPr/>
          <p:nvPr/>
        </p:nvCxnSpPr>
        <p:spPr>
          <a:xfrm flipV="1">
            <a:off x="4851400" y="1244600"/>
            <a:ext cx="0" cy="4521200"/>
          </a:xfrm>
          <a:prstGeom prst="line">
            <a:avLst/>
          </a:prstGeom>
          <a:ln w="28575">
            <a:solidFill>
              <a:schemeClr val="bg1">
                <a:lumMod val="65000"/>
              </a:schemeClr>
            </a:solidFill>
            <a:prstDash val="dash"/>
          </a:ln>
        </p:spPr>
        <p:style>
          <a:lnRef idx="1">
            <a:schemeClr val="accent1"/>
          </a:lnRef>
          <a:fillRef idx="0">
            <a:schemeClr val="accent1"/>
          </a:fillRef>
          <a:effectRef idx="0">
            <a:schemeClr val="accent1"/>
          </a:effectRef>
          <a:fontRef idx="minor">
            <a:schemeClr val="tx1"/>
          </a:fontRef>
        </p:style>
      </p:cxnSp>
      <p:cxnSp>
        <p:nvCxnSpPr>
          <p:cNvPr id="7" name="Straight Arrow Connector 6"/>
          <p:cNvCxnSpPr/>
          <p:nvPr/>
        </p:nvCxnSpPr>
        <p:spPr>
          <a:xfrm>
            <a:off x="4854575" y="847725"/>
            <a:ext cx="876300" cy="0"/>
          </a:xfrm>
          <a:prstGeom prst="straightConnector1">
            <a:avLst/>
          </a:prstGeom>
          <a:ln w="63500">
            <a:solidFill>
              <a:schemeClr val="bg1">
                <a:lumMod val="75000"/>
              </a:schemeClr>
            </a:solidFill>
            <a:tailEnd type="triangle"/>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5970270" y="769620"/>
            <a:ext cx="1205779" cy="369332"/>
          </a:xfrm>
          <a:prstGeom prst="rect">
            <a:avLst/>
          </a:prstGeom>
          <a:noFill/>
        </p:spPr>
        <p:txBody>
          <a:bodyPr wrap="none" rtlCol="0">
            <a:spAutoFit/>
          </a:bodyPr>
          <a:lstStyle/>
          <a:p>
            <a:r>
              <a:rPr lang="en-US" dirty="0" smtClean="0"/>
              <a:t>Gene body</a:t>
            </a:r>
            <a:endParaRPr lang="en-US" dirty="0"/>
          </a:p>
        </p:txBody>
      </p:sp>
      <p:sp>
        <p:nvSpPr>
          <p:cNvPr id="14" name="TextBox 13"/>
          <p:cNvSpPr txBox="1"/>
          <p:nvPr/>
        </p:nvSpPr>
        <p:spPr>
          <a:xfrm>
            <a:off x="2926080" y="769620"/>
            <a:ext cx="1104470" cy="369332"/>
          </a:xfrm>
          <a:prstGeom prst="rect">
            <a:avLst/>
          </a:prstGeom>
          <a:noFill/>
        </p:spPr>
        <p:txBody>
          <a:bodyPr wrap="none" rtlCol="0">
            <a:spAutoFit/>
          </a:bodyPr>
          <a:lstStyle/>
          <a:p>
            <a:r>
              <a:rPr lang="en-US" dirty="0" smtClean="0"/>
              <a:t>Upstream</a:t>
            </a:r>
            <a:endParaRPr lang="en-US" dirty="0"/>
          </a:p>
        </p:txBody>
      </p:sp>
      <p:cxnSp>
        <p:nvCxnSpPr>
          <p:cNvPr id="17" name="Straight Connector 16"/>
          <p:cNvCxnSpPr/>
          <p:nvPr/>
        </p:nvCxnSpPr>
        <p:spPr>
          <a:xfrm flipV="1">
            <a:off x="4864100" y="825500"/>
            <a:ext cx="0" cy="336550"/>
          </a:xfrm>
          <a:prstGeom prst="line">
            <a:avLst/>
          </a:prstGeom>
          <a:ln w="50800">
            <a:solidFill>
              <a:schemeClr val="bg1">
                <a:lumMod val="7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6317424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5137</TotalTime>
  <Words>970</Words>
  <Application>Microsoft Office PowerPoint</Application>
  <PresentationFormat>On-screen Show (4:3)</PresentationFormat>
  <Paragraphs>115</Paragraphs>
  <Slides>14</Slides>
  <Notes>13</Notes>
  <HiddenSlides>0</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Office Theme</vt:lpstr>
      <vt:lpstr>MUSIC Figures</vt:lpstr>
      <vt:lpstr>Figure 1</vt:lpstr>
      <vt:lpstr>Figure 2</vt:lpstr>
      <vt:lpstr>Figure 3</vt:lpstr>
      <vt:lpstr>Fig 3c</vt:lpstr>
      <vt:lpstr>Figure 3d</vt:lpstr>
      <vt:lpstr>Figure 4a</vt:lpstr>
      <vt:lpstr>Figure 4a</vt:lpstr>
      <vt:lpstr>Figure 4b</vt:lpstr>
      <vt:lpstr>Table S1</vt:lpstr>
      <vt:lpstr>Figure S1</vt:lpstr>
      <vt:lpstr>Figure S2</vt:lpstr>
      <vt:lpstr>Figure S3</vt:lpstr>
      <vt:lpstr>Figure S4:</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Ozgun</dc:creator>
  <cp:lastModifiedBy>Ozgun</cp:lastModifiedBy>
  <cp:revision>119</cp:revision>
  <dcterms:created xsi:type="dcterms:W3CDTF">2006-08-16T00:00:00Z</dcterms:created>
  <dcterms:modified xsi:type="dcterms:W3CDTF">2014-03-10T00:41:46Z</dcterms:modified>
</cp:coreProperties>
</file>