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9" r:id="rId3"/>
    <p:sldId id="257" r:id="rId4"/>
    <p:sldId id="258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167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482405939706624"/>
          <c:y val="0.0435558612031644"/>
          <c:w val="0.823385691711349"/>
          <c:h val="0.602534593052773"/>
        </c:manualLayout>
      </c:layout>
      <c:lineChart>
        <c:grouping val="standard"/>
        <c:varyColors val="0"/>
        <c:ser>
          <c:idx val="0"/>
          <c:order val="0"/>
          <c:tx>
            <c:strRef>
              <c:f>Sheet1!$G$1</c:f>
              <c:strCache>
                <c:ptCount val="1"/>
                <c:pt idx="0">
                  <c:v>miRNA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Breast</c:v>
                </c:pt>
                <c:pt idx="1">
                  <c:v>ALL</c:v>
                </c:pt>
                <c:pt idx="2">
                  <c:v>AML</c:v>
                </c:pt>
                <c:pt idx="3">
                  <c:v>CLL</c:v>
                </c:pt>
                <c:pt idx="4">
                  <c:v>Liver</c:v>
                </c:pt>
                <c:pt idx="5">
                  <c:v>LungAdeno</c:v>
                </c:pt>
                <c:pt idx="6">
                  <c:v>LymphomaBCell</c:v>
                </c:pt>
                <c:pt idx="7">
                  <c:v>Medulloblastoma</c:v>
                </c:pt>
                <c:pt idx="8">
                  <c:v>Pancreas</c:v>
                </c:pt>
                <c:pt idx="9">
                  <c:v>PilocyticAstrocytoma</c:v>
                </c:pt>
              </c:strCache>
            </c:strRef>
          </c:cat>
          <c:val>
            <c:numRef>
              <c:f>Sheet1!$G$2:$G$11</c:f>
              <c:numCache>
                <c:formatCode>General</c:formatCode>
                <c:ptCount val="10"/>
                <c:pt idx="0">
                  <c:v>10.3561901773</c:v>
                </c:pt>
                <c:pt idx="1">
                  <c:v>0.0</c:v>
                </c:pt>
                <c:pt idx="2">
                  <c:v>11.6279069767</c:v>
                </c:pt>
                <c:pt idx="3">
                  <c:v>13.28125</c:v>
                </c:pt>
                <c:pt idx="4">
                  <c:v>10.6743689564</c:v>
                </c:pt>
                <c:pt idx="5">
                  <c:v>10.9537594867</c:v>
                </c:pt>
                <c:pt idx="6">
                  <c:v>12.1703853955</c:v>
                </c:pt>
                <c:pt idx="7">
                  <c:v>11.7279124316</c:v>
                </c:pt>
                <c:pt idx="8">
                  <c:v>11.4503816794</c:v>
                </c:pt>
                <c:pt idx="9">
                  <c:v>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snRNA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Breast</c:v>
                </c:pt>
                <c:pt idx="1">
                  <c:v>ALL</c:v>
                </c:pt>
                <c:pt idx="2">
                  <c:v>AML</c:v>
                </c:pt>
                <c:pt idx="3">
                  <c:v>CLL</c:v>
                </c:pt>
                <c:pt idx="4">
                  <c:v>Liver</c:v>
                </c:pt>
                <c:pt idx="5">
                  <c:v>LungAdeno</c:v>
                </c:pt>
                <c:pt idx="6">
                  <c:v>LymphomaBCell</c:v>
                </c:pt>
                <c:pt idx="7">
                  <c:v>Medulloblastoma</c:v>
                </c:pt>
                <c:pt idx="8">
                  <c:v>Pancreas</c:v>
                </c:pt>
                <c:pt idx="9">
                  <c:v>PilocyticAstrocytoma</c:v>
                </c:pt>
              </c:strCache>
            </c:strRef>
          </c:cat>
          <c:val>
            <c:numRef>
              <c:f>Sheet1!$H$2:$H$11</c:f>
              <c:numCache>
                <c:formatCode>General</c:formatCode>
                <c:ptCount val="10"/>
                <c:pt idx="0">
                  <c:v>8.61470056968</c:v>
                </c:pt>
                <c:pt idx="1">
                  <c:v>0.0</c:v>
                </c:pt>
                <c:pt idx="2">
                  <c:v>0.0</c:v>
                </c:pt>
                <c:pt idx="3">
                  <c:v>9.00900900901</c:v>
                </c:pt>
                <c:pt idx="4">
                  <c:v>8.560727661850001</c:v>
                </c:pt>
                <c:pt idx="5">
                  <c:v>8.83452259599</c:v>
                </c:pt>
                <c:pt idx="6">
                  <c:v>9.118541033430001</c:v>
                </c:pt>
                <c:pt idx="7">
                  <c:v>8.26446280992</c:v>
                </c:pt>
                <c:pt idx="8">
                  <c:v>8.54700854701</c:v>
                </c:pt>
                <c:pt idx="9">
                  <c:v>0.0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Sheet1!$I$1</c:f>
              <c:strCache>
                <c:ptCount val="1"/>
                <c:pt idx="0">
                  <c:v>snoRNA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Breast</c:v>
                </c:pt>
                <c:pt idx="1">
                  <c:v>ALL</c:v>
                </c:pt>
                <c:pt idx="2">
                  <c:v>AML</c:v>
                </c:pt>
                <c:pt idx="3">
                  <c:v>CLL</c:v>
                </c:pt>
                <c:pt idx="4">
                  <c:v>Liver</c:v>
                </c:pt>
                <c:pt idx="5">
                  <c:v>LungAdeno</c:v>
                </c:pt>
                <c:pt idx="6">
                  <c:v>LymphomaBCell</c:v>
                </c:pt>
                <c:pt idx="7">
                  <c:v>Medulloblastoma</c:v>
                </c:pt>
                <c:pt idx="8">
                  <c:v>Pancreas</c:v>
                </c:pt>
                <c:pt idx="9">
                  <c:v>PilocyticAstrocytoma</c:v>
                </c:pt>
              </c:strCache>
            </c:strRef>
          </c:cat>
          <c:val>
            <c:numRef>
              <c:f>Sheet1!$I$2:$I$11</c:f>
              <c:numCache>
                <c:formatCode>General</c:formatCode>
                <c:ptCount val="10"/>
                <c:pt idx="0">
                  <c:v>8.68935553946</c:v>
                </c:pt>
                <c:pt idx="1">
                  <c:v>0.0</c:v>
                </c:pt>
                <c:pt idx="2">
                  <c:v>9.70873786408</c:v>
                </c:pt>
                <c:pt idx="3">
                  <c:v>0.0</c:v>
                </c:pt>
                <c:pt idx="4">
                  <c:v>9.08832717978</c:v>
                </c:pt>
                <c:pt idx="5">
                  <c:v>8.08585710085</c:v>
                </c:pt>
                <c:pt idx="6">
                  <c:v>7.90513833992</c:v>
                </c:pt>
                <c:pt idx="7">
                  <c:v>6.85518423308</c:v>
                </c:pt>
                <c:pt idx="8">
                  <c:v>7.46268656716</c:v>
                </c:pt>
                <c:pt idx="9">
                  <c:v>0.0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Sheet1!$J$1</c:f>
              <c:strCache>
                <c:ptCount val="1"/>
                <c:pt idx="0">
                  <c:v>tRNA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Breast</c:v>
                </c:pt>
                <c:pt idx="1">
                  <c:v>ALL</c:v>
                </c:pt>
                <c:pt idx="2">
                  <c:v>AML</c:v>
                </c:pt>
                <c:pt idx="3">
                  <c:v>CLL</c:v>
                </c:pt>
                <c:pt idx="4">
                  <c:v>Liver</c:v>
                </c:pt>
                <c:pt idx="5">
                  <c:v>LungAdeno</c:v>
                </c:pt>
                <c:pt idx="6">
                  <c:v>LymphomaBCell</c:v>
                </c:pt>
                <c:pt idx="7">
                  <c:v>Medulloblastoma</c:v>
                </c:pt>
                <c:pt idx="8">
                  <c:v>Pancreas</c:v>
                </c:pt>
                <c:pt idx="9">
                  <c:v>PilocyticAstrocytoma</c:v>
                </c:pt>
              </c:strCache>
            </c:strRef>
          </c:cat>
          <c:val>
            <c:numRef>
              <c:f>Sheet1!$J$2:$J$11</c:f>
              <c:numCache>
                <c:formatCode>General</c:formatCode>
                <c:ptCount val="10"/>
                <c:pt idx="0">
                  <c:v>12.4365482234</c:v>
                </c:pt>
                <c:pt idx="1">
                  <c:v>0.0</c:v>
                </c:pt>
                <c:pt idx="2">
                  <c:v>0.0</c:v>
                </c:pt>
                <c:pt idx="3">
                  <c:v>13.8888888889</c:v>
                </c:pt>
                <c:pt idx="4">
                  <c:v>13.4408602151</c:v>
                </c:pt>
                <c:pt idx="5">
                  <c:v>13.2978723404</c:v>
                </c:pt>
                <c:pt idx="6">
                  <c:v>14.0186915888</c:v>
                </c:pt>
                <c:pt idx="7">
                  <c:v>13.986013986</c:v>
                </c:pt>
                <c:pt idx="8">
                  <c:v>13.7362637363</c:v>
                </c:pt>
                <c:pt idx="9">
                  <c:v>0.0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Sheet1!$K$1</c:f>
              <c:strCache>
                <c:ptCount val="1"/>
                <c:pt idx="0">
                  <c:v>lncRNA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Breast</c:v>
                </c:pt>
                <c:pt idx="1">
                  <c:v>ALL</c:v>
                </c:pt>
                <c:pt idx="2">
                  <c:v>AML</c:v>
                </c:pt>
                <c:pt idx="3">
                  <c:v>CLL</c:v>
                </c:pt>
                <c:pt idx="4">
                  <c:v>Liver</c:v>
                </c:pt>
                <c:pt idx="5">
                  <c:v>LungAdeno</c:v>
                </c:pt>
                <c:pt idx="6">
                  <c:v>LymphomaBCell</c:v>
                </c:pt>
                <c:pt idx="7">
                  <c:v>Medulloblastoma</c:v>
                </c:pt>
                <c:pt idx="8">
                  <c:v>Pancreas</c:v>
                </c:pt>
                <c:pt idx="9">
                  <c:v>PilocyticAstrocytoma</c:v>
                </c:pt>
              </c:strCache>
            </c:strRef>
          </c:cat>
          <c:val>
            <c:numRef>
              <c:f>Sheet1!$K$2:$K$11</c:f>
              <c:numCache>
                <c:formatCode>General</c:formatCode>
                <c:ptCount val="10"/>
                <c:pt idx="0">
                  <c:v>0.619187399824</c:v>
                </c:pt>
                <c:pt idx="1">
                  <c:v>0.27688686864</c:v>
                </c:pt>
                <c:pt idx="2">
                  <c:v>0.502041635986</c:v>
                </c:pt>
                <c:pt idx="3">
                  <c:v>0.661588831023</c:v>
                </c:pt>
                <c:pt idx="4">
                  <c:v>0.579944642103</c:v>
                </c:pt>
                <c:pt idx="5">
                  <c:v>0.64325749858</c:v>
                </c:pt>
                <c:pt idx="6">
                  <c:v>0.449597087104</c:v>
                </c:pt>
                <c:pt idx="7">
                  <c:v>0.654901599732</c:v>
                </c:pt>
                <c:pt idx="8">
                  <c:v>0.537786495653</c:v>
                </c:pt>
                <c:pt idx="9">
                  <c:v>0.719335744821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6819608"/>
        <c:axId val="-2126816488"/>
      </c:lineChart>
      <c:catAx>
        <c:axId val="-2126819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Black"/>
              </a:defRPr>
            </a:pPr>
            <a:endParaRPr lang="en-US"/>
          </a:p>
        </c:txPr>
        <c:crossAx val="-2126816488"/>
        <c:crosses val="autoZero"/>
        <c:auto val="1"/>
        <c:lblAlgn val="ctr"/>
        <c:lblOffset val="100"/>
        <c:noMultiLvlLbl val="0"/>
      </c:catAx>
      <c:valAx>
        <c:axId val="-2126816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Black"/>
              </a:defRPr>
            </a:pPr>
            <a:endParaRPr lang="en-US"/>
          </a:p>
        </c:txPr>
        <c:crossAx val="-2126819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2680112124609"/>
          <c:y val="0.339104688408673"/>
          <c:w val="0.117319887875391"/>
          <c:h val="0.321790392408452"/>
        </c:manualLayout>
      </c:layout>
      <c:overlay val="0"/>
      <c:txPr>
        <a:bodyPr/>
        <a:lstStyle/>
        <a:p>
          <a:pPr>
            <a:defRPr>
              <a:latin typeface="Arial Black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13112560393278"/>
          <c:y val="0.0381231671554252"/>
          <c:w val="0.77919611792712"/>
          <c:h val="0.55449142171011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ncRNA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Breast</c:v>
                </c:pt>
                <c:pt idx="1">
                  <c:v>ALL</c:v>
                </c:pt>
                <c:pt idx="2">
                  <c:v>AML</c:v>
                </c:pt>
                <c:pt idx="3">
                  <c:v>CLL</c:v>
                </c:pt>
                <c:pt idx="4">
                  <c:v>Liver</c:v>
                </c:pt>
                <c:pt idx="5">
                  <c:v>LungAdeno</c:v>
                </c:pt>
                <c:pt idx="6">
                  <c:v>LymphomaBCell</c:v>
                </c:pt>
                <c:pt idx="7">
                  <c:v>Medulloblastoma</c:v>
                </c:pt>
                <c:pt idx="8">
                  <c:v>Pancreas</c:v>
                </c:pt>
                <c:pt idx="9">
                  <c:v>PilocyticAstrocytoma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0.676155</c:v>
                </c:pt>
                <c:pt idx="1">
                  <c:v>0.276887</c:v>
                </c:pt>
                <c:pt idx="2">
                  <c:v>0.596956</c:v>
                </c:pt>
                <c:pt idx="3">
                  <c:v>0.767847</c:v>
                </c:pt>
                <c:pt idx="4">
                  <c:v>0.629483</c:v>
                </c:pt>
                <c:pt idx="5">
                  <c:v>0.688468</c:v>
                </c:pt>
                <c:pt idx="6">
                  <c:v>0.496617</c:v>
                </c:pt>
                <c:pt idx="7">
                  <c:v>0.707853</c:v>
                </c:pt>
                <c:pt idx="8">
                  <c:v>0.584769</c:v>
                </c:pt>
                <c:pt idx="9">
                  <c:v>0.719336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drm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Breast</c:v>
                </c:pt>
                <c:pt idx="1">
                  <c:v>ALL</c:v>
                </c:pt>
                <c:pt idx="2">
                  <c:v>AML</c:v>
                </c:pt>
                <c:pt idx="3">
                  <c:v>CLL</c:v>
                </c:pt>
                <c:pt idx="4">
                  <c:v>Liver</c:v>
                </c:pt>
                <c:pt idx="5">
                  <c:v>LungAdeno</c:v>
                </c:pt>
                <c:pt idx="6">
                  <c:v>LymphomaBCell</c:v>
                </c:pt>
                <c:pt idx="7">
                  <c:v>Medulloblastoma</c:v>
                </c:pt>
                <c:pt idx="8">
                  <c:v>Pancreas</c:v>
                </c:pt>
                <c:pt idx="9">
                  <c:v>PilocyticAstrocytoma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1.33552998326</c:v>
                </c:pt>
                <c:pt idx="1">
                  <c:v>1.62584542922</c:v>
                </c:pt>
                <c:pt idx="2">
                  <c:v>1.29489944155</c:v>
                </c:pt>
                <c:pt idx="3">
                  <c:v>1.19091766499</c:v>
                </c:pt>
                <c:pt idx="4">
                  <c:v>1.41686529877</c:v>
                </c:pt>
                <c:pt idx="5">
                  <c:v>1.3753569604</c:v>
                </c:pt>
                <c:pt idx="6">
                  <c:v>1.36264959788</c:v>
                </c:pt>
                <c:pt idx="7">
                  <c:v>1.37691962975</c:v>
                </c:pt>
                <c:pt idx="8">
                  <c:v>1.38997254174</c:v>
                </c:pt>
                <c:pt idx="9">
                  <c:v>1.29877908005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cds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Breast</c:v>
                </c:pt>
                <c:pt idx="1">
                  <c:v>ALL</c:v>
                </c:pt>
                <c:pt idx="2">
                  <c:v>AML</c:v>
                </c:pt>
                <c:pt idx="3">
                  <c:v>CLL</c:v>
                </c:pt>
                <c:pt idx="4">
                  <c:v>Liver</c:v>
                </c:pt>
                <c:pt idx="5">
                  <c:v>LungAdeno</c:v>
                </c:pt>
                <c:pt idx="6">
                  <c:v>LymphomaBCell</c:v>
                </c:pt>
                <c:pt idx="7">
                  <c:v>Medulloblastoma</c:v>
                </c:pt>
                <c:pt idx="8">
                  <c:v>Pancreas</c:v>
                </c:pt>
                <c:pt idx="9">
                  <c:v>PilocyticAstrocytoma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1.91078290006</c:v>
                </c:pt>
                <c:pt idx="1">
                  <c:v>2.6310221429</c:v>
                </c:pt>
                <c:pt idx="2">
                  <c:v>2.42887197407</c:v>
                </c:pt>
                <c:pt idx="3">
                  <c:v>2.0842164069</c:v>
                </c:pt>
                <c:pt idx="4">
                  <c:v>2.08908736551</c:v>
                </c:pt>
                <c:pt idx="5">
                  <c:v>1.72884446925</c:v>
                </c:pt>
                <c:pt idx="6">
                  <c:v>2.11569361072</c:v>
                </c:pt>
                <c:pt idx="7">
                  <c:v>2.07960778798</c:v>
                </c:pt>
                <c:pt idx="8">
                  <c:v>2.03151505532</c:v>
                </c:pt>
                <c:pt idx="9">
                  <c:v>2.59651152622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psgenes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Breast</c:v>
                </c:pt>
                <c:pt idx="1">
                  <c:v>ALL</c:v>
                </c:pt>
                <c:pt idx="2">
                  <c:v>AML</c:v>
                </c:pt>
                <c:pt idx="3">
                  <c:v>CLL</c:v>
                </c:pt>
                <c:pt idx="4">
                  <c:v>Liver</c:v>
                </c:pt>
                <c:pt idx="5">
                  <c:v>LungAdeno</c:v>
                </c:pt>
                <c:pt idx="6">
                  <c:v>LymphomaBCell</c:v>
                </c:pt>
                <c:pt idx="7">
                  <c:v>Medulloblastoma</c:v>
                </c:pt>
                <c:pt idx="8">
                  <c:v>Pancreas</c:v>
                </c:pt>
                <c:pt idx="9">
                  <c:v>PilocyticAstrocytoma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  <c:pt idx="0">
                  <c:v>0.897064230058</c:v>
                </c:pt>
                <c:pt idx="1">
                  <c:v>0.995329607228</c:v>
                </c:pt>
                <c:pt idx="2">
                  <c:v>1.38773244518</c:v>
                </c:pt>
                <c:pt idx="3">
                  <c:v>1.05970858014</c:v>
                </c:pt>
                <c:pt idx="4">
                  <c:v>0.954930508714</c:v>
                </c:pt>
                <c:pt idx="5">
                  <c:v>0.887636565902</c:v>
                </c:pt>
                <c:pt idx="6">
                  <c:v>1.02816192888</c:v>
                </c:pt>
                <c:pt idx="7">
                  <c:v>0.98286835676</c:v>
                </c:pt>
                <c:pt idx="8">
                  <c:v>1.01097493356</c:v>
                </c:pt>
                <c:pt idx="9">
                  <c:v>0.981521785516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UTRs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Breast</c:v>
                </c:pt>
                <c:pt idx="1">
                  <c:v>ALL</c:v>
                </c:pt>
                <c:pt idx="2">
                  <c:v>AML</c:v>
                </c:pt>
                <c:pt idx="3">
                  <c:v>CLL</c:v>
                </c:pt>
                <c:pt idx="4">
                  <c:v>Liver</c:v>
                </c:pt>
                <c:pt idx="5">
                  <c:v>LungAdeno</c:v>
                </c:pt>
                <c:pt idx="6">
                  <c:v>LymphomaBCell</c:v>
                </c:pt>
                <c:pt idx="7">
                  <c:v>Medulloblastoma</c:v>
                </c:pt>
                <c:pt idx="8">
                  <c:v>Pancreas</c:v>
                </c:pt>
                <c:pt idx="9">
                  <c:v>PilocyticAstrocytoma</c:v>
                </c:pt>
              </c:strCache>
            </c:strRef>
          </c:cat>
          <c:val>
            <c:numRef>
              <c:f>Sheet1!$F$2:$F$11</c:f>
              <c:numCache>
                <c:formatCode>General</c:formatCode>
                <c:ptCount val="10"/>
                <c:pt idx="0">
                  <c:v>0.526819850739</c:v>
                </c:pt>
                <c:pt idx="1">
                  <c:v>0.522389976963</c:v>
                </c:pt>
                <c:pt idx="2">
                  <c:v>0.584643910098</c:v>
                </c:pt>
                <c:pt idx="3">
                  <c:v>0.4866132349</c:v>
                </c:pt>
                <c:pt idx="4">
                  <c:v>0.473205087393</c:v>
                </c:pt>
                <c:pt idx="5">
                  <c:v>0.542914118387</c:v>
                </c:pt>
                <c:pt idx="6">
                  <c:v>0.556234784771</c:v>
                </c:pt>
                <c:pt idx="7">
                  <c:v>0.50533441914</c:v>
                </c:pt>
                <c:pt idx="8">
                  <c:v>0.565825554902</c:v>
                </c:pt>
                <c:pt idx="9">
                  <c:v>0.598417742917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1110488"/>
        <c:axId val="-2111107368"/>
      </c:lineChart>
      <c:catAx>
        <c:axId val="-2111110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Black"/>
              </a:defRPr>
            </a:pPr>
            <a:endParaRPr lang="en-US"/>
          </a:p>
        </c:txPr>
        <c:crossAx val="-2111107368"/>
        <c:crosses val="autoZero"/>
        <c:auto val="1"/>
        <c:lblAlgn val="ctr"/>
        <c:lblOffset val="100"/>
        <c:noMultiLvlLbl val="0"/>
      </c:catAx>
      <c:valAx>
        <c:axId val="-2111107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Black"/>
              </a:defRPr>
            </a:pPr>
            <a:endParaRPr lang="en-US"/>
          </a:p>
        </c:txPr>
        <c:crossAx val="-2111110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1240826560365"/>
          <c:y val="0.163057242478121"/>
          <c:w val="0.138759173439635"/>
          <c:h val="0.321979125776433"/>
        </c:manualLayout>
      </c:layout>
      <c:overlay val="0"/>
      <c:txPr>
        <a:bodyPr/>
        <a:lstStyle/>
        <a:p>
          <a:pPr>
            <a:defRPr>
              <a:latin typeface="Arial Black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6EE-8EC5-7242-B34B-7BDC3D714761}" type="datetimeFigureOut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5E4B-6F40-F54D-8165-2AB9A6B91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19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6EE-8EC5-7242-B34B-7BDC3D714761}" type="datetimeFigureOut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5E4B-6F40-F54D-8165-2AB9A6B91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7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6EE-8EC5-7242-B34B-7BDC3D714761}" type="datetimeFigureOut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5E4B-6F40-F54D-8165-2AB9A6B91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10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6EE-8EC5-7242-B34B-7BDC3D714761}" type="datetimeFigureOut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5E4B-6F40-F54D-8165-2AB9A6B91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5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6EE-8EC5-7242-B34B-7BDC3D714761}" type="datetimeFigureOut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5E4B-6F40-F54D-8165-2AB9A6B91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84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6EE-8EC5-7242-B34B-7BDC3D714761}" type="datetimeFigureOut">
              <a:rPr lang="en-US" smtClean="0"/>
              <a:t>2/25/14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5E4B-6F40-F54D-8165-2AB9A6B91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8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6EE-8EC5-7242-B34B-7BDC3D714761}" type="datetimeFigureOut">
              <a:rPr lang="en-US" smtClean="0"/>
              <a:t>2/25/14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5E4B-6F40-F54D-8165-2AB9A6B91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76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6EE-8EC5-7242-B34B-7BDC3D714761}" type="datetimeFigureOut">
              <a:rPr lang="en-US" smtClean="0"/>
              <a:t>2/25/14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5E4B-6F40-F54D-8165-2AB9A6B91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6EE-8EC5-7242-B34B-7BDC3D714761}" type="datetimeFigureOut">
              <a:rPr lang="en-US" smtClean="0"/>
              <a:t>2/25/14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5E4B-6F40-F54D-8165-2AB9A6B91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9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6EE-8EC5-7242-B34B-7BDC3D714761}" type="datetimeFigureOut">
              <a:rPr lang="en-US" smtClean="0"/>
              <a:t>2/25/14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5E4B-6F40-F54D-8165-2AB9A6B91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5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6EE-8EC5-7242-B34B-7BDC3D714761}" type="datetimeFigureOut">
              <a:rPr lang="en-US" smtClean="0"/>
              <a:t>2/25/14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5E4B-6F40-F54D-8165-2AB9A6B91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8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FD6EE-8EC5-7242-B34B-7BDC3D714761}" type="datetimeFigureOut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65E4B-6F40-F54D-8165-2AB9A6B91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8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10" y="375636"/>
            <a:ext cx="86902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/>
                <a:cs typeface="Arial"/>
              </a:rPr>
              <a:t>Evaluation of Intratumor Genomic Heterogeneity In Breast Cancer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14" y="1950142"/>
            <a:ext cx="804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W</a:t>
            </a:r>
            <a:r>
              <a:rPr lang="en-US" sz="2000" dirty="0" smtClean="0">
                <a:latin typeface="Arial"/>
                <a:cs typeface="Arial"/>
              </a:rPr>
              <a:t>hole </a:t>
            </a:r>
            <a:r>
              <a:rPr lang="en-US" sz="2000" dirty="0">
                <a:latin typeface="Arial"/>
                <a:cs typeface="Arial"/>
              </a:rPr>
              <a:t>exome sequence data from 11 breast tumors (6 ER-positive, 5 triple-negative (TNBC)). 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14" y="3200233"/>
            <a:ext cx="800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Biopsies </a:t>
            </a:r>
            <a:r>
              <a:rPr lang="en-US" sz="2000" dirty="0">
                <a:latin typeface="Arial"/>
                <a:cs typeface="Arial"/>
              </a:rPr>
              <a:t>at 3 separate locations to provide 33 different tumor </a:t>
            </a:r>
            <a:r>
              <a:rPr lang="en-US" sz="2000" dirty="0" smtClean="0">
                <a:latin typeface="Arial"/>
                <a:cs typeface="Arial"/>
              </a:rPr>
              <a:t>samples.</a:t>
            </a:r>
            <a:r>
              <a:rPr lang="en-US" sz="2000" dirty="0" smtClean="0">
                <a:effectLst/>
                <a:latin typeface="Arial"/>
                <a:cs typeface="Arial"/>
              </a:rPr>
              <a:t> 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14" y="4322704"/>
            <a:ext cx="81526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8 technical replicates leading to </a:t>
            </a:r>
            <a:r>
              <a:rPr lang="en-US" sz="2000" dirty="0"/>
              <a:t>41 </a:t>
            </a:r>
            <a:r>
              <a:rPr lang="en-US" sz="2000" dirty="0" smtClean="0"/>
              <a:t>exomes from breast </a:t>
            </a:r>
            <a:r>
              <a:rPr lang="en-US" sz="2000" dirty="0"/>
              <a:t>tumor DNA samples 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0013" y="5560405"/>
            <a:ext cx="80602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Whole exome sequences were </a:t>
            </a:r>
            <a:r>
              <a:rPr lang="en-US" sz="2000" dirty="0" smtClean="0">
                <a:latin typeface="Arial"/>
                <a:cs typeface="Arial"/>
              </a:rPr>
              <a:t>generated on </a:t>
            </a:r>
            <a:r>
              <a:rPr lang="en-US" sz="2000" dirty="0">
                <a:latin typeface="Arial"/>
                <a:cs typeface="Arial"/>
              </a:rPr>
              <a:t>the </a:t>
            </a:r>
            <a:r>
              <a:rPr lang="en-US" sz="2000" dirty="0" err="1">
                <a:latin typeface="Arial"/>
                <a:cs typeface="Arial"/>
              </a:rPr>
              <a:t>Illumina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HiSeq</a:t>
            </a:r>
            <a:r>
              <a:rPr lang="en-US" sz="2000" dirty="0">
                <a:latin typeface="Arial"/>
                <a:cs typeface="Arial"/>
              </a:rPr>
              <a:t> 2000 platform. </a:t>
            </a:r>
          </a:p>
        </p:txBody>
      </p:sp>
    </p:spTree>
    <p:extLst>
      <p:ext uri="{BB962C8B-B14F-4D97-AF65-F5344CB8AC3E}">
        <p14:creationId xmlns:p14="http://schemas.microsoft.com/office/powerpoint/2010/main" val="27191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80094" y="800058"/>
            <a:ext cx="4070111" cy="6800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Raw reads for each sample (</a:t>
            </a:r>
            <a:r>
              <a:rPr lang="en-US" dirty="0" err="1" smtClean="0"/>
              <a:t>FastQ</a:t>
            </a:r>
            <a:r>
              <a:rPr lang="en-US" dirty="0" smtClean="0"/>
              <a:t> files)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250143" y="1480107"/>
            <a:ext cx="10000" cy="440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480094" y="1920139"/>
            <a:ext cx="4070112" cy="6800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Align Raw reads to hg19 ref genome (</a:t>
            </a:r>
            <a:r>
              <a:rPr lang="en-US" dirty="0" smtClean="0"/>
              <a:t>BWA-MEM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240143" y="2610189"/>
            <a:ext cx="10000" cy="660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480094" y="3270236"/>
            <a:ext cx="4070112" cy="6800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Convert SAM files to BAM files , sort and get rid of duplicates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180142" y="3950286"/>
            <a:ext cx="10000" cy="660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530096" y="4620334"/>
            <a:ext cx="4020110" cy="6800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Apply GATK(haplotypecaller)/VARSCAN2 to get raw variants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230143" y="5300383"/>
            <a:ext cx="10000" cy="660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530096" y="5960431"/>
            <a:ext cx="4100114" cy="6800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Apply recalibration model to filter high quality SNPs and INDELs 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50010" y="4280310"/>
            <a:ext cx="2600071" cy="89006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Filter recalibrated SNPs and INDELs using VARSCAN2 / </a:t>
            </a:r>
            <a:r>
              <a:rPr lang="en-US" dirty="0" err="1" smtClean="0"/>
              <a:t>Mutect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390065" y="5170378"/>
            <a:ext cx="1090029" cy="7600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30039" y="105969"/>
            <a:ext cx="519014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Pipeline to detect variants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1072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3841" y="1253324"/>
            <a:ext cx="1953602" cy="1967134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62965" y="1124645"/>
            <a:ext cx="2263035" cy="2390445"/>
          </a:xfrm>
          <a:prstGeom prst="ellipse">
            <a:avLst/>
          </a:prstGeom>
          <a:solidFill>
            <a:schemeClr val="accent6">
              <a:alpha val="16000"/>
            </a:schemeClr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85263" y="1253324"/>
            <a:ext cx="2473537" cy="514610"/>
          </a:xfrm>
          <a:prstGeom prst="rect">
            <a:avLst/>
          </a:prstGeom>
          <a:solidFill>
            <a:schemeClr val="accent1">
              <a:alpha val="36000"/>
            </a:schemeClr>
          </a:solidFill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Raw SNPs GATK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585263" y="1875834"/>
            <a:ext cx="2473538" cy="514610"/>
          </a:xfrm>
          <a:prstGeom prst="rect">
            <a:avLst/>
          </a:prstGeom>
          <a:solidFill>
            <a:srgbClr val="FF0000">
              <a:alpha val="22000"/>
            </a:srgbClr>
          </a:solidFill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Recalibrated SNPs GATK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30441" y="199203"/>
            <a:ext cx="7794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Entire Sample sets (including technical replicates)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2357443" y="2074013"/>
            <a:ext cx="88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103329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4571" y="1950536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67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09380" y="2079238"/>
            <a:ext cx="88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105776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090139" y="3556027"/>
            <a:ext cx="2742648" cy="2261766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150169" y="3427349"/>
            <a:ext cx="2250062" cy="2513084"/>
          </a:xfrm>
          <a:prstGeom prst="ellipse">
            <a:avLst/>
          </a:prstGeom>
          <a:solidFill>
            <a:schemeClr val="accent6">
              <a:alpha val="16000"/>
            </a:schemeClr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832787" y="4376716"/>
            <a:ext cx="301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323892" y="4437905"/>
            <a:ext cx="7696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73364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584724" y="4381941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950564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03841" y="3810278"/>
            <a:ext cx="2822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 quality scores included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986334" y="6052830"/>
            <a:ext cx="2822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 quality scores excluded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42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90038" y="1510629"/>
            <a:ext cx="2705084" cy="2639674"/>
          </a:xfrm>
          <a:prstGeom prst="ellipse">
            <a:avLst/>
          </a:prstGeom>
          <a:solidFill>
            <a:schemeClr val="accent3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390066" y="1640120"/>
            <a:ext cx="2822477" cy="2429742"/>
          </a:xfrm>
          <a:prstGeom prst="ellipse">
            <a:avLst/>
          </a:prstGeom>
          <a:solidFill>
            <a:schemeClr val="bg2">
              <a:lumMod val="25000"/>
              <a:alpha val="16000"/>
            </a:schemeClr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85263" y="1253324"/>
            <a:ext cx="2473537" cy="514610"/>
          </a:xfrm>
          <a:prstGeom prst="rect">
            <a:avLst/>
          </a:prstGeom>
          <a:solidFill>
            <a:schemeClr val="accent3">
              <a:lumMod val="50000"/>
              <a:alpha val="36000"/>
            </a:schemeClr>
          </a:solidFill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replicate1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585263" y="1875834"/>
            <a:ext cx="2473538" cy="514610"/>
          </a:xfrm>
          <a:prstGeom prst="rect">
            <a:avLst/>
          </a:prstGeom>
          <a:solidFill>
            <a:schemeClr val="tx1">
              <a:alpha val="22000"/>
            </a:schemeClr>
          </a:solidFill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replicate2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30441" y="199203"/>
            <a:ext cx="7794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</a:t>
            </a:r>
            <a:r>
              <a:rPr lang="en-US" sz="2800" dirty="0" smtClean="0"/>
              <a:t>echnical replicates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704800" y="2616695"/>
            <a:ext cx="652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9620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59900" y="2602557"/>
            <a:ext cx="652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8462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02356" y="2616695"/>
            <a:ext cx="1592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180055 (~95%)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74558" y="4502717"/>
            <a:ext cx="425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applying recalibration model of GATK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25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0240" y="1420743"/>
            <a:ext cx="7528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Further characterization of concordance among different variant callers.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0240" y="2651760"/>
            <a:ext cx="768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Optimize the pipeline to operate on whole genome sequencing data.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2640" y="3966270"/>
            <a:ext cx="768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Benchmark the pipeline and apply on WGS tumor data.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640" y="5188615"/>
            <a:ext cx="7833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Variant calling and further analysis on pan cancer samples.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12240" y="49784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Future Directions</a:t>
            </a: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6349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348480"/>
              </p:ext>
            </p:extLst>
          </p:nvPr>
        </p:nvGraphicFramePr>
        <p:xfrm>
          <a:off x="802640" y="1397000"/>
          <a:ext cx="8144510" cy="4333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320" y="1027668"/>
            <a:ext cx="131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SNP density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69023" y="321614"/>
            <a:ext cx="5599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Whole Genome </a:t>
            </a:r>
            <a:r>
              <a:rPr lang="en-US" sz="2800" dirty="0"/>
              <a:t>B</a:t>
            </a:r>
            <a:r>
              <a:rPr lang="en-US" sz="2800" dirty="0" smtClean="0"/>
              <a:t>ased Analysis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42241" y="6085921"/>
            <a:ext cx="337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Y-axis : SNP density per KB 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097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955926"/>
              </p:ext>
            </p:extLst>
          </p:nvPr>
        </p:nvGraphicFramePr>
        <p:xfrm>
          <a:off x="1022350" y="1263650"/>
          <a:ext cx="7099300" cy="433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320" y="1027668"/>
            <a:ext cx="131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SNP density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69023" y="321614"/>
            <a:ext cx="5599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Whole Genome </a:t>
            </a:r>
            <a:r>
              <a:rPr lang="en-US" sz="2800" dirty="0"/>
              <a:t>B</a:t>
            </a:r>
            <a:r>
              <a:rPr lang="en-US" sz="2800" dirty="0" smtClean="0"/>
              <a:t>ased Analysis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42241" y="6085921"/>
            <a:ext cx="337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Y-axis : SNP density per KB 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68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253</Words>
  <Application>Microsoft Macintosh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Sushant Kumar</dc:creator>
  <cp:lastModifiedBy>Sushant Kumar</cp:lastModifiedBy>
  <cp:revision>17</cp:revision>
  <dcterms:created xsi:type="dcterms:W3CDTF">2014-02-24T22:47:49Z</dcterms:created>
  <dcterms:modified xsi:type="dcterms:W3CDTF">2014-02-25T14:24:01Z</dcterms:modified>
</cp:coreProperties>
</file>