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30" r:id="rId3"/>
    <p:sldId id="258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329" r:id="rId36"/>
    <p:sldId id="263" r:id="rId37"/>
    <p:sldId id="261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2" r:id="rId54"/>
    <p:sldId id="313" r:id="rId55"/>
    <p:sldId id="314" r:id="rId56"/>
    <p:sldId id="315" r:id="rId57"/>
    <p:sldId id="316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265" r:id="rId7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2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29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6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7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4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5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3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0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2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5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98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9C4A7-252F-CC46-8AE5-29781FADBA80}" type="datetimeFigureOut">
              <a:rPr lang="en-US" smtClean="0"/>
              <a:t>2/25/14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CB30F-88DA-114E-8D0C-15ACEB9B2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93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jp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jp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jp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jp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jp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6.jp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jp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jp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jp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jp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jp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jp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jp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5.jp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6.jp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jp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jp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9.jp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jp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1.jp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jp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jp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jp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jp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jp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jp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9.jp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jp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1.jp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jp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Variation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Mohammed Khan</a:t>
            </a:r>
          </a:p>
          <a:p>
            <a:r>
              <a:rPr lang="en-US" dirty="0" smtClean="0"/>
              <a:t>2.25.2014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29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344523"/>
              </p:ext>
            </p:extLst>
          </p:nvPr>
        </p:nvGraphicFramePr>
        <p:xfrm>
          <a:off x="6946900" y="555836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45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92056"/>
              </p:ext>
            </p:extLst>
          </p:nvPr>
        </p:nvGraphicFramePr>
        <p:xfrm>
          <a:off x="6946900" y="39987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136193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825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531765"/>
              </p:ext>
            </p:extLst>
          </p:nvPr>
        </p:nvGraphicFramePr>
        <p:xfrm>
          <a:off x="6946900" y="38873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15159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5231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367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541613"/>
              </p:ext>
            </p:extLst>
          </p:nvPr>
        </p:nvGraphicFramePr>
        <p:xfrm>
          <a:off x="6946900" y="299619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252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92112"/>
              </p:ext>
            </p:extLst>
          </p:nvPr>
        </p:nvGraphicFramePr>
        <p:xfrm>
          <a:off x="6946900" y="37759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13658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748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061239"/>
              </p:ext>
            </p:extLst>
          </p:nvPr>
        </p:nvGraphicFramePr>
        <p:xfrm>
          <a:off x="6946900" y="36645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37167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16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80148"/>
              </p:ext>
            </p:extLst>
          </p:nvPr>
        </p:nvGraphicFramePr>
        <p:xfrm>
          <a:off x="6946900" y="50013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300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20082"/>
              </p:ext>
            </p:extLst>
          </p:nvPr>
        </p:nvGraphicFramePr>
        <p:xfrm>
          <a:off x="6946900" y="47785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746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662880"/>
              </p:ext>
            </p:extLst>
          </p:nvPr>
        </p:nvGraphicFramePr>
        <p:xfrm>
          <a:off x="6946900" y="288480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953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358090"/>
              </p:ext>
            </p:extLst>
          </p:nvPr>
        </p:nvGraphicFramePr>
        <p:xfrm>
          <a:off x="6946900" y="42215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912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SNV Density in 1000 Genomes and cancer data sets</a:t>
            </a:r>
          </a:p>
          <a:p>
            <a:r>
              <a:rPr lang="en-US" dirty="0" err="1" smtClean="0"/>
              <a:t>Ka</a:t>
            </a:r>
            <a:r>
              <a:rPr lang="en-US" dirty="0" smtClean="0"/>
              <a:t>/Ks in 1000 Genomes and cancer data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4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905010"/>
              </p:ext>
            </p:extLst>
          </p:nvPr>
        </p:nvGraphicFramePr>
        <p:xfrm>
          <a:off x="6946900" y="42215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132415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355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206396"/>
              </p:ext>
            </p:extLst>
          </p:nvPr>
        </p:nvGraphicFramePr>
        <p:xfrm>
          <a:off x="6946900" y="50013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5607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10559"/>
              </p:ext>
            </p:extLst>
          </p:nvPr>
        </p:nvGraphicFramePr>
        <p:xfrm>
          <a:off x="6946900" y="48899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41369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3515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290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66544"/>
              </p:ext>
            </p:extLst>
          </p:nvPr>
        </p:nvGraphicFramePr>
        <p:xfrm>
          <a:off x="6946900" y="48899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083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82752"/>
              </p:ext>
            </p:extLst>
          </p:nvPr>
        </p:nvGraphicFramePr>
        <p:xfrm>
          <a:off x="6946900" y="48899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96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07483"/>
              </p:ext>
            </p:extLst>
          </p:nvPr>
        </p:nvGraphicFramePr>
        <p:xfrm>
          <a:off x="6946900" y="44443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139304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5812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956315"/>
              </p:ext>
            </p:extLst>
          </p:nvPr>
        </p:nvGraphicFramePr>
        <p:xfrm>
          <a:off x="6946900" y="578116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2116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794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924342"/>
              </p:ext>
            </p:extLst>
          </p:nvPr>
        </p:nvGraphicFramePr>
        <p:xfrm>
          <a:off x="6946900" y="37759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3245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437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587704"/>
              </p:ext>
            </p:extLst>
          </p:nvPr>
        </p:nvGraphicFramePr>
        <p:xfrm>
          <a:off x="6946900" y="48899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15366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4686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572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312892"/>
              </p:ext>
            </p:extLst>
          </p:nvPr>
        </p:nvGraphicFramePr>
        <p:xfrm>
          <a:off x="6946900" y="36645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998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SNV Density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Why look at SNV Density?</a:t>
            </a:r>
          </a:p>
          <a:p>
            <a:pPr lvl="1"/>
            <a:r>
              <a:rPr lang="en-US" dirty="0" smtClean="0"/>
              <a:t>Compare overall mutation rate between normal (1000 Genomes) to cancer data sets by </a:t>
            </a:r>
            <a:r>
              <a:rPr lang="en-US" dirty="0" smtClean="0"/>
              <a:t>comparing </a:t>
            </a:r>
            <a:r>
              <a:rPr lang="en-US" dirty="0" smtClean="0"/>
              <a:t>the SNV </a:t>
            </a:r>
            <a:r>
              <a:rPr lang="en-US" dirty="0" smtClean="0"/>
              <a:t>density. </a:t>
            </a:r>
            <a:endParaRPr lang="en-US" dirty="0" smtClean="0"/>
          </a:p>
          <a:p>
            <a:r>
              <a:rPr lang="en-US" dirty="0" smtClean="0"/>
              <a:t>How did I calculate?</a:t>
            </a:r>
          </a:p>
          <a:p>
            <a:pPr lvl="1"/>
            <a:r>
              <a:rPr lang="en-US" dirty="0" smtClean="0"/>
              <a:t>Counted # of </a:t>
            </a:r>
            <a:r>
              <a:rPr lang="en-US" dirty="0" smtClean="0"/>
              <a:t>SNVs</a:t>
            </a:r>
            <a:r>
              <a:rPr lang="en-US" dirty="0" smtClean="0"/>
              <a:t> </a:t>
            </a:r>
            <a:r>
              <a:rPr lang="en-US" dirty="0" smtClean="0"/>
              <a:t>per </a:t>
            </a:r>
            <a:r>
              <a:rPr lang="en-US" dirty="0" smtClean="0"/>
              <a:t>gene</a:t>
            </a:r>
            <a:endParaRPr lang="en-US" dirty="0" smtClean="0"/>
          </a:p>
          <a:p>
            <a:pPr lvl="1"/>
            <a:r>
              <a:rPr lang="en-US" dirty="0" smtClean="0"/>
              <a:t>SNV Density = (# of SNVs)/(gene length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76749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47008"/>
              </p:ext>
            </p:extLst>
          </p:nvPr>
        </p:nvGraphicFramePr>
        <p:xfrm>
          <a:off x="6946900" y="667236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971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544147"/>
              </p:ext>
            </p:extLst>
          </p:nvPr>
        </p:nvGraphicFramePr>
        <p:xfrm>
          <a:off x="6946900" y="299619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9538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6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16966"/>
              </p:ext>
            </p:extLst>
          </p:nvPr>
        </p:nvGraphicFramePr>
        <p:xfrm>
          <a:off x="6946900" y="39987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19953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9885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331780"/>
              </p:ext>
            </p:extLst>
          </p:nvPr>
        </p:nvGraphicFramePr>
        <p:xfrm>
          <a:off x="6946900" y="44443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3217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079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540422"/>
              </p:ext>
            </p:extLst>
          </p:nvPr>
        </p:nvGraphicFramePr>
        <p:xfrm>
          <a:off x="6946900" y="45557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107132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35299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1373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80" y="152099"/>
            <a:ext cx="3230898" cy="1448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Correlation: Spearman Rho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433964"/>
              </p:ext>
            </p:extLst>
          </p:nvPr>
        </p:nvGraphicFramePr>
        <p:xfrm>
          <a:off x="3598553" y="181569"/>
          <a:ext cx="5124873" cy="6438201"/>
        </p:xfrm>
        <a:graphic>
          <a:graphicData uri="http://schemas.openxmlformats.org/drawingml/2006/table">
            <a:tbl>
              <a:tblPr/>
              <a:tblGrid>
                <a:gridCol w="1708291"/>
                <a:gridCol w="1708291"/>
                <a:gridCol w="1708291"/>
              </a:tblGrid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Cancer Type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P-value (spearman)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Spearman </a:t>
                      </a:r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Rho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0.8899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0.2479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Bladder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0.1555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0.01089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0.02511277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Cervix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0.3267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0.1844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Colorectum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0.009286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0.02275337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Esophageal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6.15E-05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0.04767969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Glioblastoma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0.1257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Glioma Low Grade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0.0005826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0.03987819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Head and Neck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0.0002819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0.03497883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94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Kidney Chromophobe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0.9082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Kidney Clear Cell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0.9469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Kidney Papillary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0.1571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Liver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0.7482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 Adeno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2.2e-16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 Small Cell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1.31E-06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0.0647506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Lung Squamous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2.2e-16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Lymphoma B-cell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0.3341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Medulloblastoma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0.4836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Melanoma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 2.2e-16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Myeloma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0.7692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Neuroblastoma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5.85E-05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0.07922083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Ovary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0.0002894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0.04165659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Pancreas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0.4378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63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Pilocytic Astrocytoma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0.9782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0.3583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Stomach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0.353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Thyroid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0.2964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51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Uterus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0.4025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</a:t>
                      </a:r>
                    </a:p>
                  </a:txBody>
                  <a:tcPr marL="6666" marR="6666" marT="66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8600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SNV Density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SNV density does not account for mutation type (</a:t>
            </a:r>
            <a:r>
              <a:rPr lang="en-US" dirty="0" err="1" smtClean="0"/>
              <a:t>nonsynonymous</a:t>
            </a:r>
            <a:r>
              <a:rPr lang="en-US" dirty="0" smtClean="0"/>
              <a:t>, synonymous, etc.)</a:t>
            </a:r>
          </a:p>
          <a:p>
            <a:r>
              <a:rPr lang="en-US" dirty="0" smtClean="0"/>
              <a:t>Higher </a:t>
            </a:r>
            <a:r>
              <a:rPr lang="en-US" dirty="0" err="1" smtClean="0"/>
              <a:t>nonsynonymous</a:t>
            </a:r>
            <a:r>
              <a:rPr lang="en-US" dirty="0" smtClean="0"/>
              <a:t> mutations to synonymous mutations in each cancer data set.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6245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</a:t>
            </a:r>
            <a:r>
              <a:rPr lang="en-US" dirty="0" smtClean="0"/>
              <a:t>/Ks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Why look at </a:t>
            </a:r>
            <a:r>
              <a:rPr lang="en-US" dirty="0" err="1" smtClean="0"/>
              <a:t>Ka</a:t>
            </a:r>
            <a:r>
              <a:rPr lang="en-US" dirty="0" smtClean="0"/>
              <a:t>/Ks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Compare mutation rate between </a:t>
            </a:r>
            <a:r>
              <a:rPr lang="en-US" dirty="0" err="1" smtClean="0"/>
              <a:t>nonsynonymous</a:t>
            </a:r>
            <a:r>
              <a:rPr lang="en-US" dirty="0" smtClean="0"/>
              <a:t> vs. synonymous </a:t>
            </a:r>
            <a:r>
              <a:rPr lang="en-US" dirty="0" err="1" smtClean="0"/>
              <a:t>sitesHow</a:t>
            </a:r>
            <a:r>
              <a:rPr lang="en-US" dirty="0" smtClean="0"/>
              <a:t> did I calculate?</a:t>
            </a:r>
          </a:p>
          <a:p>
            <a:pPr lvl="1"/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smtClean="0"/>
              <a:t>= (# of </a:t>
            </a:r>
            <a:r>
              <a:rPr lang="en-US" dirty="0" err="1" smtClean="0"/>
              <a:t>nonsynonymous</a:t>
            </a:r>
            <a:r>
              <a:rPr lang="en-US" dirty="0" smtClean="0"/>
              <a:t> mutations per gene) / (# of </a:t>
            </a:r>
            <a:r>
              <a:rPr lang="en-US" dirty="0" err="1" smtClean="0"/>
              <a:t>nonsynonymous</a:t>
            </a:r>
            <a:r>
              <a:rPr lang="en-US" dirty="0"/>
              <a:t> </a:t>
            </a:r>
            <a:r>
              <a:rPr lang="en-US" dirty="0" smtClean="0"/>
              <a:t>sites per gene)</a:t>
            </a:r>
          </a:p>
          <a:p>
            <a:pPr lvl="1"/>
            <a:r>
              <a:rPr lang="en-US" dirty="0" smtClean="0"/>
              <a:t>Ks = (# of synonymous mutations per gene) / (# of synonymous sites per gene)</a:t>
            </a:r>
          </a:p>
          <a:p>
            <a:r>
              <a:rPr lang="en-US" dirty="0" smtClean="0"/>
              <a:t>Note: </a:t>
            </a:r>
            <a:r>
              <a:rPr lang="en-US" dirty="0" err="1" smtClean="0"/>
              <a:t>nonsynonymous</a:t>
            </a:r>
            <a:r>
              <a:rPr lang="en-US" dirty="0" smtClean="0"/>
              <a:t> = missense + premature stop.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344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05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3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istogramSNV -  1000 Genomes 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862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01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608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63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1179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531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049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1813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727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127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758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915410"/>
              </p:ext>
            </p:extLst>
          </p:nvPr>
        </p:nvGraphicFramePr>
        <p:xfrm>
          <a:off x="6946900" y="47785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3945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540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4902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7517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644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181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313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7182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6886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77302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47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05879"/>
              </p:ext>
            </p:extLst>
          </p:nvPr>
        </p:nvGraphicFramePr>
        <p:xfrm>
          <a:off x="6946900" y="566976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0899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876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16856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5979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6058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25996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8294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3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730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4766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Identify genes with high mutation rate in 1000 Genomes data set, and subtract them from cancer data set to find genes with high mutations in specific cancers.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9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59767"/>
              </p:ext>
            </p:extLst>
          </p:nvPr>
        </p:nvGraphicFramePr>
        <p:xfrm>
          <a:off x="6946900" y="53355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23675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67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555315"/>
              </p:ext>
            </p:extLst>
          </p:nvPr>
        </p:nvGraphicFramePr>
        <p:xfrm>
          <a:off x="6946900" y="411018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74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85" y="-6615"/>
            <a:ext cx="6864615" cy="6864615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060895"/>
              </p:ext>
            </p:extLst>
          </p:nvPr>
        </p:nvGraphicFramePr>
        <p:xfrm>
          <a:off x="6946900" y="511277"/>
          <a:ext cx="2108200" cy="977900"/>
        </p:xfrm>
        <a:graphic>
          <a:graphicData uri="http://schemas.openxmlformats.org/drawingml/2006/table">
            <a:tbl>
              <a:tblPr/>
              <a:tblGrid>
                <a:gridCol w="1282700"/>
                <a:gridCol w="8255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Nonsynonymous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4769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removedStop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Synonymous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prematureStop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spliceOverlap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367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644</Words>
  <Application>Microsoft Macintosh PowerPoint</Application>
  <PresentationFormat>On-screen Show (4:3)</PresentationFormat>
  <Paragraphs>417</Paragraphs>
  <Slides>69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Variation Meeting</vt:lpstr>
      <vt:lpstr>Outline</vt:lpstr>
      <vt:lpstr>SNV Density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Correlation: Spearman Rho</vt:lpstr>
      <vt:lpstr>SNV Density Interpretation</vt:lpstr>
      <vt:lpstr>Ka/Ks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Khan</dc:creator>
  <cp:lastModifiedBy>Mohammed Khan</cp:lastModifiedBy>
  <cp:revision>26</cp:revision>
  <dcterms:created xsi:type="dcterms:W3CDTF">2014-02-24T21:47:39Z</dcterms:created>
  <dcterms:modified xsi:type="dcterms:W3CDTF">2014-02-25T14:28:05Z</dcterms:modified>
</cp:coreProperties>
</file>