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1" r:id="rId4"/>
    <p:sldId id="271" r:id="rId5"/>
    <p:sldId id="272" r:id="rId6"/>
    <p:sldId id="263" r:id="rId7"/>
    <p:sldId id="270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600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09435-339E-42A4-9DDD-A1A37FC59373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F0CE2-F8ED-44D9-A257-DC39CC4EF6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0611D-6EF4-4AF1-9BC2-C2FA56135F8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0611D-6EF4-4AF1-9BC2-C2FA56135F8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0611D-6EF4-4AF1-9BC2-C2FA56135F8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FBD7-3435-48C9-A5CC-DCAA49EB4D95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EB34-4022-4485-9A80-0DD8957785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FBD7-3435-48C9-A5CC-DCAA49EB4D95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EB34-4022-4485-9A80-0DD8957785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FBD7-3435-48C9-A5CC-DCAA49EB4D95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EB34-4022-4485-9A80-0DD8957785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FBD7-3435-48C9-A5CC-DCAA49EB4D95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EB34-4022-4485-9A80-0DD8957785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FBD7-3435-48C9-A5CC-DCAA49EB4D95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EB34-4022-4485-9A80-0DD8957785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FBD7-3435-48C9-A5CC-DCAA49EB4D95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EB34-4022-4485-9A80-0DD8957785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FBD7-3435-48C9-A5CC-DCAA49EB4D95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EB34-4022-4485-9A80-0DD8957785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FBD7-3435-48C9-A5CC-DCAA49EB4D95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EB34-4022-4485-9A80-0DD8957785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FBD7-3435-48C9-A5CC-DCAA49EB4D95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EB34-4022-4485-9A80-0DD8957785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FBD7-3435-48C9-A5CC-DCAA49EB4D95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EB34-4022-4485-9A80-0DD8957785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FBD7-3435-48C9-A5CC-DCAA49EB4D95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EB34-4022-4485-9A80-0DD8957785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8FBD7-3435-48C9-A5CC-DCAA49EB4D95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8EB34-4022-4485-9A80-0DD8957785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ASE SNPs detected in </a:t>
            </a:r>
            <a:r>
              <a:rPr lang="en-US" dirty="0" err="1" smtClean="0"/>
              <a:t>Pseudogenes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Variation</a:t>
            </a:r>
          </a:p>
          <a:p>
            <a:r>
              <a:rPr lang="en-US" dirty="0" smtClean="0"/>
              <a:t>Jieming</a:t>
            </a:r>
          </a:p>
          <a:p>
            <a:r>
              <a:rPr lang="en-US" dirty="0" smtClean="0"/>
              <a:t>25</a:t>
            </a:r>
            <a:r>
              <a:rPr lang="en-US" baseline="30000" dirty="0" smtClean="0"/>
              <a:t>th</a:t>
            </a:r>
            <a:r>
              <a:rPr lang="en-US" dirty="0" smtClean="0"/>
              <a:t> Feb 2014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C:\Users\JM\thesis\mark_work\allele_specificity\datasets\bino_n5_p0.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1" y="1447800"/>
            <a:ext cx="4190342" cy="2286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get accessible het SNPs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00201"/>
            <a:ext cx="4114800" cy="685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For </a:t>
            </a:r>
            <a:r>
              <a:rPr lang="en-US" dirty="0" smtClean="0"/>
              <a:t>a het SNP, if reads</a:t>
            </a:r>
            <a:r>
              <a:rPr lang="en-US" dirty="0" smtClean="0"/>
              <a:t>, </a:t>
            </a:r>
            <a:r>
              <a:rPr lang="en-US" dirty="0" smtClean="0"/>
              <a:t>n=5,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1828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n=5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0" y="2133600"/>
          <a:ext cx="4191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2095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Ref:alt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</a:t>
                      </a:r>
                      <a:r>
                        <a:rPr lang="en-US" dirty="0" err="1" smtClean="0"/>
                        <a:t>val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0:5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0.0625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1:4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0.3125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2:3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3:2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4:1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0.3125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5:0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0.0625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572000" y="50292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each p value cutoff per dataset, find the minimum N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C:\Users\JM\thesis\mark_work\allele_specificity\datasets\bino_n5_p0.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1" y="1447800"/>
            <a:ext cx="4190342" cy="2286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get accessible het SNPs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00201"/>
            <a:ext cx="4114800" cy="685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For </a:t>
            </a:r>
            <a:r>
              <a:rPr lang="en-US" dirty="0" smtClean="0"/>
              <a:t>a het SNP, if reads</a:t>
            </a:r>
            <a:r>
              <a:rPr lang="en-US" dirty="0" smtClean="0"/>
              <a:t>, </a:t>
            </a:r>
            <a:r>
              <a:rPr lang="en-US" dirty="0" smtClean="0"/>
              <a:t>n=5,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1828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n=5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0" y="2133600"/>
          <a:ext cx="4191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2095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Ref:alt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</a:t>
                      </a:r>
                      <a:r>
                        <a:rPr lang="en-US" dirty="0" err="1" smtClean="0"/>
                        <a:t>val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0:5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0.0625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1:4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0.3125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2:3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3:2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4:1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0.3125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5:0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0.0625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572000" y="50292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each p value cutoff per dataset, find the minimum N </a:t>
            </a:r>
            <a:endParaRPr lang="en-US" dirty="0"/>
          </a:p>
        </p:txBody>
      </p:sp>
      <p:pic>
        <p:nvPicPr>
          <p:cNvPr id="12" name="Picture 7" descr="C:\Users\JM\thesis\mark_work\allele_specificity\datasets\bino_n100_p0.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4038265"/>
            <a:ext cx="4038600" cy="2057735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 rot="16200000">
            <a:off x="2057400" y="37396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…..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" y="4495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n=100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get accessible het SNPs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Binomial Chart (n=0:n=10</a:t>
            </a:r>
            <a:r>
              <a:rPr lang="en-US" dirty="0" smtClean="0"/>
              <a:t>) (2-tailed)</a:t>
            </a:r>
            <a:endParaRPr lang="en-US" dirty="0" smtClean="0"/>
          </a:p>
          <a:p>
            <a:pPr>
              <a:buNone/>
            </a:pPr>
            <a:r>
              <a:rPr lang="en-US" dirty="0"/>
              <a:t>0</a:t>
            </a:r>
            <a:r>
              <a:rPr lang="en-US" dirty="0" smtClean="0"/>
              <a:t> 		1</a:t>
            </a:r>
          </a:p>
          <a:p>
            <a:pPr>
              <a:buNone/>
            </a:pPr>
            <a:r>
              <a:rPr lang="en-US" dirty="0"/>
              <a:t>1</a:t>
            </a:r>
            <a:r>
              <a:rPr lang="en-US" dirty="0" smtClean="0"/>
              <a:t> 		1</a:t>
            </a:r>
          </a:p>
          <a:p>
            <a:pPr>
              <a:buNone/>
            </a:pPr>
            <a:r>
              <a:rPr lang="en-US" dirty="0"/>
              <a:t>2</a:t>
            </a:r>
            <a:r>
              <a:rPr lang="en-US" dirty="0" smtClean="0"/>
              <a:t> 		0.5</a:t>
            </a:r>
          </a:p>
          <a:p>
            <a:pPr>
              <a:buNone/>
            </a:pPr>
            <a:r>
              <a:rPr lang="en-US" dirty="0" smtClean="0"/>
              <a:t>3 		0.25</a:t>
            </a:r>
          </a:p>
          <a:p>
            <a:pPr>
              <a:buNone/>
            </a:pPr>
            <a:r>
              <a:rPr lang="en-US" dirty="0" smtClean="0"/>
              <a:t>4 		0.125</a:t>
            </a:r>
          </a:p>
          <a:p>
            <a:pPr>
              <a:buNone/>
            </a:pPr>
            <a:r>
              <a:rPr lang="en-US" dirty="0" smtClean="0"/>
              <a:t>5 		0.0625</a:t>
            </a:r>
          </a:p>
          <a:p>
            <a:pPr>
              <a:buNone/>
            </a:pPr>
            <a:r>
              <a:rPr lang="en-US" dirty="0" smtClean="0"/>
              <a:t>6 		0.03125</a:t>
            </a:r>
          </a:p>
          <a:p>
            <a:pPr>
              <a:buNone/>
            </a:pPr>
            <a:r>
              <a:rPr lang="en-US" dirty="0" smtClean="0"/>
              <a:t>7 		0.015625</a:t>
            </a:r>
          </a:p>
          <a:p>
            <a:pPr>
              <a:buNone/>
            </a:pPr>
            <a:r>
              <a:rPr lang="en-US" dirty="0" smtClean="0"/>
              <a:t>8 		0.0078125</a:t>
            </a:r>
          </a:p>
          <a:p>
            <a:pPr>
              <a:buNone/>
            </a:pPr>
            <a:r>
              <a:rPr lang="en-US" dirty="0" smtClean="0"/>
              <a:t>9 		0.00390625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95800" y="3899118"/>
            <a:ext cx="3810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 HG00096,</a:t>
            </a:r>
          </a:p>
          <a:p>
            <a:r>
              <a:rPr lang="en-US" sz="2800" dirty="0" smtClean="0"/>
              <a:t>at FDR 5% (RNA-</a:t>
            </a:r>
            <a:r>
              <a:rPr lang="en-US" sz="2800" dirty="0" err="1" smtClean="0"/>
              <a:t>seq</a:t>
            </a:r>
            <a:r>
              <a:rPr lang="en-US" sz="2800" dirty="0" smtClean="0"/>
              <a:t>)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p value </a:t>
            </a:r>
            <a:r>
              <a:rPr lang="en-US" sz="2800" dirty="0" smtClean="0">
                <a:solidFill>
                  <a:srgbClr val="FF0000"/>
                </a:solidFill>
              </a:rPr>
              <a:t>0.009286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     </a:t>
            </a:r>
            <a:r>
              <a:rPr lang="en-US" sz="2800" dirty="0" smtClean="0"/>
              <a:t>min n </a:t>
            </a:r>
            <a:r>
              <a:rPr lang="en-US" sz="2800" smtClean="0"/>
              <a:t>= 8</a:t>
            </a:r>
            <a:endParaRPr lang="en-US" sz="28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590800" y="5188059"/>
            <a:ext cx="1905000" cy="22214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33400" y="5410200"/>
            <a:ext cx="1981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67200" y="3200400"/>
            <a:ext cx="4191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257800" y="3048000"/>
            <a:ext cx="2209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4-Point Star 10"/>
          <p:cNvSpPr/>
          <p:nvPr/>
        </p:nvSpPr>
        <p:spPr>
          <a:xfrm>
            <a:off x="5257800" y="2971800"/>
            <a:ext cx="304800" cy="457200"/>
          </a:xfrm>
          <a:prstGeom prst="star4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4-Point Star 11"/>
          <p:cNvSpPr/>
          <p:nvPr/>
        </p:nvSpPr>
        <p:spPr>
          <a:xfrm>
            <a:off x="5638800" y="2971800"/>
            <a:ext cx="304800" cy="457200"/>
          </a:xfrm>
          <a:prstGeom prst="star4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526840" y="3440668"/>
            <a:ext cx="1464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e.g. enhancer</a:t>
            </a:r>
            <a:endParaRPr lang="en-US" dirty="0"/>
          </a:p>
        </p:txBody>
      </p:sp>
      <p:sp>
        <p:nvSpPr>
          <p:cNvPr id="14" name="4-Point Star 13"/>
          <p:cNvSpPr/>
          <p:nvPr/>
        </p:nvSpPr>
        <p:spPr>
          <a:xfrm>
            <a:off x="6477000" y="2971800"/>
            <a:ext cx="304800" cy="457200"/>
          </a:xfrm>
          <a:prstGeom prst="star4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4-Point Star 14"/>
          <p:cNvSpPr/>
          <p:nvPr/>
        </p:nvSpPr>
        <p:spPr>
          <a:xfrm>
            <a:off x="7010400" y="2971800"/>
            <a:ext cx="304800" cy="457200"/>
          </a:xfrm>
          <a:prstGeom prst="star4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4-Point Star 15"/>
          <p:cNvSpPr/>
          <p:nvPr/>
        </p:nvSpPr>
        <p:spPr>
          <a:xfrm>
            <a:off x="6172200" y="2971800"/>
            <a:ext cx="304800" cy="457200"/>
          </a:xfrm>
          <a:prstGeom prst="star4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Curved Connector 17"/>
          <p:cNvCxnSpPr>
            <a:endCxn id="13" idx="2"/>
          </p:cNvCxnSpPr>
          <p:nvPr/>
        </p:nvCxnSpPr>
        <p:spPr>
          <a:xfrm>
            <a:off x="7315200" y="3352800"/>
            <a:ext cx="944020" cy="457200"/>
          </a:xfrm>
          <a:prstGeom prst="curvedConnector4">
            <a:avLst>
              <a:gd name="adj1" fmla="val 11210"/>
              <a:gd name="adj2" fmla="val 150000"/>
            </a:avLst>
          </a:prstGeom>
          <a:ln w="12700">
            <a:solidFill>
              <a:schemeClr val="tx1"/>
            </a:solidFill>
            <a:prstDash val="solid"/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930560" y="2450068"/>
            <a:ext cx="9621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ASE SNP</a:t>
            </a:r>
            <a:endParaRPr lang="en-US" dirty="0"/>
          </a:p>
        </p:txBody>
      </p:sp>
      <p:cxnSp>
        <p:nvCxnSpPr>
          <p:cNvPr id="19" name="Curved Connector 17"/>
          <p:cNvCxnSpPr>
            <a:stCxn id="15" idx="0"/>
            <a:endCxn id="18" idx="1"/>
          </p:cNvCxnSpPr>
          <p:nvPr/>
        </p:nvCxnSpPr>
        <p:spPr>
          <a:xfrm rot="5400000" flipH="1" flipV="1">
            <a:off x="7378147" y="2419387"/>
            <a:ext cx="337066" cy="767760"/>
          </a:xfrm>
          <a:prstGeom prst="curvedConnector2">
            <a:avLst/>
          </a:prstGeom>
          <a:ln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267200" y="2209800"/>
            <a:ext cx="2836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Acc SNP (min reads = 8)</a:t>
            </a:r>
            <a:endParaRPr lang="en-US" dirty="0"/>
          </a:p>
        </p:txBody>
      </p:sp>
      <p:cxnSp>
        <p:nvCxnSpPr>
          <p:cNvPr id="21" name="Curved Connector 17"/>
          <p:cNvCxnSpPr>
            <a:stCxn id="16" idx="0"/>
            <a:endCxn id="20" idx="2"/>
          </p:cNvCxnSpPr>
          <p:nvPr/>
        </p:nvCxnSpPr>
        <p:spPr>
          <a:xfrm rot="16200000" flipV="1">
            <a:off x="5808656" y="2455856"/>
            <a:ext cx="392668" cy="639220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prstDash val="solid"/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by chromosome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171" name="Picture 3" descr="C:\Users\JM\thesis\mark_work\allele_specificity\datasets\snps_chr_hist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577" y="1600200"/>
            <a:ext cx="8823651" cy="4495799"/>
          </a:xfrm>
          <a:prstGeom prst="rect">
            <a:avLst/>
          </a:prstGeom>
          <a:noFill/>
        </p:spPr>
      </p:pic>
      <p:pic>
        <p:nvPicPr>
          <p:cNvPr id="2050" name="Picture 2" descr="C:\Users\JM\thesis\mark_work\allele_specificity\datasets\snps_chr_hist_accHetsOnly.png"/>
          <p:cNvPicPr>
            <a:picLocks noChangeAspect="1" noChangeArrowheads="1"/>
          </p:cNvPicPr>
          <p:nvPr/>
        </p:nvPicPr>
        <p:blipFill>
          <a:blip r:embed="rId3" cstate="print"/>
          <a:srcRect l="93021" t="74545" r="5808" b="15110"/>
          <a:stretch>
            <a:fillRect/>
          </a:stretch>
        </p:blipFill>
        <p:spPr bwMode="auto">
          <a:xfrm>
            <a:off x="8458200" y="4773168"/>
            <a:ext cx="152400" cy="685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Enrichment of ASE SNPs </a:t>
            </a:r>
            <a:br>
              <a:rPr lang="en-US" dirty="0" smtClean="0"/>
            </a:br>
            <a:r>
              <a:rPr lang="en-US" dirty="0" smtClean="0"/>
              <a:t>in various elements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AlleleSeq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130,127 unique </a:t>
            </a:r>
            <a:r>
              <a:rPr lang="en-US" dirty="0" smtClean="0"/>
              <a:t>het ASE SNPs </a:t>
            </a:r>
            <a:r>
              <a:rPr lang="en-US" dirty="0" smtClean="0"/>
              <a:t>detected from </a:t>
            </a:r>
            <a:r>
              <a:rPr lang="en-US" dirty="0" smtClean="0"/>
              <a:t>RNA-</a:t>
            </a:r>
            <a:r>
              <a:rPr lang="en-US" dirty="0" err="1" smtClean="0"/>
              <a:t>seq</a:t>
            </a:r>
            <a:r>
              <a:rPr lang="en-US" dirty="0" smtClean="0"/>
              <a:t> of 380 </a:t>
            </a:r>
            <a:r>
              <a:rPr lang="en-US" dirty="0" smtClean="0"/>
              <a:t>individuals</a:t>
            </a:r>
          </a:p>
          <a:p>
            <a:r>
              <a:rPr lang="en-US" dirty="0" smtClean="0"/>
              <a:t>“matched controls</a:t>
            </a:r>
            <a:r>
              <a:rPr lang="en-US" dirty="0" smtClean="0"/>
              <a:t>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341,500 </a:t>
            </a:r>
            <a:r>
              <a:rPr lang="en-US" dirty="0" smtClean="0"/>
              <a:t>“accessible” </a:t>
            </a:r>
            <a:r>
              <a:rPr lang="en-US" dirty="0" smtClean="0"/>
              <a:t>het </a:t>
            </a:r>
            <a:r>
              <a:rPr lang="en-US" dirty="0" smtClean="0"/>
              <a:t>SNPs</a:t>
            </a:r>
          </a:p>
          <a:p>
            <a:r>
              <a:rPr lang="en-US" dirty="0" smtClean="0"/>
              <a:t>Enrichment of 954 FIG categories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00" y="5867400"/>
            <a:ext cx="6400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362200" y="5715000"/>
            <a:ext cx="2209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4-Point Star 10"/>
          <p:cNvSpPr/>
          <p:nvPr/>
        </p:nvSpPr>
        <p:spPr>
          <a:xfrm>
            <a:off x="2362200" y="5638800"/>
            <a:ext cx="304800" cy="457200"/>
          </a:xfrm>
          <a:prstGeom prst="star4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4-Point Star 11"/>
          <p:cNvSpPr/>
          <p:nvPr/>
        </p:nvSpPr>
        <p:spPr>
          <a:xfrm>
            <a:off x="2743200" y="5638800"/>
            <a:ext cx="304800" cy="457200"/>
          </a:xfrm>
          <a:prstGeom prst="star4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631240" y="6107668"/>
            <a:ext cx="1464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e.g. enhancer</a:t>
            </a:r>
            <a:endParaRPr lang="en-US" dirty="0"/>
          </a:p>
        </p:txBody>
      </p:sp>
      <p:sp>
        <p:nvSpPr>
          <p:cNvPr id="14" name="4-Point Star 13"/>
          <p:cNvSpPr/>
          <p:nvPr/>
        </p:nvSpPr>
        <p:spPr>
          <a:xfrm>
            <a:off x="3581400" y="5638800"/>
            <a:ext cx="304800" cy="457200"/>
          </a:xfrm>
          <a:prstGeom prst="star4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4-Point Star 14"/>
          <p:cNvSpPr/>
          <p:nvPr/>
        </p:nvSpPr>
        <p:spPr>
          <a:xfrm>
            <a:off x="4114800" y="5638800"/>
            <a:ext cx="304800" cy="457200"/>
          </a:xfrm>
          <a:prstGeom prst="star4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4-Point Star 15"/>
          <p:cNvSpPr/>
          <p:nvPr/>
        </p:nvSpPr>
        <p:spPr>
          <a:xfrm>
            <a:off x="3276600" y="5638800"/>
            <a:ext cx="304800" cy="457200"/>
          </a:xfrm>
          <a:prstGeom prst="star4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Curved Connector 17"/>
          <p:cNvCxnSpPr>
            <a:endCxn id="13" idx="2"/>
          </p:cNvCxnSpPr>
          <p:nvPr/>
        </p:nvCxnSpPr>
        <p:spPr>
          <a:xfrm>
            <a:off x="4419600" y="6019800"/>
            <a:ext cx="944020" cy="457200"/>
          </a:xfrm>
          <a:prstGeom prst="curvedConnector4">
            <a:avLst>
              <a:gd name="adj1" fmla="val 11210"/>
              <a:gd name="adj2" fmla="val 150000"/>
            </a:avLst>
          </a:prstGeom>
          <a:ln w="12700">
            <a:solidFill>
              <a:schemeClr val="tx1"/>
            </a:solidFill>
            <a:prstDash val="solid"/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034960" y="5117068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ASE SNP</a:t>
            </a:r>
            <a:endParaRPr lang="en-US" dirty="0"/>
          </a:p>
        </p:txBody>
      </p:sp>
      <p:cxnSp>
        <p:nvCxnSpPr>
          <p:cNvPr id="21" name="Curved Connector 17"/>
          <p:cNvCxnSpPr>
            <a:stCxn id="15" idx="0"/>
            <a:endCxn id="20" idx="1"/>
          </p:cNvCxnSpPr>
          <p:nvPr/>
        </p:nvCxnSpPr>
        <p:spPr>
          <a:xfrm rot="5400000" flipH="1" flipV="1">
            <a:off x="4482547" y="5086387"/>
            <a:ext cx="337066" cy="767760"/>
          </a:xfrm>
          <a:prstGeom prst="curvedConnector2">
            <a:avLst/>
          </a:prstGeom>
          <a:ln>
            <a:headEnd type="none"/>
            <a:tailEnd type="stealt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743200" y="4876800"/>
            <a:ext cx="1464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Acc SNP</a:t>
            </a:r>
            <a:endParaRPr lang="en-US" dirty="0"/>
          </a:p>
        </p:txBody>
      </p:sp>
      <p:cxnSp>
        <p:nvCxnSpPr>
          <p:cNvPr id="25" name="Curved Connector 17"/>
          <p:cNvCxnSpPr>
            <a:stCxn id="16" idx="0"/>
            <a:endCxn id="24" idx="2"/>
          </p:cNvCxnSpPr>
          <p:nvPr/>
        </p:nvCxnSpPr>
        <p:spPr>
          <a:xfrm rot="5400000" flipH="1" flipV="1">
            <a:off x="3255956" y="5419176"/>
            <a:ext cx="392668" cy="46580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prstDash val="solid"/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Enrichment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Cat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Non-cat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err="1" smtClean="0"/>
                        <a:t>intHets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err="1" smtClean="0"/>
                        <a:t>accHets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c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d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4114800"/>
            <a:ext cx="5943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Fisher’s exact test</a:t>
            </a:r>
          </a:p>
          <a:p>
            <a:r>
              <a:rPr lang="en-US" sz="2800" dirty="0" smtClean="0"/>
              <a:t>-- Odds </a:t>
            </a:r>
            <a:r>
              <a:rPr lang="en-US" sz="2800" dirty="0" smtClean="0"/>
              <a:t>ratio, </a:t>
            </a:r>
            <a:r>
              <a:rPr lang="en-US" sz="2800" dirty="0" err="1" smtClean="0"/>
              <a:t>hypergeometric</a:t>
            </a:r>
            <a:r>
              <a:rPr lang="en-US" sz="2800" dirty="0" smtClean="0"/>
              <a:t> p value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en-US" dirty="0" err="1" smtClean="0"/>
              <a:t>pseudogenes</a:t>
            </a:r>
            <a:r>
              <a:rPr lang="en-US" dirty="0" smtClean="0"/>
              <a:t> categories</a:t>
            </a:r>
            <a:endParaRPr lang="en-US" dirty="0"/>
          </a:p>
        </p:txBody>
      </p:sp>
      <p:pic>
        <p:nvPicPr>
          <p:cNvPr id="4098" name="Picture 2" descr="C:\Users\JM\thesis\mark_work\allele_specificity\enrichment\ase\pgenes\pseudogene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00200"/>
            <a:ext cx="7924800" cy="5102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en-US" dirty="0" err="1" smtClean="0"/>
              <a:t>pseudogenes</a:t>
            </a:r>
            <a:r>
              <a:rPr lang="en-US" dirty="0" smtClean="0"/>
              <a:t> categories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600197"/>
          <a:ext cx="8458202" cy="487680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747641"/>
                <a:gridCol w="513358"/>
                <a:gridCol w="1389425"/>
                <a:gridCol w="576792"/>
                <a:gridCol w="576792"/>
                <a:gridCol w="827097"/>
                <a:gridCol w="827097"/>
              </a:tblGrid>
              <a:tr h="696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PG.Processed.Pgene.Ori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</a:rPr>
                        <a:t>14.6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5135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956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124992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340544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</a:tr>
              <a:tr h="696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PG.Pgene.Ori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</a:rPr>
                        <a:t>10.3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6059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1618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124068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339882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</a:tr>
              <a:tr h="696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PG.Duplicated.Pgene.Ori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</a:rPr>
                        <a:t>4.8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2.83E-98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486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269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129641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341231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</a:tr>
              <a:tr h="696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PG.Transcribed.Processed.Pgene.Ori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</a:rPr>
                        <a:t>3.9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7.95E-34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195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131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129932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341369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</a:tr>
              <a:tr h="696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PG.Transcribed.Duplicated.Pgene.Ori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1.54E-31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243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209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129884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341291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</a:tr>
              <a:tr h="696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PG.Polymorphic.Pgene.Ori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1.3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0.313692468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53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130101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341447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</a:tr>
              <a:tr h="696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/>
                        <a:t>PG.Unitary.Pgene.Ori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0.7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0.534081393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23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130121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341477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7" marR="9077" marT="9077" marB="0" anchor="b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FIG/Encode/</a:t>
            </a:r>
            <a:r>
              <a:rPr lang="en-US" sz="3600" dirty="0" err="1" smtClean="0"/>
              <a:t>Ensembl</a:t>
            </a:r>
            <a:r>
              <a:rPr lang="en-US" sz="3600" dirty="0"/>
              <a:t> </a:t>
            </a:r>
            <a:r>
              <a:rPr lang="en-US" sz="3600" dirty="0" smtClean="0"/>
              <a:t>Genomic annotations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129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954 categories (TFs, enhancers, distal regulatory regions etc</a:t>
            </a:r>
            <a:r>
              <a:rPr lang="en-US" dirty="0" smtClean="0"/>
              <a:t>.)</a:t>
            </a:r>
          </a:p>
          <a:p>
            <a:r>
              <a:rPr lang="en-US" dirty="0" smtClean="0"/>
              <a:t>Top 7 odds ratio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2729748"/>
          <a:ext cx="8686800" cy="35948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605540"/>
                <a:gridCol w="498398"/>
                <a:gridCol w="982554"/>
                <a:gridCol w="772230"/>
                <a:gridCol w="796255"/>
                <a:gridCol w="974725"/>
                <a:gridCol w="1057098"/>
              </a:tblGrid>
              <a:tr h="513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solidFill>
                            <a:srgbClr val="FF0000"/>
                          </a:solidFill>
                        </a:rPr>
                        <a:t>PG.Processed.Pgene.Ori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</a:rPr>
                        <a:t>14.6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0.00E+00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5135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956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124992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340544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</a:tr>
              <a:tr h="513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solidFill>
                            <a:srgbClr val="FF0000"/>
                          </a:solidFill>
                        </a:rPr>
                        <a:t>PG.Pgene.Ori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</a:rPr>
                        <a:t>10.3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0.00E+00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6059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1618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124068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339882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</a:tr>
              <a:tr h="513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solidFill>
                            <a:srgbClr val="7030A0"/>
                          </a:solidFill>
                        </a:rPr>
                        <a:t>ncRNA.rRNA.Ori</a:t>
                      </a:r>
                      <a:endParaRPr lang="en-US" sz="1800" b="0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solidFill>
                            <a:srgbClr val="7030A0"/>
                          </a:solidFill>
                        </a:rPr>
                        <a:t>5.0</a:t>
                      </a:r>
                      <a:endParaRPr lang="en-US" sz="1800" b="0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7030A0"/>
                          </a:solidFill>
                        </a:rPr>
                        <a:t>7.81E-03</a:t>
                      </a:r>
                      <a:endParaRPr lang="en-US" sz="1800" b="0" i="0" u="none" strike="noStrike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7030A0"/>
                          </a:solidFill>
                        </a:rPr>
                        <a:t>21</a:t>
                      </a:r>
                      <a:endParaRPr lang="en-US" sz="1800" b="0" i="0" u="none" strike="noStrike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7030A0"/>
                          </a:solidFill>
                        </a:rPr>
                        <a:t>11</a:t>
                      </a:r>
                      <a:endParaRPr lang="en-US" sz="1800" b="0" i="0" u="none" strike="noStrike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7030A0"/>
                          </a:solidFill>
                        </a:rPr>
                        <a:t>130106</a:t>
                      </a:r>
                      <a:endParaRPr lang="en-US" sz="1800" b="0" i="0" u="none" strike="noStrike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7030A0"/>
                          </a:solidFill>
                        </a:rPr>
                        <a:t>341489</a:t>
                      </a:r>
                      <a:endParaRPr lang="en-US" sz="1800" b="0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</a:tr>
              <a:tr h="513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PAX5.Proximal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4.8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0.00E+00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115328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211291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14799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130209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</a:tr>
              <a:tr h="513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solidFill>
                            <a:srgbClr val="FF0000"/>
                          </a:solidFill>
                        </a:rPr>
                        <a:t>PG.Duplicated.Pgene.Ori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</a:rPr>
                        <a:t>4.8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2.70E-95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486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269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129641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341231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</a:tr>
              <a:tr h="513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SREBF2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3.9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6.31E-05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39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130088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341474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</a:tr>
              <a:tr h="513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solidFill>
                            <a:srgbClr val="FF0000"/>
                          </a:solidFill>
                        </a:rPr>
                        <a:t>PG.Transcribed.Processed.Pgene.Ori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</a:rPr>
                        <a:t>3.9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7.58E-31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195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131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129932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341369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</a:t>
            </a:r>
            <a:r>
              <a:rPr lang="en-US" dirty="0" err="1" smtClean="0"/>
              <a:t>pseudogenes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Based on unique reads with </a:t>
            </a:r>
            <a:r>
              <a:rPr lang="en-US" dirty="0" smtClean="0"/>
              <a:t>only </a:t>
            </a:r>
            <a:r>
              <a:rPr lang="en-US" dirty="0" smtClean="0"/>
              <a:t>max 2 mismatch positions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not multi-mapping (to parent gene)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lead to wrong read counts in parent gene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	</a:t>
            </a:r>
            <a:r>
              <a:rPr lang="en-US" dirty="0" smtClean="0"/>
              <a:t>-- </a:t>
            </a:r>
            <a:r>
              <a:rPr lang="en-US" dirty="0" smtClean="0"/>
              <a:t>mapping of reads to </a:t>
            </a:r>
            <a:r>
              <a:rPr lang="en-US" dirty="0" err="1" smtClean="0"/>
              <a:t>pgenes</a:t>
            </a:r>
            <a:r>
              <a:rPr lang="en-US" dirty="0" smtClean="0"/>
              <a:t> due to 		    sequencing error</a:t>
            </a:r>
            <a:br>
              <a:rPr lang="en-US" dirty="0" smtClean="0"/>
            </a:br>
            <a:r>
              <a:rPr lang="en-US" dirty="0" smtClean="0"/>
              <a:t>	-- highly expressed parent gene with too 	    many erroneous reads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actual transcription of transcribed </a:t>
            </a:r>
            <a:r>
              <a:rPr lang="en-US" dirty="0" err="1" smtClean="0"/>
              <a:t>pgenes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compounded if more false het SNPs are detected in </a:t>
            </a:r>
            <a:r>
              <a:rPr lang="en-US" dirty="0" err="1" smtClean="0">
                <a:sym typeface="Wingdings" pitchFamily="2" charset="2"/>
              </a:rPr>
              <a:t>pgenes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get accessible het SNPs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2895600" y="2657475"/>
          <a:ext cx="3200400" cy="1152525"/>
        </p:xfrm>
        <a:graphic>
          <a:graphicData uri="http://schemas.openxmlformats.org/presentationml/2006/ole">
            <p:oleObj spid="_x0000_s3074" name="Equation" r:id="rId3" imgW="1269720" imgH="4572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2954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</a:t>
            </a:r>
            <a:r>
              <a:rPr lang="en-US" sz="2400" dirty="0" err="1" smtClean="0"/>
              <a:t>AlleleSeq</a:t>
            </a:r>
            <a:r>
              <a:rPr lang="en-US" sz="2400" dirty="0" smtClean="0"/>
              <a:t>, each het SNP is tested for a binomial probability.</a:t>
            </a:r>
          </a:p>
          <a:p>
            <a:r>
              <a:rPr lang="en-US" sz="2400" dirty="0" smtClean="0"/>
              <a:t>For each p value, you can get a corresponding FDR, #FP (from simulation) /# actual (P).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get accessible het SNPs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267199"/>
          </a:xfrm>
        </p:spPr>
        <p:txBody>
          <a:bodyPr>
            <a:normAutofit/>
          </a:bodyPr>
          <a:lstStyle/>
          <a:p>
            <a:r>
              <a:rPr lang="en-US" dirty="0" smtClean="0"/>
              <a:t>Not all het SNPs are available, simply because there are no reads there</a:t>
            </a:r>
            <a:br>
              <a:rPr lang="en-US" dirty="0" smtClean="0"/>
            </a:br>
            <a:r>
              <a:rPr lang="en-US" dirty="0" smtClean="0"/>
              <a:t>-- not accessible</a:t>
            </a:r>
            <a:endParaRPr lang="en-US" dirty="0"/>
          </a:p>
          <a:p>
            <a:r>
              <a:rPr lang="en-US" dirty="0" smtClean="0"/>
              <a:t>So  for a certain p value,</a:t>
            </a:r>
            <a:br>
              <a:rPr lang="en-US" dirty="0" smtClean="0"/>
            </a:br>
            <a:r>
              <a:rPr lang="en-US" dirty="0" smtClean="0"/>
              <a:t>-- can we come up with min(N) reads required, </a:t>
            </a:r>
            <a:br>
              <a:rPr lang="en-US" dirty="0" smtClean="0"/>
            </a:br>
            <a:r>
              <a:rPr lang="en-US" dirty="0" smtClean="0"/>
              <a:t>-- so that a het SNP is accessible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396</Words>
  <Application>Microsoft Office PowerPoint</Application>
  <PresentationFormat>On-screen Show (4:3)</PresentationFormat>
  <Paragraphs>202</Paragraphs>
  <Slides>13</Slides>
  <Notes>3</Notes>
  <HiddenSlides>8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Microsoft Equation 3.0</vt:lpstr>
      <vt:lpstr>ASE SNPs detected in Pseudogenes</vt:lpstr>
      <vt:lpstr>Enrichment of ASE SNPs  in various elements</vt:lpstr>
      <vt:lpstr>Enrichment</vt:lpstr>
      <vt:lpstr>All pseudogenes categories</vt:lpstr>
      <vt:lpstr>All pseudogenes categories</vt:lpstr>
      <vt:lpstr>FIG/Encode/Ensembl Genomic annotations</vt:lpstr>
      <vt:lpstr>Effects of pseudogenes </vt:lpstr>
      <vt:lpstr>How do we get accessible het SNPs</vt:lpstr>
      <vt:lpstr>How do we get accessible het SNPs</vt:lpstr>
      <vt:lpstr>How do we get accessible het SNPs</vt:lpstr>
      <vt:lpstr>How do we get accessible het SNPs</vt:lpstr>
      <vt:lpstr>How do we get accessible het SNPs</vt:lpstr>
      <vt:lpstr>Distribution by chromosome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 SNPs detected in Pseudogenes</dc:title>
  <dc:creator>JM</dc:creator>
  <cp:lastModifiedBy>JM</cp:lastModifiedBy>
  <cp:revision>32</cp:revision>
  <dcterms:created xsi:type="dcterms:W3CDTF">2014-02-24T15:32:28Z</dcterms:created>
  <dcterms:modified xsi:type="dcterms:W3CDTF">2014-02-25T04:33:18Z</dcterms:modified>
</cp:coreProperties>
</file>