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9" r:id="rId4"/>
    <p:sldId id="262" r:id="rId5"/>
    <p:sldId id="269" r:id="rId6"/>
    <p:sldId id="270" r:id="rId7"/>
    <p:sldId id="271" r:id="rId8"/>
    <p:sldId id="272" r:id="rId9"/>
    <p:sldId id="273" r:id="rId10"/>
    <p:sldId id="268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61F6F-77B6-46E7-A29B-221775607832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6B8DE-0C58-42B4-8233-5E3F617B0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9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Conditional entropy is a measure of predictability of sensitive genotype indicator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6B8DE-0C58-42B4-8233-5E3F617B07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7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2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6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0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4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01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5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7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8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2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5A0A5-1A54-40DA-BFB1-15B41D578964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D3F56-1A2A-40B6-B8D2-F6964FCB7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3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2457450"/>
          </a:xfrm>
        </p:spPr>
        <p:txBody>
          <a:bodyPr/>
          <a:lstStyle/>
          <a:p>
            <a:r>
              <a:rPr lang="en-US" dirty="0" err="1" smtClean="0"/>
              <a:t>PrivaSeq</a:t>
            </a:r>
            <a:r>
              <a:rPr lang="en-US" dirty="0" smtClean="0"/>
              <a:t>: Analysis of sensitive information in RNA-</a:t>
            </a:r>
            <a:r>
              <a:rPr lang="en-US" dirty="0" err="1" smtClean="0"/>
              <a:t>seq</a:t>
            </a:r>
            <a:r>
              <a:rPr lang="en-US" dirty="0" smtClean="0"/>
              <a:t> datasets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can this be implemented practically?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New file format:</a:t>
            </a:r>
          </a:p>
          <a:p>
            <a:pPr lvl="1"/>
            <a:r>
              <a:rPr lang="en-US" dirty="0" smtClean="0"/>
              <a:t>MRF: Removes the nucleotide sequence but prediction attack can still be performed from quantifications</a:t>
            </a:r>
          </a:p>
          <a:p>
            <a:pPr lvl="1"/>
            <a:r>
              <a:rPr lang="en-US" dirty="0" smtClean="0"/>
              <a:t>CRAM: Aims to compress the file, no intension of </a:t>
            </a:r>
            <a:r>
              <a:rPr lang="en-US" dirty="0" err="1" smtClean="0"/>
              <a:t>anonymization</a:t>
            </a:r>
            <a:r>
              <a:rPr lang="en-US" dirty="0" smtClean="0"/>
              <a:t> in the specification</a:t>
            </a:r>
          </a:p>
          <a:p>
            <a:r>
              <a:rPr lang="en-US" dirty="0"/>
              <a:t>Two approaches for de-identification:</a:t>
            </a:r>
          </a:p>
          <a:p>
            <a:pPr lvl="1"/>
            <a:r>
              <a:rPr lang="en-US" dirty="0"/>
              <a:t>Remove all the correlation information</a:t>
            </a:r>
          </a:p>
          <a:p>
            <a:pPr lvl="2"/>
            <a:r>
              <a:rPr lang="en-US" dirty="0"/>
              <a:t>We can just get rid of all the predictable SNPs. We would lose too much information, i.e., all </a:t>
            </a:r>
            <a:r>
              <a:rPr lang="en-US" dirty="0" err="1" smtClean="0"/>
              <a:t>eQTLs</a:t>
            </a:r>
            <a:r>
              <a:rPr lang="en-US" dirty="0" smtClean="0"/>
              <a:t> would </a:t>
            </a:r>
            <a:r>
              <a:rPr lang="en-US" dirty="0"/>
              <a:t>be lost.</a:t>
            </a:r>
          </a:p>
          <a:p>
            <a:pPr lvl="1"/>
            <a:r>
              <a:rPr lang="en-US" dirty="0"/>
              <a:t>Remove all the sensitive SNP genotypes from the data: </a:t>
            </a:r>
          </a:p>
          <a:p>
            <a:pPr lvl="2"/>
            <a:r>
              <a:rPr lang="en-US" dirty="0"/>
              <a:t>Protected file can be distributed separately</a:t>
            </a:r>
          </a:p>
          <a:p>
            <a:pPr lvl="1"/>
            <a:r>
              <a:rPr lang="en-US" dirty="0"/>
              <a:t>Tamper the expression levels of genes for only the individuals with </a:t>
            </a:r>
            <a:r>
              <a:rPr lang="en-US" dirty="0" err="1"/>
              <a:t>breachable</a:t>
            </a:r>
            <a:r>
              <a:rPr lang="en-US" dirty="0"/>
              <a:t> SNPs genotypes that are easily predictable from expression levels. </a:t>
            </a:r>
          </a:p>
          <a:p>
            <a:pPr lvl="2"/>
            <a:r>
              <a:rPr lang="en-US" dirty="0"/>
              <a:t>Dataset-wise statistics stay intact. For example, </a:t>
            </a:r>
            <a:r>
              <a:rPr lang="en-US" dirty="0" err="1"/>
              <a:t>eQTL</a:t>
            </a:r>
            <a:r>
              <a:rPr lang="en-US" dirty="0"/>
              <a:t> correlations do not change since we do not change the expression levels for all the individuals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6145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Next </a:t>
            </a:r>
            <a:r>
              <a:rPr lang="en-US" dirty="0" err="1" smtClean="0"/>
              <a:t>Todos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85800"/>
                <a:ext cx="8229600" cy="61722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Indicator RV,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 smtClean="0"/>
                  <a:t>, can be made to reflect the distance between a sensitive genotype and the individual’s genotype rather than indicating an exact </a:t>
                </a:r>
                <a:r>
                  <a:rPr lang="en-US" dirty="0" smtClean="0"/>
                  <a:t>match</a:t>
                </a:r>
              </a:p>
              <a:p>
                <a:r>
                  <a:rPr lang="en-US" dirty="0" smtClean="0"/>
                  <a:t>Need to get around enumerating all possible sensitive multi SNP genotypes</a:t>
                </a:r>
                <a:endParaRPr lang="en-US" dirty="0" smtClean="0"/>
              </a:p>
              <a:p>
                <a:r>
                  <a:rPr lang="en-US" dirty="0" smtClean="0"/>
                  <a:t>We need to incorporate additional types of sensitive </a:t>
                </a:r>
                <a:r>
                  <a:rPr lang="en-US" dirty="0" smtClean="0"/>
                  <a:t>information and define the corresponding indicator RVs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Population, age, race, …</a:t>
                </a:r>
              </a:p>
              <a:p>
                <a:pPr lvl="1"/>
                <a:r>
                  <a:rPr lang="en-US" dirty="0" smtClean="0"/>
                  <a:t>Disease associated variants</a:t>
                </a:r>
              </a:p>
              <a:p>
                <a:r>
                  <a:rPr lang="en-US" dirty="0" smtClean="0"/>
                  <a:t>How can we integrate CNVs and </a:t>
                </a:r>
                <a:r>
                  <a:rPr lang="en-US" dirty="0" err="1" smtClean="0"/>
                  <a:t>indels</a:t>
                </a:r>
                <a:r>
                  <a:rPr lang="en-US" dirty="0" smtClean="0"/>
                  <a:t> into the framework?</a:t>
                </a:r>
              </a:p>
              <a:p>
                <a:pPr lvl="1"/>
                <a:r>
                  <a:rPr lang="en-US" dirty="0" smtClean="0"/>
                  <a:t>Should follow the same formulations</a:t>
                </a:r>
              </a:p>
              <a:p>
                <a:r>
                  <a:rPr lang="en-US" dirty="0" smtClean="0"/>
                  <a:t>Implement the de-individualization procedure</a:t>
                </a:r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85800"/>
                <a:ext cx="8229600" cy="6172200"/>
              </a:xfrm>
              <a:blipFill rotWithShape="1">
                <a:blip r:embed="rId2"/>
                <a:stretch>
                  <a:fillRect l="-1481" t="-1383" b="-3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89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Anything that can be used to discriminate or identify an individual.</a:t>
            </a:r>
          </a:p>
          <a:p>
            <a:r>
              <a:rPr lang="en-US" dirty="0" smtClean="0"/>
              <a:t>Anything that can be used to link to any other database</a:t>
            </a:r>
          </a:p>
          <a:p>
            <a:pPr lvl="1"/>
            <a:r>
              <a:rPr lang="en-US" dirty="0" smtClean="0"/>
              <a:t>Personally identifiable information (PII)</a:t>
            </a:r>
          </a:p>
          <a:p>
            <a:pPr lvl="2"/>
            <a:r>
              <a:rPr lang="en-US" dirty="0" smtClean="0"/>
              <a:t>Example: Low frequency multi-SNP genotypes</a:t>
            </a:r>
          </a:p>
          <a:p>
            <a:pPr lvl="1"/>
            <a:r>
              <a:rPr lang="en-US" dirty="0" smtClean="0"/>
              <a:t>Disease information </a:t>
            </a:r>
          </a:p>
          <a:p>
            <a:pPr lvl="1"/>
            <a:r>
              <a:rPr lang="en-US" dirty="0" smtClean="0"/>
              <a:t>Population information</a:t>
            </a:r>
          </a:p>
          <a:p>
            <a:pPr lvl="1"/>
            <a:r>
              <a:rPr lang="en-US" dirty="0" smtClean="0"/>
              <a:t>Phenotypic Information (Age, eye color, …)</a:t>
            </a:r>
          </a:p>
        </p:txBody>
      </p:sp>
    </p:spTree>
    <p:extLst>
      <p:ext uri="{BB962C8B-B14F-4D97-AF65-F5344CB8AC3E}">
        <p14:creationId xmlns:p14="http://schemas.microsoft.com/office/powerpoint/2010/main" val="39015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Personally identifying information:</a:t>
            </a:r>
          </a:p>
          <a:p>
            <a:pPr lvl="1"/>
            <a:r>
              <a:rPr lang="en-US" dirty="0" smtClean="0"/>
              <a:t>“Identify whether a person is in a pool of DNA”</a:t>
            </a:r>
          </a:p>
          <a:p>
            <a:pPr lvl="2"/>
            <a:r>
              <a:rPr lang="en-US" dirty="0" smtClean="0"/>
              <a:t>Homer et al</a:t>
            </a:r>
          </a:p>
          <a:p>
            <a:pPr lvl="1"/>
            <a:r>
              <a:rPr lang="en-US" dirty="0" smtClean="0"/>
              <a:t>“Identify a person using dataset within a database of individuals”</a:t>
            </a:r>
          </a:p>
          <a:p>
            <a:pPr lvl="2"/>
            <a:r>
              <a:rPr lang="en-US" dirty="0" err="1" smtClean="0"/>
              <a:t>Schadt</a:t>
            </a:r>
            <a:r>
              <a:rPr lang="en-US" dirty="0" smtClean="0"/>
              <a:t> et al</a:t>
            </a:r>
          </a:p>
          <a:p>
            <a:pPr lvl="1"/>
            <a:r>
              <a:rPr lang="en-US" dirty="0" smtClean="0"/>
              <a:t>“Identify a person using dataset and a query-able database”</a:t>
            </a:r>
          </a:p>
          <a:p>
            <a:pPr lvl="2"/>
            <a:r>
              <a:rPr lang="en-US" dirty="0" err="1" smtClean="0"/>
              <a:t>Gymrek</a:t>
            </a:r>
            <a:r>
              <a:rPr lang="en-US" dirty="0" smtClean="0"/>
              <a:t> et al</a:t>
            </a:r>
          </a:p>
          <a:p>
            <a:pPr lvl="1"/>
            <a:r>
              <a:rPr lang="en-US" dirty="0" smtClean="0"/>
              <a:t>Linking attacks: Any information that is predicted can be combined with external databases to increase the power of individual identification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5000" y="76200"/>
            <a:ext cx="8229600" cy="1143000"/>
          </a:xfrm>
        </p:spPr>
        <p:txBody>
          <a:bodyPr/>
          <a:lstStyle/>
          <a:p>
            <a:r>
              <a:rPr lang="en-US" dirty="0" smtClean="0"/>
              <a:t>Possible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4419600" cy="5562600"/>
          </a:xfrm>
        </p:spPr>
        <p:txBody>
          <a:bodyPr/>
          <a:lstStyle/>
          <a:p>
            <a:r>
              <a:rPr lang="en-US" dirty="0" smtClean="0"/>
              <a:t>Familial correlation of genetic information increases the extent of the breach</a:t>
            </a:r>
            <a:endParaRPr lang="en-US" dirty="0"/>
          </a:p>
        </p:txBody>
      </p:sp>
      <p:pic>
        <p:nvPicPr>
          <p:cNvPr id="1026" name="Picture 2" descr="C:\Users\Ozgun\Desktop\Box\My Box Files\papers\IEEE_Ethics_2014\genomic_attack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1" y="-60869"/>
            <a:ext cx="4953000" cy="676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3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More Formally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3400"/>
                <a:ext cx="8229600" cy="64770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Let a SNP genotype be denoted by a 2-tuple: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represents the position of the SNP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={0,1,2} </a:t>
                </a:r>
                <a:r>
                  <a:rPr lang="en-US" dirty="0" smtClean="0"/>
                  <a:t>(Genotype)</a:t>
                </a:r>
              </a:p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 smtClean="0"/>
                  <a:t> represent the genotype (SNPs only) of individual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is a set of SNP genotypes: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𝑰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}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&lt;# </m:t>
                        </m:r>
                        <m:r>
                          <a:rPr lang="en-US" b="0" i="1" smtClean="0">
                            <a:latin typeface="Cambria Math"/>
                          </a:rPr>
                          <m:t>𝑜𝑓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𝑆𝑁𝑃𝑠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A multi-SNP genotype is a set of SNP genotypes:</a:t>
                </a:r>
              </a:p>
              <a:p>
                <a:pPr lvl="1"/>
                <a:r>
                  <a:rPr lang="en-US" dirty="0"/>
                  <a:t>E</a:t>
                </a:r>
                <a:r>
                  <a:rPr lang="en-US" dirty="0" smtClean="0"/>
                  <a:t>xample: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={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Number of multi-SNP genotypes increases exponentially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dirty="0" smtClean="0">
                    <a:latin typeface="+mj-lt"/>
                  </a:rPr>
                  <a:t> is a </a:t>
                </a:r>
                <a:r>
                  <a:rPr lang="en-US" i="1" dirty="0" smtClean="0">
                    <a:latin typeface="+mj-lt"/>
                  </a:rPr>
                  <a:t>sensitive</a:t>
                </a:r>
                <a:r>
                  <a:rPr lang="en-US" dirty="0" smtClean="0">
                    <a:latin typeface="+mj-lt"/>
                  </a:rPr>
                  <a:t> multi-SNP genotype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𝑝𝑜𝑝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(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)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/>
                      <m:t>&lt;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𝑝𝑟𝑖𝑣𝑎𝑐𝑦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𝑝𝑟𝑖𝑣𝑎𝑐𝑦</m:t>
                        </m:r>
                      </m:sub>
                    </m:sSub>
                  </m:oMath>
                </a14:m>
                <a:r>
                  <a:rPr lang="en-US" dirty="0" smtClean="0"/>
                  <a:t> quantifies the level of </a:t>
                </a:r>
                <a:r>
                  <a:rPr lang="en-US" dirty="0"/>
                  <a:t>required </a:t>
                </a:r>
                <a:r>
                  <a:rPr lang="en-US" dirty="0" smtClean="0"/>
                  <a:t>privacy</a:t>
                </a:r>
                <a:endParaRPr lang="en-US" dirty="0"/>
              </a:p>
              <a:p>
                <a:r>
                  <a:rPr lang="en-US" dirty="0" smtClean="0"/>
                  <a:t>Let the </a:t>
                </a:r>
                <a:r>
                  <a:rPr lang="en-US" dirty="0"/>
                  <a:t>random variable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sup>
                    </m:sSubSup>
                    <m: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denote whether individual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has a sensitive genotype:</a:t>
                </a:r>
              </a:p>
              <a:p>
                <a:pPr algn="just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 ⊆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0 </m:t>
                            </m:r>
                            <m:r>
                              <a:rPr lang="en-US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b="0" dirty="0" smtClean="0"/>
              </a:p>
              <a:p>
                <a:pPr algn="just"/>
                <a:r>
                  <a:rPr lang="en-US" dirty="0" smtClean="0"/>
                  <a:t>For now, we are focusing on the SNPs whose coordinates match with the </a:t>
                </a:r>
                <a:r>
                  <a:rPr lang="en-US" dirty="0" err="1" smtClean="0"/>
                  <a:t>eQTLs</a:t>
                </a:r>
                <a:r>
                  <a:rPr lang="en-US" dirty="0" smtClean="0"/>
                  <a:t> in the literature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3400"/>
                <a:ext cx="8229600" cy="6477000"/>
              </a:xfrm>
              <a:blipFill rotWithShape="1">
                <a:blip r:embed="rId2"/>
                <a:stretch>
                  <a:fillRect l="-1037" t="-1695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5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More Formally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7200"/>
                <a:ext cx="8229600" cy="6477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 smtClean="0"/>
                  <a:t>denote the 20k-tuple (protein coding genes) with the log expression levels of all the genes for individual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b="1" dirty="0" smtClean="0"/>
              </a:p>
              <a:p>
                <a:r>
                  <a:rPr lang="en-US" dirty="0" smtClean="0"/>
                  <a:t>The total amount of sensitive information can be quantified by mutual information: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𝑀𝐼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</m:sub>
                                </m:sSub>
                                <m:r>
                                  <a:rPr lang="en-US" b="1" i="1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latin typeface="Cambria Math"/>
                                          </a:rPr>
                                          <m:t>𝑺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</m:sub>
                                  <m:sup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1" i="1">
                                            <a:latin typeface="Cambria Math"/>
                                          </a:rPr>
                                          <m:t>𝑰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∙</m:t>
                                        </m:r>
                                      </m:sub>
                                    </m:sSub>
                                  </m:sup>
                                </m:sSubSup>
                              </m:e>
                            </m:d>
                          </m:num>
                          <m:den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  <m:sup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Assume that the SNP genotypes are independent: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𝑀𝐼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</m:sub>
                        </m:sSub>
                        <m:r>
                          <a:rPr lang="en-US" b="1" i="1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𝑺</m:t>
                                </m:r>
                              </m:e>
                              <m:sub>
                                <m:r>
                                  <a:rPr lang="en-US" b="1" i="1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</m:sub>
                            </m:sSub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𝑀𝐼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/>
                                    <a:ea typeface="Cambria Math"/>
                                  </a:rPr>
                                  <m:t>𝒔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sub>
                            </m:sSub>
                          </m:sub>
                          <m:sup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</m:sub>
                              <m:sup/>
                            </m:sSubSup>
                          </m:sup>
                        </m:sSub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7200"/>
                <a:ext cx="8229600" cy="6477000"/>
              </a:xfrm>
              <a:blipFill rotWithShape="1">
                <a:blip r:embed="rId2"/>
                <a:stretch>
                  <a:fillRect l="-1630" t="-1129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19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More Formally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3400"/>
                <a:ext cx="8229600" cy="6324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i="1" dirty="0" smtClean="0"/>
                  <a:t>De-Individualization: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Update the expression matrix: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𝑬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It </a:t>
                </a:r>
                <a:r>
                  <a:rPr lang="en-US" dirty="0"/>
                  <a:t>is necessary to minimize the predictability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from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/>
                  <a:t>among all the individuals in the dataset for all the possible sensitive genotypes: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argmin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r>
                          <a:rPr lang="en-US" i="1">
                            <a:latin typeface="Cambria Math"/>
                          </a:rPr>
                          <m:t>⁡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𝑀𝐼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̃"/>
                                            <m:ctrlPr>
                                              <a:rPr lang="en-US" b="1" i="1"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𝑬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∙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,</m:t>
                                    </m:r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 </m:t>
                                        </m:r>
                                        <m:r>
                                          <a:rPr lang="en-US" i="1" smtClean="0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𝑺</m:t>
                                            </m:r>
                                          </m:e>
                                          <m:sub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𝑰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∙</m:t>
                                            </m:r>
                                          </m:sub>
                                        </m:sSub>
                                      </m:sup>
                                    </m:sSubSup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𝑺</m:t>
                                            </m:r>
                                          </m:e>
                                          <m:sub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sub>
                                      <m:sup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1" i="1">
                                                <a:latin typeface="Cambria Math"/>
                                              </a:rPr>
                                              <m:t>𝑰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/>
                                                <a:ea typeface="Cambria Math"/>
                                              </a:rPr>
                                              <m:t>∙</m:t>
                                            </m:r>
                                          </m:sub>
                                        </m:sSub>
                                      </m:sup>
                                    </m:sSubSup>
                                  </m:e>
                                </m:d>
                              </m:den>
                            </m:f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</m:e>
                        </m:nary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dirty="0" smtClean="0">
                    <a:latin typeface="Calibri" panose="020F0502020204030204" pitchFamily="34" charset="0"/>
                  </a:rPr>
                  <a:t>Equivalently</a:t>
                </a:r>
                <a:r>
                  <a:rPr lang="en-US" dirty="0">
                    <a:latin typeface="Calibri" panose="020F0502020204030204" pitchFamily="34" charset="0"/>
                  </a:rPr>
                  <a:t>, we need to </a:t>
                </a:r>
                <a:r>
                  <a:rPr lang="en-US" dirty="0" smtClean="0">
                    <a:latin typeface="Calibri" panose="020F0502020204030204" pitchFamily="34" charset="0"/>
                  </a:rPr>
                  <a:t>maximize the conditional entropy:</a:t>
                </a:r>
                <a:endParaRPr lang="en-US" dirty="0">
                  <a:latin typeface="Calibri" panose="020F050202020403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limLow>
                      <m:limLowPr>
                        <m:ctrlPr>
                          <a:rPr lang="en-US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argm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ax</m:t>
                        </m:r>
                      </m:e>
                      <m:li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b="1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</m:sub>
                        </m:sSub>
                      </m:lim>
                    </m:limLow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/>
                              </a:rPr>
                              <m:t>𝐻</m:t>
                            </m:r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  <m:sup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Maximize the entropy in the sensitive multi-genotype indicator given the de-individualized expression values</a:t>
                </a:r>
              </a:p>
              <a:p>
                <a:endParaRPr lang="en-US" dirty="0" smtClean="0"/>
              </a:p>
              <a:p>
                <a:endParaRPr lang="en-US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3400"/>
                <a:ext cx="8229600" cy="6324600"/>
              </a:xfrm>
              <a:blipFill rotWithShape="1">
                <a:blip r:embed="rId3"/>
                <a:stretch>
                  <a:fillRect l="-1481" t="-1929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9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More Formally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685800"/>
                <a:ext cx="8534400" cy="60198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It </a:t>
                </a:r>
                <a:r>
                  <a:rPr lang="en-US" dirty="0"/>
                  <a:t>is also necessary to bound the distance between the new expression matrix and updated expression matrix</a:t>
                </a:r>
                <a:r>
                  <a:rPr lang="en-US" dirty="0" smtClean="0"/>
                  <a:t>:</a:t>
                </a:r>
              </a:p>
              <a:p>
                <a14:m>
                  <m:oMath xmlns:m="http://schemas.openxmlformats.org/officeDocument/2006/math">
                    <m:limLow>
                      <m:limLowPr>
                        <m:ctrlPr>
                          <a:rPr lang="en-US" i="1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argmax</m:t>
                        </m:r>
                      </m:e>
                      <m:li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b="1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</m:sub>
                        </m:sSub>
                      </m:lim>
                    </m:limLow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a:rPr lang="en-US" i="1">
                                <a:latin typeface="Cambria Math"/>
                              </a:rPr>
                              <m:t>𝐻</m:t>
                            </m:r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𝑆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sub>
                              <m:sup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∙</m:t>
                                    </m:r>
                                  </m:sub>
                                </m:sSub>
                              </m:sup>
                            </m:sSubSup>
                            <m:r>
                              <a:rPr lang="en-US" b="1" i="1">
                                <a:latin typeface="Cambria Math"/>
                                <a:ea typeface="Cambria Math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∙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r>
                  <a:rPr lang="en-US" dirty="0" smtClean="0"/>
                  <a:t> s.t</a:t>
                </a:r>
                <a:r>
                  <a:rPr lang="en-US" dirty="0" err="1" smtClean="0"/>
                  <a:t>.</a:t>
                </a:r>
                <a:r>
                  <a:rPr lang="en-US" dirty="0" smtClean="0"/>
                  <a:t> cost(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∙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b="1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/>
                              </a:rPr>
                              <m:t>𝑬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∙</m:t>
                        </m:r>
                      </m:sub>
                    </m:sSub>
                  </m:oMath>
                </a14:m>
                <a:r>
                  <a:rPr lang="en-US" dirty="0" smtClean="0"/>
                  <a:t>) &lt;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  <a:ea typeface="Cambria Math"/>
                          </a:rPr>
                          <m:t>max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increases exponentially</a:t>
                </a:r>
              </a:p>
              <a:p>
                <a:r>
                  <a:rPr lang="en-US" b="1" i="1" dirty="0" smtClean="0"/>
                  <a:t>Practically:</a:t>
                </a:r>
                <a:r>
                  <a:rPr lang="en-US" dirty="0" smtClean="0"/>
                  <a:t> Inspect the joint distribution of expression levels and sensitive multi-SNP genotypes, add the minimal amount of noise that that ensures that the entropy is above certain level.</a:t>
                </a:r>
              </a:p>
              <a:p>
                <a:pPr lvl="1"/>
                <a:r>
                  <a:rPr lang="en-US" dirty="0" smtClean="0"/>
                  <a:t>If we can de-individualize one SNP genotype, remaining genotype set is most probably not sensitive any more.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685800"/>
                <a:ext cx="8534400" cy="6019800"/>
              </a:xfrm>
              <a:blipFill rotWithShape="1">
                <a:blip r:embed="rId2"/>
                <a:stretch>
                  <a:fillRect l="-1500" t="-1216" r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44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22238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4 </a:t>
            </a:r>
            <a:r>
              <a:rPr lang="en-US" dirty="0" err="1" smtClean="0"/>
              <a:t>eQTL</a:t>
            </a:r>
            <a:r>
              <a:rPr lang="en-US" dirty="0" smtClean="0"/>
              <a:t> SNP genotypes (1,0,1,0): Shared among only 3 individuals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932" y="1524000"/>
            <a:ext cx="7340268" cy="55052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343400" y="2076200"/>
            <a:ext cx="0" cy="1752600"/>
          </a:xfrm>
          <a:prstGeom prst="straightConnector1">
            <a:avLst/>
          </a:prstGeom>
          <a:ln w="34925">
            <a:solidFill>
              <a:srgbClr val="FF000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680532" y="2076200"/>
            <a:ext cx="0" cy="1752600"/>
          </a:xfrm>
          <a:prstGeom prst="straightConnector1">
            <a:avLst/>
          </a:prstGeom>
          <a:ln w="34925">
            <a:solidFill>
              <a:srgbClr val="FF000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784932" y="4667000"/>
            <a:ext cx="0" cy="1752600"/>
          </a:xfrm>
          <a:prstGeom prst="straightConnector1">
            <a:avLst/>
          </a:prstGeom>
          <a:ln w="34925">
            <a:solidFill>
              <a:srgbClr val="FF000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680532" y="4590800"/>
            <a:ext cx="0" cy="1828800"/>
          </a:xfrm>
          <a:prstGeom prst="straightConnector1">
            <a:avLst/>
          </a:prstGeom>
          <a:ln w="34925">
            <a:solidFill>
              <a:srgbClr val="FF000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1981200" cy="175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Example: Vulnerable </a:t>
            </a:r>
            <a:r>
              <a:rPr lang="en-US" sz="1600" dirty="0"/>
              <a:t>sample </a:t>
            </a:r>
            <a:r>
              <a:rPr lang="en-US" sz="1600" dirty="0" smtClean="0"/>
              <a:t>variants, expressions</a:t>
            </a:r>
            <a:endParaRPr lang="en-US" sz="1600" dirty="0"/>
          </a:p>
          <a:p>
            <a:r>
              <a:rPr lang="sv-SE" sz="1400" dirty="0"/>
              <a:t>Variant 0 (</a:t>
            </a:r>
            <a:r>
              <a:rPr lang="sv-SE" sz="1400" dirty="0" smtClean="0"/>
              <a:t>1, 6)</a:t>
            </a:r>
            <a:endParaRPr lang="sv-SE" sz="1400" dirty="0"/>
          </a:p>
          <a:p>
            <a:r>
              <a:rPr lang="sv-SE" sz="1400" dirty="0"/>
              <a:t>Variant 1 (</a:t>
            </a:r>
            <a:r>
              <a:rPr lang="sv-SE" sz="1400" dirty="0" smtClean="0"/>
              <a:t>0, 2)</a:t>
            </a:r>
            <a:endParaRPr lang="sv-SE" sz="1400" dirty="0"/>
          </a:p>
          <a:p>
            <a:r>
              <a:rPr lang="sv-SE" sz="1400" dirty="0"/>
              <a:t>Variant 2 (</a:t>
            </a:r>
            <a:r>
              <a:rPr lang="sv-SE" sz="1400" dirty="0" smtClean="0"/>
              <a:t>1, 3)</a:t>
            </a:r>
            <a:endParaRPr lang="sv-SE" sz="1400" dirty="0"/>
          </a:p>
          <a:p>
            <a:r>
              <a:rPr lang="sv-SE" sz="1400" dirty="0"/>
              <a:t>Variant 3 (</a:t>
            </a:r>
            <a:r>
              <a:rPr lang="sv-SE" sz="1400" dirty="0" smtClean="0"/>
              <a:t>0, 2)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971800" y="1337846"/>
            <a:ext cx="5576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Expression levels are outliers and are predictive of the genotype!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609281" y="3895281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 (0,1)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55794" y="6564868"/>
            <a:ext cx="304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RPKM of overlapping gene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1070</Words>
  <Application>Microsoft Office PowerPoint</Application>
  <PresentationFormat>On-screen Show (4:3)</PresentationFormat>
  <Paragraphs>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PrivaSeq: Analysis of sensitive information in RNA-seq datasets</vt:lpstr>
      <vt:lpstr>Sensitive Information</vt:lpstr>
      <vt:lpstr>Attacks</vt:lpstr>
      <vt:lpstr>Possible Attack</vt:lpstr>
      <vt:lpstr>More Formally </vt:lpstr>
      <vt:lpstr>More Formally </vt:lpstr>
      <vt:lpstr>More Formally </vt:lpstr>
      <vt:lpstr>More Formally</vt:lpstr>
      <vt:lpstr>Example: 4 eQTL SNP genotypes (1,0,1,0): Shared among only 3 individuals</vt:lpstr>
      <vt:lpstr>How can this be implemented practically?</vt:lpstr>
      <vt:lpstr>Next Todos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PrivaSeq</dc:title>
  <dc:creator>Ozgun</dc:creator>
  <cp:lastModifiedBy>Ozgun</cp:lastModifiedBy>
  <cp:revision>53</cp:revision>
  <dcterms:created xsi:type="dcterms:W3CDTF">2014-02-03T19:11:01Z</dcterms:created>
  <dcterms:modified xsi:type="dcterms:W3CDTF">2014-02-13T04:19:16Z</dcterms:modified>
</cp:coreProperties>
</file>