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5" r:id="rId9"/>
    <p:sldId id="264" r:id="rId10"/>
    <p:sldId id="262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423" autoAdjust="0"/>
  </p:normalViewPr>
  <p:slideViewPr>
    <p:cSldViewPr snapToGrid="0">
      <p:cViewPr>
        <p:scale>
          <a:sx n="75" d="100"/>
          <a:sy n="75" d="100"/>
        </p:scale>
        <p:origin x="-109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02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3956A-FEF9-4563-AAE7-F2038D38AC7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9DAA5-7F1C-460B-B792-11AF0E4F8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1: Flowchart of the processing steps of MUSIC using the H3k36me3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control data from ENCODE project in region chr1:55,170,679-55,240,996 for K562 cell line. (1):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control reads (represented by short horizontal lines) are filtered for PCR duplicates (red colored) and control signal is normalized with respect to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signal. (2):. (3):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ChIP-seq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profile is corrected for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(labeled “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Corrected Signal” profile) using the multi-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(36bp) profile. Higher values in the multi-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profile correspond to the regions with lower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Note the region indicated between the dashed lines that lost signal because of low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filled with correction. (4) 7 scale decomposition of the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ChIP-seq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signal. Under each decomposition the enrichment features with the corresponding local minima and local maxima are shown.  (5): The enrichment features are filtered with respect to p-values and the ends are trimmed. The remaining significant enrichments features (SEFs) are shown in green under each decomposition. The unfiltered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ChIP-seq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profile, per strand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signal, and the control profile are used for filtering of the enrichment features (Refer to text). (6): The ERs are formed by merging the SEFs and the final p-values are computed for the ERs using the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ChIP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control profiles.</a:t>
            </a:r>
          </a:p>
          <a:p>
            <a:endParaRPr lang="en-US" dirty="0" smtClean="0"/>
          </a:p>
          <a:p>
            <a:r>
              <a:rPr lang="en-US" dirty="0" smtClean="0"/>
              <a:t>(One thing</a:t>
            </a:r>
            <a:r>
              <a:rPr lang="en-US" baseline="0" dirty="0" smtClean="0"/>
              <a:t> that may be useful is that the there is a hole in the smaller scales and it is filled in the upper scales)</a:t>
            </a:r>
          </a:p>
          <a:p>
            <a:r>
              <a:rPr lang="en-US" baseline="0" dirty="0" smtClean="0"/>
              <a:t>“Remove duplicates”</a:t>
            </a:r>
          </a:p>
          <a:p>
            <a:r>
              <a:rPr lang="en-US" baseline="0" smtClean="0"/>
              <a:t>Keys for minima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79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FC is not</a:t>
            </a:r>
            <a:r>
              <a:rPr lang="en-US" baseline="0" dirty="0" smtClean="0"/>
              <a:t> dependent on the sequencing depth but p-value is and this is what we use. </a:t>
            </a:r>
          </a:p>
          <a:p>
            <a:r>
              <a:rPr lang="en-US" baseline="0" dirty="0" smtClean="0"/>
              <a:t>Therefore we set a cutoff of 1.5 for the significance change for the fold change between 1.5 and 2 where below 1.5 is not significantly enriched and</a:t>
            </a:r>
          </a:p>
          <a:p>
            <a:r>
              <a:rPr lang="en-US" baseline="0" dirty="0" smtClean="0"/>
              <a:t>Above 2 is significantly enriched. We want all the windows which have FC to correspond to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82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2: Distribution of SEF pileup signal for CTCF, RNA Polymerase II (Pol2b), and several different HMs  on chromosome 1. X-axis shows the SEF pileup signal level and the corresponding smoothing window length and y-axis shows the log frequency. CTCF and h3k9me3 show the fastest and slowest decrease, respectively, in frequency.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87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3: F-measure vs RPKM threshold (Used to generate the ground truth expressed regions) for H3k36me3 peaks for GM12878 (left) and K562 (middle). The F-measure vs RPKM cut-off for H3k36me3 peaks for K562 and GM12878 with (blue) and without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correction (red)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80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4: Average of the overlap fractions of  replicates for H3k36me3 and H3k27me3 ERs identified by each method.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44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5: (a) Two orientations of 2 dimensional histogram of SEF pileup signal  and Log expression.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(b)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distribution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gene expression versus SEF pileup signal.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51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5: (a) Two orientations of 2 dimensional histogram of SEF pileup signal  and Log expression.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(b)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distribution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gene expression versus SEF pileup signal.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51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5: (a) Two orientations of 2 dimensional histogram of SEF pileup signal  and Log expression.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(b)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distribution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gene expression versus SEF pileup signal.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51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6: The aggregation of the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mapability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read depth signal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over promoters, exon, introns, and random regions with at least 1 read that is mapped in any control dataset. Aggregation over promoters is performed in a strand specific manner such that left side corresponds to the upstream of the promoter and the right side corresponds to the downstream.</a:t>
            </a:r>
          </a:p>
          <a:p>
            <a:r>
              <a:rPr lang="en-US" dirty="0" smtClean="0"/>
              <a:t>Multi-</a:t>
            </a:r>
            <a:r>
              <a:rPr lang="en-US" dirty="0" err="1" smtClean="0"/>
              <a:t>mapability</a:t>
            </a:r>
            <a:r>
              <a:rPr lang="en-US" dirty="0" smtClean="0"/>
              <a:t> in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3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en-US" dirty="0" smtClean="0"/>
              <a:t>The</a:t>
            </a:r>
            <a:r>
              <a:rPr lang="en-US" baseline="0" dirty="0" smtClean="0"/>
              <a:t> illustration for gene-gene distance computation b) </a:t>
            </a:r>
            <a:r>
              <a:rPr lang="en-US" dirty="0" smtClean="0"/>
              <a:t>The cumulative</a:t>
            </a:r>
            <a:r>
              <a:rPr lang="en-US" baseline="0" dirty="0" smtClean="0"/>
              <a:t> distribution of </a:t>
            </a:r>
            <a:r>
              <a:rPr lang="en-US" baseline="0" dirty="0" err="1" smtClean="0"/>
              <a:t>intergene</a:t>
            </a:r>
            <a:r>
              <a:rPr lang="en-US" baseline="0" dirty="0" smtClean="0"/>
              <a:t> distance for genes that are at least 2.5kb apart. </a:t>
            </a:r>
          </a:p>
          <a:p>
            <a:pPr marL="0" indent="0">
              <a:buNone/>
            </a:pPr>
            <a:r>
              <a:rPr lang="en-US" baseline="0" dirty="0" smtClean="0"/>
              <a:t>c) The cumulative distribution of gene lengths</a:t>
            </a:r>
          </a:p>
          <a:p>
            <a:pPr marL="0" indent="0">
              <a:buNone/>
            </a:pPr>
            <a:r>
              <a:rPr lang="en-US" baseline="0" dirty="0" smtClean="0"/>
              <a:t>(We do not want to make the filter end length too large since it leads to </a:t>
            </a:r>
            <a:r>
              <a:rPr lang="en-US" baseline="0" dirty="0" err="1" smtClean="0"/>
              <a:t>overmerging</a:t>
            </a:r>
            <a:r>
              <a:rPr lang="en-US" baseline="0" dirty="0" smtClean="0"/>
              <a:t> of the features. For this, we use the above rule to set the filtering length. To detect a feature of length l, we make sure that the filter length is at least 2l. This way, we set the minimum scale length to 1kb. For the maximum</a:t>
            </a:r>
          </a:p>
          <a:p>
            <a:pPr marL="0" indent="0">
              <a:buNone/>
            </a:pPr>
            <a:r>
              <a:rPr lang="en-US" baseline="0" dirty="0" smtClean="0"/>
              <a:t>Filter length, we set it to 2*d_g2g where d_g2g is identified from the </a:t>
            </a:r>
            <a:r>
              <a:rPr lang="en-US" baseline="0" dirty="0" err="1" smtClean="0"/>
              <a:t>cdf</a:t>
            </a:r>
            <a:r>
              <a:rPr lang="en-US" baseline="0" dirty="0" smtClean="0"/>
              <a:t> of log(d_g2g). From (d), we see that 12.5 is around 10%. We use log(d_g2g) value 13, and set the maximum filter length to 2*2^13=2^14=16kb. This enables us to also be more inclusive of the genes, whose length distribution is shown In (E).)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9DAA5-7F1C-460B-B792-11AF0E4F8F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MUSIC Figures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S1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28800"/>
            <a:ext cx="5025073" cy="407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8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Autofit/>
          </a:bodyPr>
          <a:lstStyle/>
          <a:p>
            <a:r>
              <a:rPr lang="en-US" sz="3900" dirty="0" smtClean="0"/>
              <a:t>Figure S2</a:t>
            </a:r>
            <a:endParaRPr lang="en-US" sz="3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710325"/>
            <a:ext cx="9164782" cy="134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C:\Users\Ozgun\Desktop\Box\My Box Files\Presentations\Jan.8.2014_GM_MUSIC\ms_decomp_4_leve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4600"/>
            <a:ext cx="5249862" cy="414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762000" y="2057400"/>
            <a:ext cx="1066800" cy="533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781800" y="2057400"/>
            <a:ext cx="685800" cy="533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75272" y="2819400"/>
            <a:ext cx="52770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1kb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975272" y="3886200"/>
            <a:ext cx="52770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kb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34200" y="4876800"/>
            <a:ext cx="64472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16kb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75272" y="5943600"/>
            <a:ext cx="64472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64kb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781800" y="2590800"/>
            <a:ext cx="0" cy="38100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828800" y="2590800"/>
            <a:ext cx="0" cy="38100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86600" y="2438400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Sigma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31" idx="3"/>
          </p:cNvCxnSpPr>
          <p:nvPr/>
        </p:nvCxnSpPr>
        <p:spPr>
          <a:xfrm>
            <a:off x="1371600" y="5454134"/>
            <a:ext cx="1676400" cy="489466"/>
          </a:xfrm>
          <a:prstGeom prst="straightConnector1">
            <a:avLst/>
          </a:prstGeom>
          <a:ln w="317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036" y="5269468"/>
            <a:ext cx="9375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Maxima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0236" y="6107668"/>
            <a:ext cx="90441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Minima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2" idx="3"/>
          </p:cNvCxnSpPr>
          <p:nvPr/>
        </p:nvCxnSpPr>
        <p:spPr>
          <a:xfrm flipV="1">
            <a:off x="1414651" y="6096000"/>
            <a:ext cx="2014349" cy="196334"/>
          </a:xfrm>
          <a:prstGeom prst="straightConnector1">
            <a:avLst/>
          </a:prstGeom>
          <a:ln w="317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8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10" descr="C:\Users\Ozgun\Desktop\Box\My Box Files\papers\multiscale_peak_caller.Sep.2013\figures\g2g_cd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608" y="1990724"/>
            <a:ext cx="2741994" cy="217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9" descr="C:\Users\Ozgun\Desktop\Box\My Box Files\papers\multiscale_peak_caller.Sep.2013\figures\gene_length_cd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825" y="4514012"/>
            <a:ext cx="2683650" cy="216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9712"/>
            <a:ext cx="8229600" cy="1143000"/>
          </a:xfrm>
        </p:spPr>
        <p:txBody>
          <a:bodyPr/>
          <a:lstStyle/>
          <a:p>
            <a:r>
              <a:rPr lang="en-US" dirty="0" smtClean="0"/>
              <a:t>Figure S3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08610" y="1128395"/>
            <a:ext cx="81076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186488" y="720724"/>
            <a:ext cx="0" cy="4000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176963" y="725487"/>
            <a:ext cx="65246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95338" y="739774"/>
            <a:ext cx="0" cy="4000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85813" y="744537"/>
            <a:ext cx="65246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97560" y="1120140"/>
            <a:ext cx="3374390" cy="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198235" y="1129665"/>
            <a:ext cx="2507615" cy="0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171952" y="1144587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196014" y="1158874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214813" y="1344613"/>
            <a:ext cx="1938337" cy="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605389" y="1325529"/>
                <a:ext cx="130696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𝑔𝑒𝑛𝑒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𝑔𝑒𝑛𝑒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389" y="1325529"/>
                <a:ext cx="1306961" cy="391902"/>
              </a:xfrm>
              <a:prstGeom prst="rect">
                <a:avLst/>
              </a:prstGeom>
              <a:blipFill rotWithShape="1">
                <a:blip r:embed="rId5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/>
          <p:cNvCxnSpPr/>
          <p:nvPr/>
        </p:nvCxnSpPr>
        <p:spPr>
          <a:xfrm flipV="1">
            <a:off x="7037602" y="3662363"/>
            <a:ext cx="0" cy="195262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675660" y="3667441"/>
            <a:ext cx="36195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TextBox 1024"/>
          <p:cNvSpPr txBox="1"/>
          <p:nvPr/>
        </p:nvSpPr>
        <p:spPr>
          <a:xfrm>
            <a:off x="330200" y="104775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</a:t>
            </a:r>
            <a:r>
              <a:rPr lang="en-US" b="1" dirty="0" smtClean="0"/>
              <a:t>A)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6352714" y="1635125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(D)</a:t>
            </a:r>
            <a:endParaRPr lang="en-US" b="1" dirty="0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7894897" y="5451475"/>
            <a:ext cx="0" cy="92075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729637" y="5456547"/>
            <a:ext cx="1152559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09627" y="1116012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42963" y="1347788"/>
            <a:ext cx="3281362" cy="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208264" y="1341404"/>
                <a:ext cx="716798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𝑔𝑒𝑛𝑒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264" y="1341404"/>
                <a:ext cx="716798" cy="391902"/>
              </a:xfrm>
              <a:prstGeom prst="rect">
                <a:avLst/>
              </a:prstGeom>
              <a:blipFill rotWithShape="1">
                <a:blip r:embed="rId6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/>
          <p:cNvSpPr txBox="1"/>
          <p:nvPr/>
        </p:nvSpPr>
        <p:spPr>
          <a:xfrm>
            <a:off x="6348637" y="41751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(E)</a:t>
            </a:r>
            <a:endParaRPr lang="en-US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371475" y="182880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(B)</a:t>
            </a:r>
            <a:endParaRPr lang="en-US" b="1" dirty="0"/>
          </a:p>
        </p:txBody>
      </p:sp>
      <p:cxnSp>
        <p:nvCxnSpPr>
          <p:cNvPr id="105" name="Straight Connector 104"/>
          <p:cNvCxnSpPr/>
          <p:nvPr/>
        </p:nvCxnSpPr>
        <p:spPr>
          <a:xfrm>
            <a:off x="130629" y="2962638"/>
            <a:ext cx="5675085" cy="0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129540" y="2324100"/>
            <a:ext cx="0" cy="640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168729" y="4143738"/>
            <a:ext cx="5675085" cy="0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V="1">
            <a:off x="167640" y="3505200"/>
            <a:ext cx="0" cy="640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1306564" y="3535329"/>
                <a:ext cx="3489481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Output is zero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𝑓𝑖𝑙𝑡𝑒𝑟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564" y="3535329"/>
                <a:ext cx="3489481" cy="391582"/>
              </a:xfrm>
              <a:prstGeom prst="rect">
                <a:avLst/>
              </a:prstGeom>
              <a:blipFill rotWithShape="1">
                <a:blip r:embed="rId7"/>
                <a:stretch>
                  <a:fillRect l="-1396" t="-6250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2481314" y="2097054"/>
                <a:ext cx="411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314" y="2097054"/>
                <a:ext cx="41171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Flowchart: Delay 91"/>
          <p:cNvSpPr/>
          <p:nvPr/>
        </p:nvSpPr>
        <p:spPr>
          <a:xfrm rot="16200000">
            <a:off x="2509840" y="1871660"/>
            <a:ext cx="452437" cy="1700215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lowchart: Delay 152"/>
          <p:cNvSpPr/>
          <p:nvPr/>
        </p:nvSpPr>
        <p:spPr>
          <a:xfrm rot="16200000">
            <a:off x="981077" y="5462585"/>
            <a:ext cx="452437" cy="1700215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lowchart: Delay 153"/>
          <p:cNvSpPr/>
          <p:nvPr/>
        </p:nvSpPr>
        <p:spPr>
          <a:xfrm rot="16200000">
            <a:off x="3829052" y="5462585"/>
            <a:ext cx="452437" cy="1700215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1247775" y="6096000"/>
            <a:ext cx="3000376" cy="4407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374650" y="422910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(C)</a:t>
            </a:r>
            <a:endParaRPr lang="en-US" b="1" dirty="0"/>
          </a:p>
        </p:txBody>
      </p:sp>
      <p:cxnSp>
        <p:nvCxnSpPr>
          <p:cNvPr id="157" name="Straight Connector 156"/>
          <p:cNvCxnSpPr/>
          <p:nvPr/>
        </p:nvCxnSpPr>
        <p:spPr>
          <a:xfrm>
            <a:off x="197304" y="5362938"/>
            <a:ext cx="5675085" cy="0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 flipV="1">
            <a:off x="196215" y="4724400"/>
            <a:ext cx="0" cy="640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235404" y="6544038"/>
            <a:ext cx="5675085" cy="0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flipV="1">
            <a:off x="234315" y="5905500"/>
            <a:ext cx="0" cy="640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1830439" y="5647268"/>
                <a:ext cx="2129494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𝑓𝑖𝑙𝑡𝑒𝑟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&gt;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1−2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439" y="5647268"/>
                <a:ext cx="2129494" cy="391582"/>
              </a:xfrm>
              <a:prstGeom prst="rect">
                <a:avLst/>
              </a:prstGeom>
              <a:blipFill rotWithShape="1">
                <a:blip r:embed="rId9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Rectangle 163"/>
              <p:cNvSpPr/>
              <p:nvPr/>
            </p:nvSpPr>
            <p:spPr>
              <a:xfrm>
                <a:off x="2285954" y="4882634"/>
                <a:ext cx="6922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1−2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4" name="Rectangle 1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54" y="4882634"/>
                <a:ext cx="69224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5" name="Flowchart: Delay 164"/>
          <p:cNvSpPr/>
          <p:nvPr/>
        </p:nvSpPr>
        <p:spPr>
          <a:xfrm rot="16200000">
            <a:off x="919165" y="4271960"/>
            <a:ext cx="452437" cy="1700215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lowchart: Delay 165"/>
          <p:cNvSpPr/>
          <p:nvPr/>
        </p:nvSpPr>
        <p:spPr>
          <a:xfrm rot="16200000">
            <a:off x="3790952" y="4281485"/>
            <a:ext cx="452437" cy="1700215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19050" y="2033587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" y="2033587"/>
                <a:ext cx="367986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9525" y="3176587"/>
                <a:ext cx="1032975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𝑓𝑖𝑙𝑡𝑒𝑟𝑒𝑑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" y="3176587"/>
                <a:ext cx="1032975" cy="391582"/>
              </a:xfrm>
              <a:prstGeom prst="rect">
                <a:avLst/>
              </a:prstGeom>
              <a:blipFill rotWithShape="1">
                <a:blip r:embed="rId12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168"/>
              <p:cNvSpPr txBox="1"/>
              <p:nvPr/>
            </p:nvSpPr>
            <p:spPr>
              <a:xfrm>
                <a:off x="66675" y="5538787"/>
                <a:ext cx="1032975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𝑓𝑖𝑙𝑡𝑒𝑟𝑒𝑑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9" name="TextBox 1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" y="5538787"/>
                <a:ext cx="1032975" cy="391582"/>
              </a:xfrm>
              <a:prstGeom prst="rect">
                <a:avLst/>
              </a:prstGeom>
              <a:blipFill rotWithShape="1">
                <a:blip r:embed="rId13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0" name="Straight Connector 169"/>
          <p:cNvCxnSpPr/>
          <p:nvPr/>
        </p:nvCxnSpPr>
        <p:spPr>
          <a:xfrm>
            <a:off x="1885952" y="2363787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582989" y="2359024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1893888" y="2439988"/>
            <a:ext cx="1671637" cy="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6" name="TextBox 175"/>
              <p:cNvSpPr txBox="1"/>
              <p:nvPr/>
            </p:nvSpPr>
            <p:spPr>
              <a:xfrm>
                <a:off x="893019" y="4485447"/>
                <a:ext cx="411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6" name="TextBox 1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019" y="4485447"/>
                <a:ext cx="411715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7" name="Straight Connector 176"/>
          <p:cNvCxnSpPr/>
          <p:nvPr/>
        </p:nvCxnSpPr>
        <p:spPr>
          <a:xfrm>
            <a:off x="297657" y="4752180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1994694" y="4747417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305593" y="4828381"/>
            <a:ext cx="1671637" cy="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0" name="TextBox 179"/>
              <p:cNvSpPr txBox="1"/>
              <p:nvPr/>
            </p:nvSpPr>
            <p:spPr>
              <a:xfrm>
                <a:off x="3792589" y="4465604"/>
                <a:ext cx="4170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0" name="TextBox 1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589" y="4465604"/>
                <a:ext cx="417037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1" name="Straight Connector 180"/>
          <p:cNvCxnSpPr/>
          <p:nvPr/>
        </p:nvCxnSpPr>
        <p:spPr>
          <a:xfrm>
            <a:off x="3171827" y="4745037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4868864" y="4740274"/>
            <a:ext cx="0" cy="3976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3179763" y="4821238"/>
            <a:ext cx="1671637" cy="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36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5400" y="46038"/>
            <a:ext cx="2857500" cy="17446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Figure S4:</a:t>
            </a:r>
            <a:br>
              <a:rPr lang="en-US" dirty="0" smtClean="0"/>
            </a:br>
            <a:r>
              <a:rPr lang="en-US" sz="2200" dirty="0" smtClean="0"/>
              <a:t>Normalization window length for p-</a:t>
            </a:r>
            <a:r>
              <a:rPr lang="en-US" sz="2200" dirty="0" err="1" smtClean="0"/>
              <a:t>val</a:t>
            </a:r>
            <a:r>
              <a:rPr lang="en-US" sz="2200" dirty="0" smtClean="0"/>
              <a:t>  computation</a:t>
            </a:r>
            <a:endParaRPr lang="en-US" sz="2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02400" cy="658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429000" y="1612900"/>
            <a:ext cx="2959100" cy="1460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200" y="0"/>
            <a:ext cx="8229600" cy="1143000"/>
          </a:xfrm>
        </p:spPr>
        <p:txBody>
          <a:bodyPr/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pic>
        <p:nvPicPr>
          <p:cNvPr id="1027" name="Picture 3" descr="C:\Users\Ozgun\Desktop\Box\My Box Files\papers\multiscale_peak_caller.Sep.2013\figures\Flowchart_Figure\music_flowchart_decomposition_details_v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32229"/>
            <a:ext cx="7327900" cy="643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9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2</a:t>
            </a:r>
            <a:endParaRPr lang="en-US" dirty="0"/>
          </a:p>
        </p:txBody>
      </p:sp>
      <p:pic>
        <p:nvPicPr>
          <p:cNvPr id="4" name="Picture 3" descr="C:\Users\Ozgun\Desktop\Box\My Box Files\papers\multiscale_peak_caller.Sep.2013\figures\scale_spectrums\scale_spectrums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692" y="1620520"/>
            <a:ext cx="5533708" cy="4627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06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3</a:t>
            </a:r>
            <a:endParaRPr lang="en-US" dirty="0"/>
          </a:p>
        </p:txBody>
      </p:sp>
      <p:pic>
        <p:nvPicPr>
          <p:cNvPr id="3" name="Picture 2" descr="C:\Users\Ozgun\Desktop\Box\My Box Files\papers\multiscale_peak_caller.Sep.2013\figures\k562_h3k36me3_accuraci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1" y="2083461"/>
            <a:ext cx="4040188" cy="339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Ozgun\Desktop\Box\My Box Files\papers\multiscale_peak_caller.Sep.2013\figures\gm12878_h3k36me3_accuraci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2108861"/>
            <a:ext cx="4040188" cy="339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4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3c</a:t>
            </a:r>
            <a:endParaRPr lang="en-US" dirty="0"/>
          </a:p>
        </p:txBody>
      </p:sp>
      <p:pic>
        <p:nvPicPr>
          <p:cNvPr id="4" name="Picture 4" descr="C:\Users\Ozgun\Desktop\Box\My Box Files\papers\multiscale_peak_caller.Sep.2013\figures\no_mapability_k36_accuraci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2203450"/>
            <a:ext cx="3744913" cy="307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4</a:t>
            </a:r>
            <a:endParaRPr lang="en-US" dirty="0"/>
          </a:p>
        </p:txBody>
      </p:sp>
      <p:pic>
        <p:nvPicPr>
          <p:cNvPr id="1027" name="Picture 3" descr="C:\Users\Ozgun\Desktop\Box\My Box Files\papers\multiscale_peak_caller.Sep.2013\figures\gm12878_per_rep_overlap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0" y="1828800"/>
            <a:ext cx="4248150" cy="316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zgun\Desktop\Box\My Box Files\papers\multiscale_peak_caller.Sep.2013\figures\k562_per_rep_overlap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841500"/>
            <a:ext cx="4248150" cy="316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4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dirty="0" smtClean="0"/>
              <a:t>Figure 5a</a:t>
            </a:r>
            <a:endParaRPr lang="en-US" dirty="0"/>
          </a:p>
        </p:txBody>
      </p:sp>
      <p:pic>
        <p:nvPicPr>
          <p:cNvPr id="1031" name="Picture 7" descr="C:\Users\Ozgun\Desktop\Box\My Box Files\papers\multiscale_peak_caller.Sep.2013\figures\Pol2_features\scale_vs_express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7315201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5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dirty="0" smtClean="0"/>
              <a:t>Figure 5a</a:t>
            </a:r>
            <a:endParaRPr lang="en-US" dirty="0"/>
          </a:p>
        </p:txBody>
      </p:sp>
      <p:pic>
        <p:nvPicPr>
          <p:cNvPr id="1031" name="Picture 7" descr="C:\Users\Ozgun\Desktop\Box\My Box Files\papers\multiscale_peak_caller.Sep.2013\figures\Pol2_features\scale_vs_express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7315201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4953000" y="1478280"/>
            <a:ext cx="0" cy="4465320"/>
          </a:xfrm>
          <a:prstGeom prst="line">
            <a:avLst/>
          </a:prstGeom>
          <a:ln w="3175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33600" y="5857874"/>
            <a:ext cx="2819400" cy="119063"/>
          </a:xfrm>
          <a:prstGeom prst="rect">
            <a:avLst/>
          </a:prstGeom>
          <a:noFill/>
          <a:ln w="317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53000" y="2971800"/>
            <a:ext cx="1752600" cy="2133600"/>
          </a:xfrm>
          <a:prstGeom prst="rect">
            <a:avLst/>
          </a:prstGeom>
          <a:noFill/>
          <a:ln w="317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729549" y="5712387"/>
            <a:ext cx="81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Stalled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24786" y="3850238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Elongating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" idx="3"/>
          </p:cNvCxnSpPr>
          <p:nvPr/>
        </p:nvCxnSpPr>
        <p:spPr>
          <a:xfrm>
            <a:off x="6705600" y="4038600"/>
            <a:ext cx="108585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976815" y="5905500"/>
            <a:ext cx="2828925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3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/>
          <p:nvPr/>
        </p:nvCxnSpPr>
        <p:spPr>
          <a:xfrm flipH="1">
            <a:off x="3978276" y="1152525"/>
            <a:ext cx="873124" cy="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5262"/>
            <a:ext cx="8229600" cy="1143000"/>
          </a:xfrm>
        </p:spPr>
        <p:txBody>
          <a:bodyPr/>
          <a:lstStyle/>
          <a:p>
            <a:r>
              <a:rPr lang="en-US" dirty="0" smtClean="0"/>
              <a:t>Figure 5b</a:t>
            </a:r>
            <a:endParaRPr lang="en-US" dirty="0"/>
          </a:p>
        </p:txBody>
      </p:sp>
      <p:pic>
        <p:nvPicPr>
          <p:cNvPr id="1030" name="Picture 6" descr="C:\Users\Ozgun\Desktop\Box\My Box Files\papers\multiscale_peak_caller.Sep.2013\figures\Pol2_features\pol2s2_aggregat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" y="1295400"/>
            <a:ext cx="6842760" cy="547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4851400" y="889000"/>
            <a:ext cx="0" cy="529590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54575" y="1152525"/>
            <a:ext cx="876300" cy="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84520" y="9601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 body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26080" y="960120"/>
            <a:ext cx="110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3254</TotalTime>
  <Words>890</Words>
  <Application>Microsoft Office PowerPoint</Application>
  <PresentationFormat>On-screen Show (4:3)</PresentationFormat>
  <Paragraphs>72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MUSIC Figures</vt:lpstr>
      <vt:lpstr>Figure 1</vt:lpstr>
      <vt:lpstr>Figure 2</vt:lpstr>
      <vt:lpstr>Figure 3</vt:lpstr>
      <vt:lpstr>Fig 3c</vt:lpstr>
      <vt:lpstr>Figure 4</vt:lpstr>
      <vt:lpstr>Figure 5a</vt:lpstr>
      <vt:lpstr>Figure 5a</vt:lpstr>
      <vt:lpstr>Figure 5b</vt:lpstr>
      <vt:lpstr>Figure S1</vt:lpstr>
      <vt:lpstr>Figure S2</vt:lpstr>
      <vt:lpstr>Figure S3</vt:lpstr>
      <vt:lpstr>Figure S4: Normalization window length for p-val  computation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55</cp:revision>
  <dcterms:created xsi:type="dcterms:W3CDTF">2006-08-16T00:00:00Z</dcterms:created>
  <dcterms:modified xsi:type="dcterms:W3CDTF">2014-02-18T20:35:55Z</dcterms:modified>
</cp:coreProperties>
</file>