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3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69" autoAdjust="0"/>
  </p:normalViewPr>
  <p:slideViewPr>
    <p:cSldViewPr showGuides="1">
      <p:cViewPr>
        <p:scale>
          <a:sx n="75" d="100"/>
          <a:sy n="75" d="100"/>
        </p:scale>
        <p:origin x="-630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80CC4-DF75-46E5-820B-92340BB4A35A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0611D-6EF4-4AF1-9BC2-C2FA56135F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0611D-6EF4-4AF1-9BC2-C2FA56135F8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B2C9F-CE2F-442C-8F5D-2065A047A117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55A5A-2A5A-478D-8B30-08FAB0652547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36E54-7E7C-46FA-86FF-68386514080B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34EE-14B7-4A0F-B3C7-4F62785F9BF5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99EF-F57B-4707-AC56-99FB9FB172D2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18824-1A1E-48BB-9D02-EB0AA2C82703}" type="datetime1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71F55-A09B-4E79-81CE-7C59A1EB3967}" type="datetime1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D5AB3-FEB3-4BDC-9205-D44C044478A2}" type="datetime1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7740-6317-4C68-9EA0-EB2B36C253F9}" type="datetime1">
              <a:rPr lang="en-US" smtClean="0"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27B1-2D61-418E-B579-004A21735C9A}" type="datetime1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EEB9-1CD2-4C08-AC99-9B1568BC666F}" type="datetime1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5251-BB3E-4D17-8F73-FBA732A2F2B8}" type="datetime1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BE57D-C1C2-46B7-A4AE-5BD0A135B8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ASE for 380 genomes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</a:t>
            </a:r>
          </a:p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Feb 2014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by chromosome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10</a:t>
            </a:fld>
            <a:endParaRPr lang="en-US"/>
          </a:p>
        </p:txBody>
      </p:sp>
      <p:pic>
        <p:nvPicPr>
          <p:cNvPr id="7171" name="Picture 3" descr="C:\Users\JM\thesis\mark_work\allele_specificity\datasets\snps_chr_his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577" y="1600200"/>
            <a:ext cx="8823651" cy="4495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Enrichment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Cat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Non-cat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intHets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a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b</a:t>
                      </a:r>
                      <a:endParaRPr lang="en-US" sz="4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dirty="0" err="1" smtClean="0"/>
                        <a:t>accHets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c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d</a:t>
                      </a:r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41148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Fisher’s exact test</a:t>
            </a:r>
          </a:p>
          <a:p>
            <a:r>
              <a:rPr lang="en-US" sz="2800" dirty="0" smtClean="0"/>
              <a:t>Odds ratio, p value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Gencode</a:t>
            </a:r>
            <a:r>
              <a:rPr lang="en-US" dirty="0" smtClean="0"/>
              <a:t> annotation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12</a:t>
            </a:fld>
            <a:endParaRPr lang="en-US"/>
          </a:p>
        </p:txBody>
      </p:sp>
      <p:pic>
        <p:nvPicPr>
          <p:cNvPr id="8195" name="Picture 3" descr="C:\Users\JM\thesis\mark_work\allele_specificity\enrichment\ase\gencode-enrichmen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66621"/>
            <a:ext cx="8229600" cy="4193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FIG/Encode/</a:t>
            </a:r>
            <a:r>
              <a:rPr lang="en-US" sz="3600" dirty="0" err="1" smtClean="0"/>
              <a:t>Ensembl</a:t>
            </a:r>
            <a:r>
              <a:rPr lang="en-US" sz="3600" dirty="0"/>
              <a:t> </a:t>
            </a:r>
            <a:r>
              <a:rPr lang="en-US" sz="3600" dirty="0" smtClean="0"/>
              <a:t>Genomic annotations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199"/>
          </a:xfrm>
        </p:spPr>
        <p:txBody>
          <a:bodyPr/>
          <a:lstStyle/>
          <a:p>
            <a:r>
              <a:rPr lang="en-US" dirty="0" smtClean="0"/>
              <a:t>954 categories (TFs, enhancers, distal regulatory regions etc.)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2729748"/>
          <a:ext cx="8686800" cy="35948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605540"/>
                <a:gridCol w="498398"/>
                <a:gridCol w="982554"/>
                <a:gridCol w="772230"/>
                <a:gridCol w="796255"/>
                <a:gridCol w="974725"/>
                <a:gridCol w="1057098"/>
              </a:tblGrid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solidFill>
                            <a:srgbClr val="FF0000"/>
                          </a:solidFill>
                        </a:rPr>
                        <a:t>PG.Processed.Pgene.Ori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14.6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0.00E+00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5135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956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124992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340544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PG.Pgene.Ori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10.3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0.00E+00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6059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1618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124068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339882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7030A0"/>
                          </a:solidFill>
                        </a:rPr>
                        <a:t>ncRNA.rRNA.Ori</a:t>
                      </a:r>
                      <a:endParaRPr lang="en-US" sz="1800" b="0" i="0" u="none" strike="noStrike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7030A0"/>
                          </a:solidFill>
                        </a:rPr>
                        <a:t>5.0</a:t>
                      </a:r>
                      <a:endParaRPr lang="en-US" sz="18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7030A0"/>
                          </a:solidFill>
                        </a:rPr>
                        <a:t>7.81E-03</a:t>
                      </a:r>
                      <a:endParaRPr lang="en-US" sz="1800" b="0" i="0" u="none" strike="noStrike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7030A0"/>
                          </a:solidFill>
                        </a:rPr>
                        <a:t>21</a:t>
                      </a:r>
                      <a:endParaRPr lang="en-US" sz="1800" b="0" i="0" u="none" strike="noStrike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7030A0"/>
                          </a:solidFill>
                        </a:rPr>
                        <a:t>11</a:t>
                      </a:r>
                      <a:endParaRPr lang="en-US" sz="1800" b="0" i="0" u="none" strike="noStrike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7030A0"/>
                          </a:solidFill>
                        </a:rPr>
                        <a:t>130106</a:t>
                      </a:r>
                      <a:endParaRPr lang="en-US" sz="1800" b="0" i="0" u="none" strike="noStrike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7030A0"/>
                          </a:solidFill>
                        </a:rPr>
                        <a:t>341489</a:t>
                      </a:r>
                      <a:endParaRPr lang="en-US" sz="18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PAX5.Proximal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4.8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0.00E+00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115328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211291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14799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130209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PG.Duplicated.Pgene.Ori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4.8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2.70E-95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486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269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129641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341231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SREBF2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3.9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6.31E-05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130088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/>
                        <a:t>341474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  <a:tr h="513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PG.Transcribed.Processed.Pgene.Ori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</a:rPr>
                        <a:t>3.9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7.58E-31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195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131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solidFill>
                            <a:srgbClr val="FF0000"/>
                          </a:solidFill>
                        </a:rPr>
                        <a:t>129932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</a:rPr>
                        <a:t>341369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724" marR="6724" marT="6724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PLoS</a:t>
            </a:r>
            <a:r>
              <a:rPr lang="en-US" dirty="0" smtClean="0"/>
              <a:t> comp </a:t>
            </a:r>
            <a:r>
              <a:rPr lang="en-US" dirty="0" err="1" smtClean="0"/>
              <a:t>biol</a:t>
            </a:r>
            <a:r>
              <a:rPr lang="en-US" dirty="0" smtClean="0"/>
              <a:t> topic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introduce the idea of an allelic element/region?</a:t>
            </a:r>
          </a:p>
          <a:p>
            <a:r>
              <a:rPr lang="en-US" dirty="0" smtClean="0"/>
              <a:t>Gene ontology enrichment?</a:t>
            </a:r>
          </a:p>
          <a:p>
            <a:r>
              <a:rPr lang="en-US" dirty="0" err="1" smtClean="0"/>
              <a:t>Fst</a:t>
            </a:r>
            <a:r>
              <a:rPr lang="en-US" dirty="0" smtClean="0"/>
              <a:t>?</a:t>
            </a:r>
          </a:p>
          <a:p>
            <a:r>
              <a:rPr lang="en-US" dirty="0" smtClean="0"/>
              <a:t>Allele frequency spectra of both </a:t>
            </a:r>
            <a:r>
              <a:rPr lang="en-US" dirty="0" err="1" smtClean="0"/>
              <a:t>accHets</a:t>
            </a:r>
            <a:r>
              <a:rPr lang="en-US" dirty="0" smtClean="0"/>
              <a:t> and </a:t>
            </a:r>
            <a:r>
              <a:rPr lang="en-US" dirty="0" err="1" smtClean="0"/>
              <a:t>intHets</a:t>
            </a:r>
            <a:endParaRPr lang="en-US" dirty="0" smtClean="0"/>
          </a:p>
          <a:p>
            <a:r>
              <a:rPr lang="en-US" dirty="0" smtClean="0"/>
              <a:t>Redo </a:t>
            </a:r>
            <a:r>
              <a:rPr lang="en-US" dirty="0" err="1" smtClean="0"/>
              <a:t>accHets</a:t>
            </a:r>
            <a:r>
              <a:rPr lang="en-US" dirty="0" smtClean="0"/>
              <a:t> -1</a:t>
            </a:r>
          </a:p>
          <a:p>
            <a:r>
              <a:rPr lang="en-US" dirty="0" smtClean="0"/>
              <a:t>Read distribution in ASE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380 individuals (excl. Snyder and trios)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7 populations:</a:t>
            </a:r>
            <a:br>
              <a:rPr lang="en-US" dirty="0" smtClean="0"/>
            </a:br>
            <a:r>
              <a:rPr lang="en-US" dirty="0" smtClean="0"/>
              <a:t>CEU (74), FIN (71), GBR (67), TSI (92), YRI (74), CHB (1), JPT (1</a:t>
            </a:r>
            <a:r>
              <a:rPr lang="en-US" dirty="0" smtClean="0"/>
              <a:t>)</a:t>
            </a: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2003A-9C8B-4402-81A9-44674E8F44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JM\thesis\mark_work\allele_specificity\datasets\380_average_cov_380 individuals-new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66621"/>
            <a:ext cx="8229600" cy="41931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genome coverage distribution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15200" y="15240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 = 8</a:t>
            </a:r>
          </a:p>
          <a:p>
            <a:r>
              <a:rPr lang="en-US" dirty="0" smtClean="0"/>
              <a:t>Min = 2.2</a:t>
            </a:r>
          </a:p>
          <a:p>
            <a:r>
              <a:rPr lang="en-US" dirty="0" smtClean="0"/>
              <a:t>Max = 24.2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#ASE SNPs distribution</a:t>
            </a:r>
            <a:endParaRPr lang="en-US" dirty="0"/>
          </a:p>
        </p:txBody>
      </p:sp>
      <p:pic>
        <p:nvPicPr>
          <p:cNvPr id="2052" name="Picture 4" descr="C:\Users\JM\thesis\mark_work\allele_specificity\datasets\380_intHets_his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66621"/>
            <a:ext cx="8229600" cy="419312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315200" y="15240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 = 1775</a:t>
            </a:r>
          </a:p>
          <a:p>
            <a:r>
              <a:rPr lang="en-US" dirty="0" smtClean="0"/>
              <a:t>Min = 20</a:t>
            </a:r>
          </a:p>
          <a:p>
            <a:r>
              <a:rPr lang="en-US" dirty="0" smtClean="0"/>
              <a:t>Max = 6405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GCov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#ASE</a:t>
            </a:r>
            <a:endParaRPr lang="en-US" dirty="0"/>
          </a:p>
        </p:txBody>
      </p:sp>
      <p:pic>
        <p:nvPicPr>
          <p:cNvPr id="3074" name="Picture 2" descr="C:\Users\JM\thesis\mark_work\allele_specificity\datasets\380_gCov_intHets_grey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926" t="10569" r="1852" b="4019"/>
          <a:stretch>
            <a:fillRect/>
          </a:stretch>
        </p:blipFill>
        <p:spPr bwMode="auto">
          <a:xfrm>
            <a:off x="100738" y="1524000"/>
            <a:ext cx="8814662" cy="5181600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>
            <a:off x="228600" y="6019800"/>
            <a:ext cx="533400" cy="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90600" y="3810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 = 8</a:t>
            </a:r>
          </a:p>
          <a:p>
            <a:r>
              <a:rPr lang="en-US" dirty="0" smtClean="0"/>
              <a:t>Min = 2.2</a:t>
            </a:r>
          </a:p>
          <a:p>
            <a:r>
              <a:rPr lang="en-US" dirty="0" smtClean="0"/>
              <a:t>Max = 24.2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3810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 = 1775</a:t>
            </a:r>
          </a:p>
          <a:p>
            <a:r>
              <a:rPr lang="en-US" dirty="0" smtClean="0"/>
              <a:t>Min = 20</a:t>
            </a:r>
          </a:p>
          <a:p>
            <a:r>
              <a:rPr lang="en-US" dirty="0" smtClean="0"/>
              <a:t>Max = 6405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GCov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#ASE </a:t>
            </a:r>
            <a:r>
              <a:rPr lang="en-US" dirty="0" err="1" smtClean="0"/>
              <a:t>vs</a:t>
            </a:r>
            <a:r>
              <a:rPr lang="en-US" dirty="0" smtClean="0"/>
              <a:t> pop</a:t>
            </a:r>
            <a:endParaRPr lang="en-US" dirty="0"/>
          </a:p>
        </p:txBody>
      </p:sp>
      <p:pic>
        <p:nvPicPr>
          <p:cNvPr id="4098" name="Picture 2" descr="C:\Users\JM\thesis\mark_work\allele_specificity\datasets\380_gCov_intHets_colorByPop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512" t="6734" r="1512" b="2350"/>
          <a:stretch>
            <a:fillRect/>
          </a:stretch>
        </p:blipFill>
        <p:spPr bwMode="auto">
          <a:xfrm>
            <a:off x="152400" y="1295399"/>
            <a:ext cx="8763000" cy="5503545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Enrichment of ASE SNPs </a:t>
            </a:r>
            <a:br>
              <a:rPr lang="en-US" dirty="0" smtClean="0"/>
            </a:br>
            <a:r>
              <a:rPr lang="en-US" dirty="0" smtClean="0"/>
              <a:t>in various elements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AlleleSeq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130,127 unique SNPs detected from 380 individuals</a:t>
            </a:r>
          </a:p>
          <a:p>
            <a:r>
              <a:rPr lang="en-US" dirty="0" smtClean="0"/>
              <a:t>“matched controls”</a:t>
            </a:r>
            <a:br>
              <a:rPr lang="en-US" dirty="0" smtClean="0"/>
            </a:br>
            <a:r>
              <a:rPr lang="en-US" dirty="0" smtClean="0"/>
              <a:t>341,500 accessible het SNPs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C:\Users\JM\thesis\mark_work\allele_specificity\datasets\bino_n5_p0.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371600"/>
            <a:ext cx="4190342" cy="228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get accessible het SNPs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0201"/>
            <a:ext cx="41148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 reads, n=5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1828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n=5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0" y="2133600"/>
          <a:ext cx="4191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Ref:alt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</a:t>
                      </a:r>
                      <a:r>
                        <a:rPr lang="en-US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0:5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1:4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0.3125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2:3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3:2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4:1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0.3125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5:0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51" name="Picture 7" descr="C:\Users\JM\thesis\mark_work\allele_specificity\datasets\bino_n100_p0.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038265"/>
            <a:ext cx="4038600" cy="205773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858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n=100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2057400" y="3657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…..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50292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each p value cutoff per dataset, find the minimum 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get accessible het SNPs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Binomial Chart (n=0:n=10)</a:t>
            </a:r>
          </a:p>
          <a:p>
            <a:pPr>
              <a:buNone/>
            </a:pPr>
            <a:r>
              <a:rPr lang="en-US" dirty="0"/>
              <a:t>0</a:t>
            </a:r>
            <a:r>
              <a:rPr lang="en-US" dirty="0" smtClean="0"/>
              <a:t> 		1</a:t>
            </a:r>
          </a:p>
          <a:p>
            <a:pPr>
              <a:buNone/>
            </a:pPr>
            <a:r>
              <a:rPr lang="en-US" dirty="0"/>
              <a:t>1</a:t>
            </a:r>
            <a:r>
              <a:rPr lang="en-US" dirty="0" smtClean="0"/>
              <a:t> 		1</a:t>
            </a:r>
          </a:p>
          <a:p>
            <a:pPr>
              <a:buNone/>
            </a:pPr>
            <a:r>
              <a:rPr lang="en-US" dirty="0"/>
              <a:t>2</a:t>
            </a:r>
            <a:r>
              <a:rPr lang="en-US" dirty="0" smtClean="0"/>
              <a:t> 		0.5</a:t>
            </a:r>
          </a:p>
          <a:p>
            <a:pPr>
              <a:buNone/>
            </a:pPr>
            <a:r>
              <a:rPr lang="en-US" dirty="0" smtClean="0"/>
              <a:t>3 		0.25</a:t>
            </a:r>
          </a:p>
          <a:p>
            <a:pPr>
              <a:buNone/>
            </a:pPr>
            <a:r>
              <a:rPr lang="en-US" dirty="0" smtClean="0"/>
              <a:t>4 		0.125</a:t>
            </a:r>
          </a:p>
          <a:p>
            <a:pPr>
              <a:buNone/>
            </a:pPr>
            <a:r>
              <a:rPr lang="en-US" dirty="0" smtClean="0"/>
              <a:t>5 		0.0625</a:t>
            </a:r>
          </a:p>
          <a:p>
            <a:pPr>
              <a:buNone/>
            </a:pPr>
            <a:r>
              <a:rPr lang="en-US" dirty="0" smtClean="0"/>
              <a:t>6 		0.03125</a:t>
            </a:r>
          </a:p>
          <a:p>
            <a:pPr>
              <a:buNone/>
            </a:pPr>
            <a:r>
              <a:rPr lang="en-US" dirty="0" smtClean="0"/>
              <a:t>7 		0.015625</a:t>
            </a:r>
          </a:p>
          <a:p>
            <a:pPr>
              <a:buNone/>
            </a:pPr>
            <a:r>
              <a:rPr lang="en-US" dirty="0" smtClean="0"/>
              <a:t>8 		0.0078125</a:t>
            </a:r>
          </a:p>
          <a:p>
            <a:pPr>
              <a:buNone/>
            </a:pPr>
            <a:r>
              <a:rPr lang="en-US" dirty="0" smtClean="0"/>
              <a:t>9 		0.00390625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BE57D-C1C2-46B7-A4AE-5BD0A135B83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95800" y="3899118"/>
            <a:ext cx="381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HG00096,</a:t>
            </a:r>
          </a:p>
          <a:p>
            <a:r>
              <a:rPr lang="en-US" sz="2800" dirty="0" smtClean="0"/>
              <a:t>at FDR 5% (RNA-</a:t>
            </a:r>
            <a:r>
              <a:rPr lang="en-US" sz="2800" dirty="0" err="1" smtClean="0"/>
              <a:t>seq</a:t>
            </a:r>
            <a:r>
              <a:rPr lang="en-US" sz="2800" dirty="0" smtClean="0"/>
              <a:t>)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p value </a:t>
            </a:r>
            <a:r>
              <a:rPr lang="en-US" sz="2800" dirty="0" smtClean="0">
                <a:solidFill>
                  <a:srgbClr val="FF0000"/>
                </a:solidFill>
              </a:rPr>
              <a:t>0.009286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 </a:t>
            </a:r>
            <a:r>
              <a:rPr lang="en-US" sz="2800" dirty="0" smtClean="0"/>
              <a:t>min n </a:t>
            </a:r>
            <a:r>
              <a:rPr lang="en-US" sz="2800" smtClean="0"/>
              <a:t>= 8</a:t>
            </a:r>
            <a:endParaRPr lang="en-US" sz="28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590800" y="5188059"/>
            <a:ext cx="1905000" cy="22214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3400" y="5410200"/>
            <a:ext cx="1981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296</Words>
  <Application>Microsoft Office PowerPoint</Application>
  <PresentationFormat>On-screen Show (4:3)</PresentationFormat>
  <Paragraphs>149</Paragraphs>
  <Slides>15</Slides>
  <Notes>1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ASE for 380 genomes</vt:lpstr>
      <vt:lpstr>Samples</vt:lpstr>
      <vt:lpstr>Average genome coverage distribution </vt:lpstr>
      <vt:lpstr>#ASE SNPs distribution</vt:lpstr>
      <vt:lpstr>GCov vs #ASE</vt:lpstr>
      <vt:lpstr>GCov vs #ASE vs pop</vt:lpstr>
      <vt:lpstr>Enrichment of ASE SNPs  in various elements</vt:lpstr>
      <vt:lpstr>How do we get accessible het SNPs</vt:lpstr>
      <vt:lpstr>How do we get accessible het SNPs</vt:lpstr>
      <vt:lpstr>Distribution by chromosome</vt:lpstr>
      <vt:lpstr>Enrichment</vt:lpstr>
      <vt:lpstr>Gencode annotation</vt:lpstr>
      <vt:lpstr>FIG/Encode/Ensembl Genomic annotations</vt:lpstr>
      <vt:lpstr>Slide 14</vt:lpstr>
      <vt:lpstr>Things to do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 for 380 genomes</dc:title>
  <dc:creator>JM</dc:creator>
  <cp:lastModifiedBy>JM</cp:lastModifiedBy>
  <cp:revision>51</cp:revision>
  <dcterms:created xsi:type="dcterms:W3CDTF">2014-02-17T23:30:07Z</dcterms:created>
  <dcterms:modified xsi:type="dcterms:W3CDTF">2014-02-19T15:30:01Z</dcterms:modified>
</cp:coreProperties>
</file>