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92599-3FB9-A841-ACD8-005B49FEA253}" type="datetimeFigureOut">
              <a:rPr lang="en-US" smtClean="0"/>
              <a:t>2/18/14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06D55-D4D5-3340-B23D-C32F20D658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69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A646C-00FC-D745-B7B3-FA2314DA365A}" type="datetimeFigureOut">
              <a:rPr lang="en-US" smtClean="0"/>
              <a:t>2/18/14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0CAF4-8EAC-E94B-A3A3-4BA65092D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6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BC75-2622-CC4D-928F-AF62D65F9FE2}" type="datetime1">
              <a:rPr lang="en-US" smtClean="0"/>
              <a:t>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4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4BE-C240-5F47-85F3-82CB3F4A038A}" type="datetime1">
              <a:rPr lang="en-US" smtClean="0"/>
              <a:t>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AABE8-01FF-C442-8667-89294BB1AD2D}" type="datetime1">
              <a:rPr lang="en-US" smtClean="0"/>
              <a:t>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3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AE6-53AC-CC40-A526-6465045B290A}" type="datetime1">
              <a:rPr lang="en-US" smtClean="0"/>
              <a:t>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96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DC3A5-BF76-0D40-AF9E-2D192A64234C}" type="datetime1">
              <a:rPr lang="en-US" smtClean="0"/>
              <a:t>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1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18CCC-AA7F-624F-BAF0-734495B61971}" type="datetime1">
              <a:rPr lang="en-US" smtClean="0"/>
              <a:t>2/18/14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6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E977-2A63-584C-8F44-EFA8EDF67FDF}" type="datetime1">
              <a:rPr lang="en-US" smtClean="0"/>
              <a:t>2/18/14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3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5E6C-8F8B-624F-8982-1AE13B7715A8}" type="datetime1">
              <a:rPr lang="en-US" smtClean="0"/>
              <a:t>2/18/14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F9824-5E08-C148-BD7B-36E7BFC1500D}" type="datetime1">
              <a:rPr lang="en-US" smtClean="0"/>
              <a:t>2/18/14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0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87AE-69EC-7443-8997-C805CD90F56E}" type="datetime1">
              <a:rPr lang="en-US" smtClean="0"/>
              <a:t>2/18/14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9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27F8A-73A4-C942-A39D-AC4E622199B7}" type="datetime1">
              <a:rPr lang="en-US" smtClean="0"/>
              <a:t>2/18/14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0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E4613-635C-AC48-A812-DC0936E0F294}" type="datetime1">
              <a:rPr lang="en-US" smtClean="0"/>
              <a:t>2/18/14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4456C-D01D-9C44-81A4-652D84BB5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4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11640" y="1388609"/>
            <a:ext cx="9070737" cy="2226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"/>
                <a:cs typeface="Courier"/>
              </a:rPr>
              <a:t>HWI-ST354R:434:C2812ACXX:2:1101:1311:86327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>
                <a:solidFill>
                  <a:srgbClr val="008000"/>
                </a:solidFill>
                <a:latin typeface="Courier"/>
                <a:cs typeface="Courier"/>
              </a:rPr>
              <a:t>99</a:t>
            </a:r>
            <a:r>
              <a:rPr lang="en-US" sz="2000" dirty="0">
                <a:solidFill>
                  <a:srgbClr val="0000FF"/>
                </a:solidFill>
                <a:latin typeface="Courier"/>
                <a:cs typeface="Courier"/>
              </a:rPr>
              <a:t>	</a:t>
            </a:r>
            <a:r>
              <a:rPr lang="en-US" sz="2000" dirty="0" err="1">
                <a:solidFill>
                  <a:srgbClr val="0000FF"/>
                </a:solidFill>
                <a:latin typeface="Courier"/>
                <a:cs typeface="Courier"/>
              </a:rPr>
              <a:t>chrM</a:t>
            </a:r>
            <a:r>
              <a:rPr lang="en-US" sz="2000" dirty="0">
                <a:solidFill>
                  <a:srgbClr val="0000FF"/>
                </a:solidFill>
                <a:latin typeface="Courier"/>
                <a:cs typeface="Courier"/>
              </a:rPr>
              <a:t>	14253</a:t>
            </a:r>
            <a:r>
              <a:rPr lang="en-US" sz="2000" dirty="0">
                <a:latin typeface="Courier"/>
                <a:cs typeface="Courier"/>
              </a:rPr>
              <a:t>	255	</a:t>
            </a:r>
            <a:r>
              <a:rPr lang="en-US" sz="2000" dirty="0">
                <a:solidFill>
                  <a:srgbClr val="0000FF"/>
                </a:solidFill>
                <a:latin typeface="Courier"/>
                <a:cs typeface="Courier"/>
              </a:rPr>
              <a:t>100M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=	14316</a:t>
            </a:r>
            <a:r>
              <a:rPr lang="en-US" sz="2000" dirty="0">
                <a:latin typeface="Courier"/>
                <a:cs typeface="Courier"/>
              </a:rPr>
              <a:t>	161	</a:t>
            </a:r>
            <a:r>
              <a:rPr lang="en-US" sz="2000" dirty="0" smtClean="0">
                <a:latin typeface="Courier"/>
                <a:cs typeface="Courier"/>
              </a:rPr>
              <a:t>&lt;sequence1&gt;	&lt;quality1&gt;</a:t>
            </a:r>
            <a:r>
              <a:rPr lang="en-US" sz="2000" dirty="0">
                <a:latin typeface="Courier"/>
                <a:cs typeface="Courier"/>
              </a:rPr>
              <a:t>	NH:i:1	HI:i:1	AS:i:184	nM:i:6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"/>
                <a:cs typeface="Courier"/>
              </a:rPr>
              <a:t>HWI-ST354R:434:C2812ACXX:2:1101:1311:86327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>
                <a:solidFill>
                  <a:srgbClr val="008000"/>
                </a:solidFill>
                <a:latin typeface="Courier"/>
                <a:cs typeface="Courier"/>
              </a:rPr>
              <a:t>147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  <a:latin typeface="Courier"/>
                <a:cs typeface="Courier"/>
              </a:rPr>
              <a:t>chrM</a:t>
            </a:r>
            <a:r>
              <a:rPr lang="en-US" sz="2000" dirty="0" smtClean="0">
                <a:solidFill>
                  <a:srgbClr val="0000FF"/>
                </a:solidFill>
                <a:latin typeface="Courier"/>
                <a:cs typeface="Courier"/>
              </a:rPr>
              <a:t>	14316</a:t>
            </a:r>
            <a:r>
              <a:rPr lang="en-US" sz="2000" dirty="0">
                <a:latin typeface="Courier"/>
                <a:cs typeface="Courier"/>
              </a:rPr>
              <a:t>	255	</a:t>
            </a:r>
            <a:r>
              <a:rPr lang="en-US" sz="2000" dirty="0">
                <a:solidFill>
                  <a:srgbClr val="0000FF"/>
                </a:solidFill>
                <a:latin typeface="Courier"/>
                <a:cs typeface="Courier"/>
              </a:rPr>
              <a:t>2S98M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>
                <a:solidFill>
                  <a:srgbClr val="7F7F7F"/>
                </a:solidFill>
                <a:latin typeface="Courier"/>
                <a:cs typeface="Courier"/>
              </a:rPr>
              <a:t>=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14253	-161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&lt;sequence2&gt;	&lt;quality2&gt;</a:t>
            </a:r>
            <a:r>
              <a:rPr lang="en-US" sz="2000" dirty="0">
                <a:latin typeface="Courier"/>
                <a:cs typeface="Courier"/>
              </a:rPr>
              <a:t>		NH:i:1	HI:i:1	AS:i:184	nM:i:6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1929" y="545760"/>
            <a:ext cx="1591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Read name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78600" y="545760"/>
            <a:ext cx="1292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SAM flag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89392" y="545760"/>
            <a:ext cx="1578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Coordinate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8970" y="3614800"/>
            <a:ext cx="2405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F7F7F"/>
                </a:solidFill>
              </a:rPr>
              <a:t>Mate information</a:t>
            </a:r>
            <a:endParaRPr lang="en-US" sz="2400" dirty="0">
              <a:solidFill>
                <a:srgbClr val="7F7F7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1398" y="5256380"/>
            <a:ext cx="8166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positions marked in blue are used to calculate the coordinates for the aligned read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19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Cigar String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22352" b="-22352"/>
          <a:stretch>
            <a:fillRect/>
          </a:stretch>
        </p:blipFill>
        <p:spPr/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46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155" y="5175542"/>
            <a:ext cx="8229600" cy="12609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chrM</a:t>
            </a:r>
            <a:r>
              <a:rPr lang="en-US" sz="2000" dirty="0">
                <a:latin typeface="Courier"/>
                <a:cs typeface="Courier"/>
              </a:rPr>
              <a:t>:+:14253:14352:1:100|chrM:-:</a:t>
            </a:r>
            <a:r>
              <a:rPr lang="en-US" sz="2000" dirty="0">
                <a:solidFill>
                  <a:srgbClr val="FF0000"/>
                </a:solidFill>
                <a:latin typeface="Courier"/>
                <a:cs typeface="Courier"/>
              </a:rPr>
              <a:t>14316:14413:3:100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&lt;sequence&gt;	&lt;quality&gt;	HWI</a:t>
            </a:r>
            <a:r>
              <a:rPr lang="en-US" sz="2000" dirty="0">
                <a:latin typeface="Courier"/>
                <a:cs typeface="Courier"/>
              </a:rPr>
              <a:t>-ST354R:434:C2812ACXX:2:1101:1311:86327|2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31936"/>
            <a:ext cx="8229600" cy="1260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latin typeface="Courier"/>
                <a:cs typeface="Courier"/>
              </a:rPr>
              <a:t>chrM</a:t>
            </a:r>
            <a:r>
              <a:rPr lang="en-US" sz="2000" dirty="0">
                <a:latin typeface="Courier"/>
                <a:cs typeface="Courier"/>
              </a:rPr>
              <a:t>:+:14253:14352:1:100|chrM:+:</a:t>
            </a:r>
            <a:r>
              <a:rPr lang="en-US" sz="2000" dirty="0">
                <a:solidFill>
                  <a:srgbClr val="FF0000"/>
                </a:solidFill>
                <a:latin typeface="Courier"/>
                <a:cs typeface="Courier"/>
              </a:rPr>
              <a:t>14316:14317:1:2</a:t>
            </a:r>
            <a:r>
              <a:rPr lang="en-US" sz="2000" dirty="0" smtClean="0">
                <a:latin typeface="Courier"/>
                <a:cs typeface="Courier"/>
              </a:rPr>
              <a:t>	&lt;sequence&gt;	&lt;quality&gt;	HWI-ST354R:434:C2812ACXX:2:1101:1311:86327|2</a:t>
            </a:r>
            <a:endParaRPr lang="en-US" sz="2000" dirty="0">
              <a:latin typeface="Courier"/>
              <a:cs typeface="Courier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1640" y="844295"/>
            <a:ext cx="9070737" cy="30496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HWI-ST354R:434:C2812ACXX:2:1101:1311:86327	99	</a:t>
            </a:r>
            <a:r>
              <a:rPr lang="en-US" sz="2000" dirty="0" err="1">
                <a:latin typeface="Courier"/>
                <a:cs typeface="Courier"/>
              </a:rPr>
              <a:t>chrM</a:t>
            </a:r>
            <a:r>
              <a:rPr lang="en-US" sz="2000" dirty="0">
                <a:latin typeface="Courier"/>
                <a:cs typeface="Courier"/>
              </a:rPr>
              <a:t>	14253	255	100M	=	14316	161	</a:t>
            </a:r>
            <a:r>
              <a:rPr lang="en-US" sz="2000" dirty="0" smtClean="0">
                <a:latin typeface="Courier"/>
                <a:cs typeface="Courier"/>
              </a:rPr>
              <a:t>&lt;sequence1&gt;	&lt;quality1&gt;</a:t>
            </a:r>
            <a:r>
              <a:rPr lang="en-US" sz="2000" dirty="0">
                <a:latin typeface="Courier"/>
                <a:cs typeface="Courier"/>
              </a:rPr>
              <a:t>	NH:i:1	HI:i:1	AS:i:184	nM:i:6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HWI-ST354R:434:C2812ACXX:2:1101:1311:86327	147	</a:t>
            </a:r>
            <a:r>
              <a:rPr lang="en-US" sz="2000" dirty="0" err="1" smtClean="0">
                <a:latin typeface="Courier"/>
                <a:cs typeface="Courier"/>
              </a:rPr>
              <a:t>chrM</a:t>
            </a:r>
            <a:r>
              <a:rPr lang="en-US" sz="2000" dirty="0" smtClean="0">
                <a:latin typeface="Courier"/>
                <a:cs typeface="Courier"/>
              </a:rPr>
              <a:t>	14316</a:t>
            </a:r>
            <a:r>
              <a:rPr lang="en-US" sz="2000" dirty="0">
                <a:latin typeface="Courier"/>
                <a:cs typeface="Courier"/>
              </a:rPr>
              <a:t>	255	</a:t>
            </a:r>
            <a:r>
              <a:rPr lang="en-US" sz="2000" dirty="0">
                <a:solidFill>
                  <a:srgbClr val="FF0000"/>
                </a:solidFill>
                <a:latin typeface="Courier"/>
                <a:cs typeface="Courier"/>
              </a:rPr>
              <a:t>2S98M</a:t>
            </a:r>
            <a:r>
              <a:rPr lang="en-US" sz="2000" dirty="0">
                <a:latin typeface="Courier"/>
                <a:cs typeface="Courier"/>
              </a:rPr>
              <a:t>	=	14253	-161	</a:t>
            </a:r>
            <a:r>
              <a:rPr lang="en-US" sz="2000" dirty="0" smtClean="0">
                <a:latin typeface="Courier"/>
                <a:cs typeface="Courier"/>
              </a:rPr>
              <a:t>&lt;sequence2&gt;	&lt;quality2&gt;</a:t>
            </a:r>
            <a:r>
              <a:rPr lang="en-US" sz="2000" dirty="0">
                <a:latin typeface="Courier"/>
                <a:cs typeface="Courier"/>
              </a:rPr>
              <a:t>		NH:i:1	HI:i:1	AS:i:184	nM:i:6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640" y="3001753"/>
            <a:ext cx="1049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 Bug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1640" y="4819049"/>
            <a:ext cx="1880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bug removal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456C-D01D-9C44-81A4-652D84BB51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16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108</Words>
  <Application>Microsoft Macintosh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Cigar String 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Anurag Sethi</dc:creator>
  <cp:lastModifiedBy>Anurag Sethi</cp:lastModifiedBy>
  <cp:revision>6</cp:revision>
  <dcterms:created xsi:type="dcterms:W3CDTF">2014-02-12T13:57:30Z</dcterms:created>
  <dcterms:modified xsi:type="dcterms:W3CDTF">2014-02-18T17:06:59Z</dcterms:modified>
</cp:coreProperties>
</file>