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9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9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2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2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9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1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BD59-A76E-514E-9C7E-D4F019AC692C}" type="datetimeFigureOut">
              <a:rPr lang="en-US" smtClean="0"/>
              <a:t>1/21/14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ABA5-31DE-1F42-A871-4FF7FD16D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ApoBEC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 know…</a:t>
            </a:r>
          </a:p>
          <a:p>
            <a:pPr lvl="1"/>
            <a:r>
              <a:rPr lang="en-US" dirty="0" smtClean="0"/>
              <a:t>NAHR </a:t>
            </a:r>
            <a:r>
              <a:rPr lang="en-US" dirty="0" err="1" smtClean="0"/>
              <a:t>bkps</a:t>
            </a:r>
            <a:r>
              <a:rPr lang="en-US" dirty="0" smtClean="0"/>
              <a:t> related with enhancers/</a:t>
            </a:r>
            <a:r>
              <a:rPr lang="en-US" dirty="0" err="1" smtClean="0"/>
              <a:t>ssDNA</a:t>
            </a:r>
            <a:endParaRPr lang="en-US" dirty="0" smtClean="0"/>
          </a:p>
          <a:p>
            <a:pPr lvl="2"/>
            <a:r>
              <a:rPr lang="en-US" dirty="0" smtClean="0"/>
              <a:t>Histone markers (FIG)</a:t>
            </a:r>
          </a:p>
          <a:p>
            <a:pPr lvl="2"/>
            <a:r>
              <a:rPr lang="en-US" dirty="0" smtClean="0"/>
              <a:t>Hi-C (new)</a:t>
            </a:r>
          </a:p>
          <a:p>
            <a:pPr lvl="1"/>
            <a:r>
              <a:rPr lang="en-US" dirty="0" smtClean="0"/>
              <a:t>SNP peaks around </a:t>
            </a:r>
            <a:r>
              <a:rPr lang="en-US" dirty="0" err="1" smtClean="0"/>
              <a:t>bkps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 err="1" smtClean="0"/>
              <a:t>ApoBEC</a:t>
            </a:r>
            <a:r>
              <a:rPr lang="en-US" dirty="0" smtClean="0"/>
              <a:t> does</a:t>
            </a:r>
          </a:p>
          <a:p>
            <a:pPr lvl="1"/>
            <a:r>
              <a:rPr lang="en-US" dirty="0" smtClean="0"/>
              <a:t>Causes </a:t>
            </a:r>
            <a:r>
              <a:rPr lang="en-US" dirty="0" err="1" smtClean="0"/>
              <a:t>hypermutation</a:t>
            </a:r>
            <a:r>
              <a:rPr lang="en-US" dirty="0" smtClean="0"/>
              <a:t> </a:t>
            </a:r>
            <a:r>
              <a:rPr lang="en-US" dirty="0" smtClean="0"/>
              <a:t>in certain motifs </a:t>
            </a:r>
            <a:endParaRPr lang="en-US" dirty="0" smtClean="0"/>
          </a:p>
          <a:p>
            <a:pPr lvl="1"/>
            <a:r>
              <a:rPr lang="en-US" dirty="0" smtClean="0"/>
              <a:t>Clustered around </a:t>
            </a:r>
            <a:r>
              <a:rPr lang="en-US" dirty="0" err="1" smtClean="0"/>
              <a:t>bkps</a:t>
            </a:r>
            <a:r>
              <a:rPr lang="en-US" dirty="0" smtClean="0"/>
              <a:t> in cancer genome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0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</a:t>
            </a:r>
            <a:r>
              <a:rPr lang="en-US" altLang="zh-CN" dirty="0" smtClean="0"/>
              <a:t>ur Approach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TCW/WGA motifs </a:t>
            </a:r>
          </a:p>
          <a:p>
            <a:r>
              <a:rPr lang="en-US" dirty="0" err="1" smtClean="0"/>
              <a:t>ApoBEC</a:t>
            </a:r>
            <a:r>
              <a:rPr lang="en-US" dirty="0" smtClean="0"/>
              <a:t> signature mutations: TCW=&gt;TTW/TGW or WGA =&gt; WAA or WCA</a:t>
            </a:r>
            <a:endParaRPr lang="en-US" dirty="0"/>
          </a:p>
          <a:p>
            <a:r>
              <a:rPr lang="en-US" dirty="0" smtClean="0"/>
              <a:t>Do the SNP aggregation plot </a:t>
            </a:r>
            <a:r>
              <a:rPr lang="en-US" altLang="zh-CN" dirty="0" smtClean="0"/>
              <a:t>w/ and w/o these signature mutations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9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 aggregation for NAHR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1658"/>
            <a:ext cx="8229600" cy="4764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8161" y="1249993"/>
            <a:ext cx="3298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C&gt;A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0000FF"/>
                </a:solidFill>
              </a:rPr>
              <a:t>C&gt;G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C&gt;T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T&gt;A</a:t>
            </a:r>
            <a:r>
              <a:rPr lang="en-US" b="1" dirty="0" smtClean="0"/>
              <a:t>,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T&gt;C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00FF"/>
                </a:solidFill>
              </a:rPr>
              <a:t>T&gt;G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29361" y="1711658"/>
            <a:ext cx="447636" cy="80161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01976" y="2513276"/>
            <a:ext cx="2684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Possible APOBEC mutation</a:t>
            </a:r>
          </a:p>
          <a:p>
            <a:r>
              <a:rPr lang="en-US" dirty="0" smtClean="0"/>
              <a:t>(DNA editing)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795589" y="1233499"/>
            <a:ext cx="973161" cy="59361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r1or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9503"/>
            <a:ext cx="9144000" cy="4996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with Hi-C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88330" y="5313388"/>
            <a:ext cx="501628" cy="91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chemeClr val="accent6"/>
                </a:solidFill>
              </a:rPr>
              <a:t>MTEI</a:t>
            </a: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008000"/>
                </a:solidFill>
              </a:rPr>
              <a:t>STEI</a:t>
            </a:r>
            <a:endParaRPr lang="en-US" sz="900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0000FF"/>
                </a:solidFill>
              </a:rPr>
              <a:t>NAHR</a:t>
            </a:r>
            <a:endParaRPr lang="en-US" sz="9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900" dirty="0" smtClean="0">
                <a:solidFill>
                  <a:srgbClr val="FF0000"/>
                </a:solidFill>
              </a:rPr>
              <a:t>NHR</a:t>
            </a:r>
            <a:endParaRPr lang="en-US" sz="9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949" y="2696297"/>
            <a:ext cx="35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More active, flexible, loose… </a:t>
            </a:r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</a:t>
            </a:r>
          </a:p>
          <a:p>
            <a:r>
              <a:rPr lang="en-US" sz="1200" b="1" dirty="0" smtClean="0">
                <a:solidFill>
                  <a:srgbClr val="FF0000"/>
                </a:solidFill>
                <a:sym typeface="Wingdings"/>
              </a:rPr>
              <a:t>54%</a:t>
            </a:r>
            <a:endParaRPr lang="en-US" sz="12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991" y="2698075"/>
            <a:ext cx="35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 More silent, ridged, compacted…</a:t>
            </a:r>
          </a:p>
          <a:p>
            <a:r>
              <a:rPr lang="en-US" sz="1200" b="1" dirty="0" smtClean="0">
                <a:solidFill>
                  <a:srgbClr val="0000FF"/>
                </a:solidFill>
                <a:sym typeface="Wingdings"/>
              </a:rPr>
              <a:t>46%</a:t>
            </a:r>
            <a:endParaRPr lang="en-US" sz="12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01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Hi-C (1MB)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70669"/>
              </p:ext>
            </p:extLst>
          </p:nvPr>
        </p:nvGraphicFramePr>
        <p:xfrm>
          <a:off x="682939" y="1818339"/>
          <a:ext cx="800386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362"/>
                <a:gridCol w="1210833"/>
                <a:gridCol w="1162287"/>
                <a:gridCol w="1255131"/>
                <a:gridCol w="1033638"/>
                <a:gridCol w="1244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Sign(Eigenvector)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NAHR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+/1439 (50%)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4814/45%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1535/66%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1878/46%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256/54%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8567/48%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-/1443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775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9249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/2872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2310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17816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197091"/>
              </p:ext>
            </p:extLst>
          </p:nvPr>
        </p:nvGraphicFramePr>
        <p:xfrm>
          <a:off x="1270772" y="4037236"/>
          <a:ext cx="6858000" cy="193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1,000/+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NAHR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MTEI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5401.9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1152.5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69.7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</a:t>
                      </a:r>
                      <a:endParaRPr lang="en-US" dirty="0"/>
                    </a:p>
                  </a:txBody>
                  <a:tcPr/>
                </a:tc>
              </a:tr>
              <a:tr h="412852">
                <a:tc>
                  <a:txBody>
                    <a:bodyPr/>
                    <a:lstStyle/>
                    <a:p>
                      <a:r>
                        <a:rPr lang="en-US" dirty="0" smtClean="0"/>
                        <a:t>percentile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0.01%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852">
                <a:tc>
                  <a:txBody>
                    <a:bodyPr/>
                    <a:lstStyle/>
                    <a:p>
                      <a:r>
                        <a:rPr lang="en-US" dirty="0" smtClean="0"/>
                        <a:t>Z-score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-6.26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5.49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-2.79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1.79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25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Visualization</a:t>
            </a:r>
            <a:endParaRPr lang="en-US" dirty="0"/>
          </a:p>
        </p:txBody>
      </p:sp>
      <p:pic>
        <p:nvPicPr>
          <p:cNvPr id="8" name="Picture 7" descr="1GB w:tot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55062"/>
            <a:ext cx="85344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1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300MB &amp; 1GB</a:t>
            </a:r>
            <a:endParaRPr lang="en-US" dirty="0"/>
          </a:p>
        </p:txBody>
      </p:sp>
      <p:pic>
        <p:nvPicPr>
          <p:cNvPr id="5" name="Picture 4" descr="MovingAv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8" y="2020394"/>
            <a:ext cx="4400983" cy="3392424"/>
          </a:xfrm>
          <a:prstGeom prst="rect">
            <a:avLst/>
          </a:prstGeom>
        </p:spPr>
      </p:pic>
      <p:pic>
        <p:nvPicPr>
          <p:cNvPr id="6" name="Picture 5" descr="MovingAverage10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18" y="2020394"/>
            <a:ext cx="4400982" cy="339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9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244</Words>
  <Application>Microsoft Macintosh PowerPoint</Application>
  <PresentationFormat>On-screen Show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ApoBEC</vt:lpstr>
      <vt:lpstr>Our Approach </vt:lpstr>
      <vt:lpstr>SNP aggregation for NAHR</vt:lpstr>
      <vt:lpstr>Association with Hi-C</vt:lpstr>
      <vt:lpstr>Hi-C (1MB)</vt:lpstr>
      <vt:lpstr>Better Visualization</vt:lpstr>
      <vt:lpstr>300MB &amp; 1GB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Shantao Li</dc:creator>
  <cp:lastModifiedBy>Shantao Li</cp:lastModifiedBy>
  <cp:revision>9</cp:revision>
  <dcterms:created xsi:type="dcterms:W3CDTF">2014-01-21T13:53:26Z</dcterms:created>
  <dcterms:modified xsi:type="dcterms:W3CDTF">2014-01-21T18:18:26Z</dcterms:modified>
</cp:coreProperties>
</file>