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67" r:id="rId3"/>
    <p:sldId id="262" r:id="rId4"/>
    <p:sldId id="268" r:id="rId5"/>
    <p:sldId id="263" r:id="rId6"/>
    <p:sldId id="269" r:id="rId7"/>
    <p:sldId id="260" r:id="rId8"/>
    <p:sldId id="270" r:id="rId9"/>
    <p:sldId id="271" r:id="rId10"/>
    <p:sldId id="27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04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B6D22A-89EF-2641-B155-26F43240D9BB}" type="datetimeFigureOut">
              <a:rPr lang="en-US" smtClean="0"/>
              <a:t>1/21/14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026822-BAB5-7044-B450-D8A49E685D6B}" type="slidenum">
              <a:rPr lang="en-US" smtClean="0"/>
              <a:t>‹#›</a:t>
            </a:fld>
            <a:endParaRPr lang="en-US"/>
          </a:p>
        </p:txBody>
      </p:sp>
    </p:spTree>
    <p:extLst>
      <p:ext uri="{BB962C8B-B14F-4D97-AF65-F5344CB8AC3E}">
        <p14:creationId xmlns:p14="http://schemas.microsoft.com/office/powerpoint/2010/main" val="3786591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3D0C35-3871-034D-AECC-CF573F629B34}" type="datetimeFigureOut">
              <a:rPr lang="en-US" smtClean="0"/>
              <a:t>1/21/14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697209-5FCE-864E-A772-CFBDCCCF4713}" type="slidenum">
              <a:rPr lang="en-US" smtClean="0"/>
              <a:t>‹#›</a:t>
            </a:fld>
            <a:endParaRPr lang="en-US"/>
          </a:p>
        </p:txBody>
      </p:sp>
    </p:spTree>
    <p:extLst>
      <p:ext uri="{BB962C8B-B14F-4D97-AF65-F5344CB8AC3E}">
        <p14:creationId xmlns:p14="http://schemas.microsoft.com/office/powerpoint/2010/main" val="426656342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Distributions of average</a:t>
            </a:r>
            <a:r>
              <a:rPr lang="en-US" baseline="0" dirty="0" smtClean="0"/>
              <a:t> pairwise RMSD values for sequence clusters at varying levels of sequence identity. RMSD values shown in log scale for clarity. Average values for each sequence identity level are provided at the top.</a:t>
            </a:r>
            <a:endParaRPr lang="en-US" dirty="0"/>
          </a:p>
        </p:txBody>
      </p:sp>
      <p:sp>
        <p:nvSpPr>
          <p:cNvPr id="4" name="Slide Number Placeholder 3"/>
          <p:cNvSpPr>
            <a:spLocks noGrp="1"/>
          </p:cNvSpPr>
          <p:nvPr>
            <p:ph type="sldNum" sz="quarter" idx="10"/>
          </p:nvPr>
        </p:nvSpPr>
        <p:spPr/>
        <p:txBody>
          <a:bodyPr/>
          <a:lstStyle/>
          <a:p>
            <a:fld id="{8F697209-5FCE-864E-A772-CFBDCCCF4713}" type="slidenum">
              <a:rPr lang="en-US" smtClean="0"/>
              <a:t>1</a:t>
            </a:fld>
            <a:endParaRPr lang="en-US"/>
          </a:p>
        </p:txBody>
      </p:sp>
    </p:spTree>
    <p:extLst>
      <p:ext uri="{BB962C8B-B14F-4D97-AF65-F5344CB8AC3E}">
        <p14:creationId xmlns:p14="http://schemas.microsoft.com/office/powerpoint/2010/main" val="4092193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Distributions of average</a:t>
            </a:r>
            <a:r>
              <a:rPr lang="en-US" baseline="0" dirty="0" smtClean="0"/>
              <a:t> pairwise QH values for sequence clusters at varying levels of sequence identity. Average values for each sequence identity level are provided at the top.</a:t>
            </a:r>
            <a:endParaRPr lang="en-US" dirty="0"/>
          </a:p>
        </p:txBody>
      </p:sp>
      <p:sp>
        <p:nvSpPr>
          <p:cNvPr id="4" name="Slide Number Placeholder 3"/>
          <p:cNvSpPr>
            <a:spLocks noGrp="1"/>
          </p:cNvSpPr>
          <p:nvPr>
            <p:ph type="sldNum" sz="quarter" idx="10"/>
          </p:nvPr>
        </p:nvSpPr>
        <p:spPr/>
        <p:txBody>
          <a:bodyPr/>
          <a:lstStyle/>
          <a:p>
            <a:fld id="{8F697209-5FCE-864E-A772-CFBDCCCF4713}" type="slidenum">
              <a:rPr lang="en-US" smtClean="0"/>
              <a:t>2</a:t>
            </a:fld>
            <a:endParaRPr lang="en-US"/>
          </a:p>
        </p:txBody>
      </p:sp>
    </p:spTree>
    <p:extLst>
      <p:ext uri="{BB962C8B-B14F-4D97-AF65-F5344CB8AC3E}">
        <p14:creationId xmlns:p14="http://schemas.microsoft.com/office/powerpoint/2010/main" val="2125097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Probability density distributions</a:t>
            </a:r>
            <a:r>
              <a:rPr lang="en-US" baseline="0" dirty="0" smtClean="0"/>
              <a:t> (for pairwise RMSD values) for the varying levels of sequence identity. As the level of sequence identity decreases, the </a:t>
            </a:r>
            <a:r>
              <a:rPr lang="en-US" baseline="0" dirty="0" err="1" smtClean="0"/>
              <a:t>avg</a:t>
            </a:r>
            <a:r>
              <a:rPr lang="en-US" baseline="0" dirty="0" smtClean="0"/>
              <a:t> pairwise RMSD values tend to increase (as expected)</a:t>
            </a:r>
            <a:endParaRPr lang="en-US" dirty="0"/>
          </a:p>
        </p:txBody>
      </p:sp>
      <p:sp>
        <p:nvSpPr>
          <p:cNvPr id="4" name="Slide Number Placeholder 3"/>
          <p:cNvSpPr>
            <a:spLocks noGrp="1"/>
          </p:cNvSpPr>
          <p:nvPr>
            <p:ph type="sldNum" sz="quarter" idx="10"/>
          </p:nvPr>
        </p:nvSpPr>
        <p:spPr/>
        <p:txBody>
          <a:bodyPr/>
          <a:lstStyle/>
          <a:p>
            <a:fld id="{8F697209-5FCE-864E-A772-CFBDCCCF4713}" type="slidenum">
              <a:rPr lang="en-US" smtClean="0"/>
              <a:t>3</a:t>
            </a:fld>
            <a:endParaRPr lang="en-US"/>
          </a:p>
        </p:txBody>
      </p:sp>
    </p:spTree>
    <p:extLst>
      <p:ext uri="{BB962C8B-B14F-4D97-AF65-F5344CB8AC3E}">
        <p14:creationId xmlns:p14="http://schemas.microsoft.com/office/powerpoint/2010/main" val="1773471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Probability density distributions</a:t>
            </a:r>
            <a:r>
              <a:rPr lang="en-US" baseline="0" dirty="0" smtClean="0"/>
              <a:t> (for pairwise QH values) for the varying levels of sequence identity. The same trend is observed for RMSD (slide 3), and is what we</a:t>
            </a:r>
            <a:r>
              <a:rPr lang="fr-FR" baseline="0" dirty="0" smtClean="0"/>
              <a:t>’</a:t>
            </a:r>
            <a:r>
              <a:rPr lang="en-US" baseline="0" dirty="0" smtClean="0"/>
              <a:t>d expect.</a:t>
            </a:r>
            <a:endParaRPr lang="en-US" dirty="0"/>
          </a:p>
        </p:txBody>
      </p:sp>
      <p:sp>
        <p:nvSpPr>
          <p:cNvPr id="4" name="Slide Number Placeholder 3"/>
          <p:cNvSpPr>
            <a:spLocks noGrp="1"/>
          </p:cNvSpPr>
          <p:nvPr>
            <p:ph type="sldNum" sz="quarter" idx="10"/>
          </p:nvPr>
        </p:nvSpPr>
        <p:spPr/>
        <p:txBody>
          <a:bodyPr/>
          <a:lstStyle/>
          <a:p>
            <a:fld id="{8F697209-5FCE-864E-A772-CFBDCCCF4713}" type="slidenum">
              <a:rPr lang="en-US" smtClean="0"/>
              <a:t>4</a:t>
            </a:fld>
            <a:endParaRPr lang="en-US"/>
          </a:p>
        </p:txBody>
      </p:sp>
    </p:spTree>
    <p:extLst>
      <p:ext uri="{BB962C8B-B14F-4D97-AF65-F5344CB8AC3E}">
        <p14:creationId xmlns:p14="http://schemas.microsoft.com/office/powerpoint/2010/main" val="396218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Comparing gold standard proteins to</a:t>
            </a:r>
            <a:r>
              <a:rPr lang="en-US" baseline="0" dirty="0" smtClean="0"/>
              <a:t> distribution of RMSD values in the entire SCOP dataset. Most gold standards do not appear to exhibit significantly higher RMSD value relative to the SCOP dataset as a whole. 1</a:t>
            </a:r>
            <a:r>
              <a:rPr lang="en-US" baseline="30000" dirty="0" smtClean="0"/>
              <a:t>st</a:t>
            </a:r>
            <a:r>
              <a:rPr lang="en-US" baseline="0" dirty="0" smtClean="0"/>
              <a:t> and 2</a:t>
            </a:r>
            <a:r>
              <a:rPr lang="en-US" baseline="30000" dirty="0" smtClean="0"/>
              <a:t>nd</a:t>
            </a:r>
            <a:r>
              <a:rPr lang="en-US" baseline="0" dirty="0" smtClean="0"/>
              <a:t> standard deviations (of RMSD values in entire SCOP dataset) above the mean are shown with green dotted lines.</a:t>
            </a:r>
            <a:endParaRPr lang="en-US" dirty="0"/>
          </a:p>
        </p:txBody>
      </p:sp>
      <p:sp>
        <p:nvSpPr>
          <p:cNvPr id="4" name="Slide Number Placeholder 3"/>
          <p:cNvSpPr>
            <a:spLocks noGrp="1"/>
          </p:cNvSpPr>
          <p:nvPr>
            <p:ph type="sldNum" sz="quarter" idx="10"/>
          </p:nvPr>
        </p:nvSpPr>
        <p:spPr/>
        <p:txBody>
          <a:bodyPr/>
          <a:lstStyle/>
          <a:p>
            <a:fld id="{8F697209-5FCE-864E-A772-CFBDCCCF4713}" type="slidenum">
              <a:rPr lang="en-US" smtClean="0"/>
              <a:t>5</a:t>
            </a:fld>
            <a:endParaRPr lang="en-US"/>
          </a:p>
        </p:txBody>
      </p:sp>
    </p:spTree>
    <p:extLst>
      <p:ext uri="{BB962C8B-B14F-4D97-AF65-F5344CB8AC3E}">
        <p14:creationId xmlns:p14="http://schemas.microsoft.com/office/powerpoint/2010/main" val="2285148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Same type of distribution</a:t>
            </a:r>
            <a:r>
              <a:rPr lang="en-US" baseline="0" dirty="0" smtClean="0"/>
              <a:t> as shown in slide 4, but with QH values for entire SCOP dataset instead of RMSD values. Note that, again, although the gold standards are higher, they don’t seem to differ significantly from the mean.  (Note that there are clusters w/QH values  well above 0.3, but a cutoff of 0.3 was used on the y axis for clarity)</a:t>
            </a:r>
            <a:endParaRPr lang="en-US" dirty="0" smtClean="0"/>
          </a:p>
        </p:txBody>
      </p:sp>
      <p:sp>
        <p:nvSpPr>
          <p:cNvPr id="4" name="Slide Number Placeholder 3"/>
          <p:cNvSpPr>
            <a:spLocks noGrp="1"/>
          </p:cNvSpPr>
          <p:nvPr>
            <p:ph type="sldNum" sz="quarter" idx="10"/>
          </p:nvPr>
        </p:nvSpPr>
        <p:spPr/>
        <p:txBody>
          <a:bodyPr/>
          <a:lstStyle/>
          <a:p>
            <a:fld id="{8F697209-5FCE-864E-A772-CFBDCCCF4713}" type="slidenum">
              <a:rPr lang="en-US" smtClean="0"/>
              <a:t>6</a:t>
            </a:fld>
            <a:endParaRPr lang="en-US"/>
          </a:p>
        </p:txBody>
      </p:sp>
    </p:spTree>
    <p:extLst>
      <p:ext uri="{BB962C8B-B14F-4D97-AF65-F5344CB8AC3E}">
        <p14:creationId xmlns:p14="http://schemas.microsoft.com/office/powerpoint/2010/main" val="2473625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t>Same type of distribution</a:t>
            </a:r>
            <a:r>
              <a:rPr lang="en-US" baseline="0" smtClean="0"/>
              <a:t> as shown in slide 4, but with QH values for entire SCOP dataset instead of RMSD values.</a:t>
            </a:r>
            <a:endParaRPr lang="en-US" smtClean="0"/>
          </a:p>
        </p:txBody>
      </p:sp>
      <p:sp>
        <p:nvSpPr>
          <p:cNvPr id="4" name="Slide Number Placeholder 3"/>
          <p:cNvSpPr>
            <a:spLocks noGrp="1"/>
          </p:cNvSpPr>
          <p:nvPr>
            <p:ph type="sldNum" sz="quarter" idx="10"/>
          </p:nvPr>
        </p:nvSpPr>
        <p:spPr/>
        <p:txBody>
          <a:bodyPr/>
          <a:lstStyle/>
          <a:p>
            <a:fld id="{8F697209-5FCE-864E-A772-CFBDCCCF4713}" type="slidenum">
              <a:rPr lang="en-US" smtClean="0"/>
              <a:t>7</a:t>
            </a:fld>
            <a:endParaRPr lang="en-US"/>
          </a:p>
        </p:txBody>
      </p:sp>
    </p:spTree>
    <p:extLst>
      <p:ext uri="{BB962C8B-B14F-4D97-AF65-F5344CB8AC3E}">
        <p14:creationId xmlns:p14="http://schemas.microsoft.com/office/powerpoint/2010/main" val="14038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1AA514-49EA-4447-B16E-E2A742B57D27}" type="datetime1">
              <a:rPr lang="en-US" smtClean="0"/>
              <a:t>1/21/14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292069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C9A452-4CFB-A149-9DEF-CE0FBB0B5FB7}" type="datetime1">
              <a:rPr lang="en-US" smtClean="0"/>
              <a:t>1/21/14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1354694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BC1B9F-E38B-1746-907C-44E9C1AD519B}" type="datetime1">
              <a:rPr lang="en-US" smtClean="0"/>
              <a:t>1/21/14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240528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9C749C-F3D8-7C40-9EFC-B710B5756DDC}" type="datetime1">
              <a:rPr lang="en-US" smtClean="0"/>
              <a:t>1/21/14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4220855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196ED8-1704-0B45-B18E-47C13D6FEFF8}" type="datetime1">
              <a:rPr lang="en-US" smtClean="0"/>
              <a:t>1/21/14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1000621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EC990F-326A-2A4D-9B47-2D2E4E59748B}" type="datetime1">
              <a:rPr lang="en-US" smtClean="0"/>
              <a:t>1/21/14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1787329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4C981D-130E-7C4B-9B64-C39B91C0B5E8}" type="datetime1">
              <a:rPr lang="en-US" smtClean="0"/>
              <a:t>1/21/14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98605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F83A3E-9BBE-A540-AB40-5A985363C2E9}" type="datetime1">
              <a:rPr lang="en-US" smtClean="0"/>
              <a:t>1/21/14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48612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91540-1ABC-E845-B288-AADEF54497FF}" type="datetime1">
              <a:rPr lang="en-US" smtClean="0"/>
              <a:t>1/21/14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2131620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81E554-70A7-DD4E-8574-B18CCCEF1756}" type="datetime1">
              <a:rPr lang="en-US" smtClean="0"/>
              <a:t>1/21/14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502947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63EA65-B1AE-0341-81E6-632CB65CB6CF}" type="datetime1">
              <a:rPr lang="en-US" smtClean="0"/>
              <a:t>1/21/14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DF0A8-55F3-BC47-B42A-75C45480A225}" type="slidenum">
              <a:rPr lang="en-US" smtClean="0"/>
              <a:t>‹#›</a:t>
            </a:fld>
            <a:endParaRPr lang="en-US"/>
          </a:p>
        </p:txBody>
      </p:sp>
    </p:spTree>
    <p:extLst>
      <p:ext uri="{BB962C8B-B14F-4D97-AF65-F5344CB8AC3E}">
        <p14:creationId xmlns:p14="http://schemas.microsoft.com/office/powerpoint/2010/main" val="7881799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9E7A68-6E20-C942-8231-BF7354B0F27F}" type="datetime1">
              <a:rPr lang="en-US" smtClean="0"/>
              <a:t>1/21/14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DF0A8-55F3-BC47-B42A-75C45480A225}" type="slidenum">
              <a:rPr lang="en-US" smtClean="0"/>
              <a:t>‹#›</a:t>
            </a:fld>
            <a:endParaRPr lang="en-US"/>
          </a:p>
        </p:txBody>
      </p:sp>
    </p:spTree>
    <p:extLst>
      <p:ext uri="{BB962C8B-B14F-4D97-AF65-F5344CB8AC3E}">
        <p14:creationId xmlns:p14="http://schemas.microsoft.com/office/powerpoint/2010/main" val="4085495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 Id="rId3"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msd_all.png"/>
          <p:cNvPicPr>
            <a:picLocks noChangeAspect="1"/>
          </p:cNvPicPr>
          <p:nvPr/>
        </p:nvPicPr>
        <p:blipFill rotWithShape="1">
          <a:blip r:embed="rId3">
            <a:extLst>
              <a:ext uri="{28A0092B-C50C-407E-A947-70E740481C1C}">
                <a14:useLocalDpi xmlns:a14="http://schemas.microsoft.com/office/drawing/2010/main" val="0"/>
              </a:ext>
            </a:extLst>
          </a:blip>
          <a:srcRect t="7733" r="6157" b="22739"/>
          <a:stretch/>
        </p:blipFill>
        <p:spPr>
          <a:xfrm>
            <a:off x="118130" y="795886"/>
            <a:ext cx="8830217" cy="4372997"/>
          </a:xfrm>
          <a:prstGeom prst="rect">
            <a:avLst/>
          </a:prstGeom>
        </p:spPr>
      </p:pic>
      <p:sp>
        <p:nvSpPr>
          <p:cNvPr id="5" name="TextBox 4"/>
          <p:cNvSpPr txBox="1"/>
          <p:nvPr/>
        </p:nvSpPr>
        <p:spPr>
          <a:xfrm>
            <a:off x="1373261" y="1210995"/>
            <a:ext cx="7575085" cy="369332"/>
          </a:xfrm>
          <a:prstGeom prst="rect">
            <a:avLst/>
          </a:prstGeom>
          <a:noFill/>
        </p:spPr>
        <p:txBody>
          <a:bodyPr wrap="square" rtlCol="0">
            <a:spAutoFit/>
          </a:bodyPr>
          <a:lstStyle/>
          <a:p>
            <a:r>
              <a:rPr lang="en-US" dirty="0" smtClean="0"/>
              <a:t>         0.56            0.70           0.72           0.75           0.85            0.93           1.06</a:t>
            </a:r>
            <a:endParaRPr lang="en-US" dirty="0"/>
          </a:p>
        </p:txBody>
      </p:sp>
      <p:sp>
        <p:nvSpPr>
          <p:cNvPr id="6" name="TextBox 5"/>
          <p:cNvSpPr txBox="1"/>
          <p:nvPr/>
        </p:nvSpPr>
        <p:spPr>
          <a:xfrm>
            <a:off x="1373262" y="5168883"/>
            <a:ext cx="7575085" cy="369332"/>
          </a:xfrm>
          <a:prstGeom prst="rect">
            <a:avLst/>
          </a:prstGeom>
          <a:noFill/>
        </p:spPr>
        <p:txBody>
          <a:bodyPr wrap="square" rtlCol="0">
            <a:spAutoFit/>
          </a:bodyPr>
          <a:lstStyle/>
          <a:p>
            <a:r>
              <a:rPr lang="en-US" dirty="0" smtClean="0"/>
              <a:t>          100              95               90              70               50               40               30</a:t>
            </a:r>
            <a:endParaRPr lang="en-US" dirty="0"/>
          </a:p>
        </p:txBody>
      </p:sp>
      <p:sp>
        <p:nvSpPr>
          <p:cNvPr id="7" name="TextBox 6"/>
          <p:cNvSpPr txBox="1"/>
          <p:nvPr/>
        </p:nvSpPr>
        <p:spPr>
          <a:xfrm>
            <a:off x="1378002" y="5505949"/>
            <a:ext cx="7575085" cy="430887"/>
          </a:xfrm>
          <a:prstGeom prst="rect">
            <a:avLst/>
          </a:prstGeom>
          <a:noFill/>
        </p:spPr>
        <p:txBody>
          <a:bodyPr wrap="square" rtlCol="0">
            <a:spAutoFit/>
          </a:bodyPr>
          <a:lstStyle/>
          <a:p>
            <a:pPr algn="ctr"/>
            <a:r>
              <a:rPr lang="en-US" sz="2200" b="1" dirty="0" smtClean="0"/>
              <a:t>Seq. ID</a:t>
            </a:r>
            <a:endParaRPr lang="en-US" sz="2200" b="1" dirty="0"/>
          </a:p>
        </p:txBody>
      </p:sp>
      <p:sp>
        <p:nvSpPr>
          <p:cNvPr id="8" name="Slide Number Placeholder 7"/>
          <p:cNvSpPr>
            <a:spLocks noGrp="1"/>
          </p:cNvSpPr>
          <p:nvPr>
            <p:ph type="sldNum" sz="quarter" idx="12"/>
          </p:nvPr>
        </p:nvSpPr>
        <p:spPr/>
        <p:txBody>
          <a:bodyPr/>
          <a:lstStyle/>
          <a:p>
            <a:fld id="{57DDF0A8-55F3-BC47-B42A-75C45480A225}" type="slidenum">
              <a:rPr lang="en-US" smtClean="0"/>
              <a:t>1</a:t>
            </a:fld>
            <a:endParaRPr lang="en-US"/>
          </a:p>
        </p:txBody>
      </p:sp>
    </p:spTree>
    <p:extLst>
      <p:ext uri="{BB962C8B-B14F-4D97-AF65-F5344CB8AC3E}">
        <p14:creationId xmlns:p14="http://schemas.microsoft.com/office/powerpoint/2010/main" val="3034548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DDF0A8-55F3-BC47-B42A-75C45480A225}" type="slidenum">
              <a:rPr lang="en-US" smtClean="0"/>
              <a:t>10</a:t>
            </a:fld>
            <a:endParaRPr lang="en-US"/>
          </a:p>
        </p:txBody>
      </p:sp>
      <p:pic>
        <p:nvPicPr>
          <p:cNvPr id="3" name="Picture 2" descr="cap_allos_wo_conf_change__qh.png"/>
          <p:cNvPicPr>
            <a:picLocks noChangeAspect="1"/>
          </p:cNvPicPr>
          <p:nvPr/>
        </p:nvPicPr>
        <p:blipFill rotWithShape="1">
          <a:blip r:embed="rId2">
            <a:extLst>
              <a:ext uri="{28A0092B-C50C-407E-A947-70E740481C1C}">
                <a14:useLocalDpi xmlns:a14="http://schemas.microsoft.com/office/drawing/2010/main" val="0"/>
              </a:ext>
            </a:extLst>
          </a:blip>
          <a:srcRect t="3716" r="7051" b="16383"/>
          <a:stretch/>
        </p:blipFill>
        <p:spPr>
          <a:xfrm>
            <a:off x="4605500" y="1173475"/>
            <a:ext cx="4499302" cy="3867653"/>
          </a:xfrm>
          <a:prstGeom prst="rect">
            <a:avLst/>
          </a:prstGeom>
        </p:spPr>
      </p:pic>
      <p:pic>
        <p:nvPicPr>
          <p:cNvPr id="5" name="Picture 4" descr="cap_allos_wo_conf_change__rmsd.png"/>
          <p:cNvPicPr>
            <a:picLocks noChangeAspect="1"/>
          </p:cNvPicPr>
          <p:nvPr/>
        </p:nvPicPr>
        <p:blipFill rotWithShape="1">
          <a:blip r:embed="rId3">
            <a:extLst>
              <a:ext uri="{28A0092B-C50C-407E-A947-70E740481C1C}">
                <a14:useLocalDpi xmlns:a14="http://schemas.microsoft.com/office/drawing/2010/main" val="0"/>
              </a:ext>
            </a:extLst>
          </a:blip>
          <a:srcRect t="3716" r="7160" b="16383"/>
          <a:stretch/>
        </p:blipFill>
        <p:spPr>
          <a:xfrm>
            <a:off x="80392" y="1173475"/>
            <a:ext cx="4493983" cy="3867653"/>
          </a:xfrm>
          <a:prstGeom prst="rect">
            <a:avLst/>
          </a:prstGeom>
        </p:spPr>
      </p:pic>
      <p:sp>
        <p:nvSpPr>
          <p:cNvPr id="6" name="TextBox 5"/>
          <p:cNvSpPr txBox="1"/>
          <p:nvPr/>
        </p:nvSpPr>
        <p:spPr>
          <a:xfrm>
            <a:off x="434089" y="289350"/>
            <a:ext cx="3890722" cy="646331"/>
          </a:xfrm>
          <a:prstGeom prst="rect">
            <a:avLst/>
          </a:prstGeom>
          <a:noFill/>
        </p:spPr>
        <p:txBody>
          <a:bodyPr wrap="square" rtlCol="0">
            <a:spAutoFit/>
          </a:bodyPr>
          <a:lstStyle/>
          <a:p>
            <a:r>
              <a:rPr lang="en-US" b="1" dirty="0" smtClean="0"/>
              <a:t>Gold standard negative (allosteric without conformational change)</a:t>
            </a:r>
            <a:endParaRPr lang="en-US" b="1" dirty="0"/>
          </a:p>
        </p:txBody>
      </p:sp>
    </p:spTree>
    <p:extLst>
      <p:ext uri="{BB962C8B-B14F-4D97-AF65-F5344CB8AC3E}">
        <p14:creationId xmlns:p14="http://schemas.microsoft.com/office/powerpoint/2010/main" val="808772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2987" y="206762"/>
            <a:ext cx="7176397" cy="369332"/>
          </a:xfrm>
          <a:prstGeom prst="rect">
            <a:avLst/>
          </a:prstGeom>
          <a:noFill/>
        </p:spPr>
        <p:txBody>
          <a:bodyPr wrap="square" rtlCol="0">
            <a:spAutoFit/>
          </a:bodyPr>
          <a:lstStyle/>
          <a:p>
            <a:r>
              <a:rPr lang="en-US" dirty="0" smtClean="0"/>
              <a:t>QH Distributions Across Different Seq. IDs</a:t>
            </a:r>
            <a:endParaRPr lang="en-US" dirty="0"/>
          </a:p>
        </p:txBody>
      </p:sp>
      <p:pic>
        <p:nvPicPr>
          <p:cNvPr id="4" name="Picture 3" descr="qh_all.png"/>
          <p:cNvPicPr>
            <a:picLocks noChangeAspect="1"/>
          </p:cNvPicPr>
          <p:nvPr/>
        </p:nvPicPr>
        <p:blipFill rotWithShape="1">
          <a:blip r:embed="rId3">
            <a:extLst>
              <a:ext uri="{28A0092B-C50C-407E-A947-70E740481C1C}">
                <a14:useLocalDpi xmlns:a14="http://schemas.microsoft.com/office/drawing/2010/main" val="0"/>
              </a:ext>
            </a:extLst>
          </a:blip>
          <a:srcRect t="5641" r="6070" b="17786"/>
          <a:stretch/>
        </p:blipFill>
        <p:spPr>
          <a:xfrm>
            <a:off x="1358900" y="670407"/>
            <a:ext cx="6541043" cy="4793841"/>
          </a:xfrm>
          <a:prstGeom prst="rect">
            <a:avLst/>
          </a:prstGeom>
        </p:spPr>
      </p:pic>
      <p:sp>
        <p:nvSpPr>
          <p:cNvPr id="5" name="TextBox 4"/>
          <p:cNvSpPr txBox="1"/>
          <p:nvPr/>
        </p:nvSpPr>
        <p:spPr>
          <a:xfrm>
            <a:off x="1358900" y="1055999"/>
            <a:ext cx="6378615" cy="338554"/>
          </a:xfrm>
          <a:prstGeom prst="rect">
            <a:avLst/>
          </a:prstGeom>
          <a:noFill/>
        </p:spPr>
        <p:txBody>
          <a:bodyPr wrap="square" rtlCol="0">
            <a:spAutoFit/>
          </a:bodyPr>
          <a:lstStyle/>
          <a:p>
            <a:r>
              <a:rPr lang="en-US" sz="1600" b="1" dirty="0" err="1" smtClean="0"/>
              <a:t>Avg</a:t>
            </a:r>
            <a:r>
              <a:rPr lang="en-US" sz="1600" b="1" dirty="0" smtClean="0"/>
              <a:t> (x 10</a:t>
            </a:r>
            <a:r>
              <a:rPr lang="en-US" sz="1600" b="1" baseline="30000" dirty="0" smtClean="0"/>
              <a:t>-2</a:t>
            </a:r>
            <a:r>
              <a:rPr lang="en-US" sz="1600" b="1" dirty="0" smtClean="0"/>
              <a:t>)         3.37       4.58        4.94       5.32       6.30       7.24        8.62    </a:t>
            </a:r>
            <a:endParaRPr lang="en-US" sz="1600" b="1" dirty="0"/>
          </a:p>
        </p:txBody>
      </p:sp>
      <p:sp>
        <p:nvSpPr>
          <p:cNvPr id="3" name="Slide Number Placeholder 2"/>
          <p:cNvSpPr>
            <a:spLocks noGrp="1"/>
          </p:cNvSpPr>
          <p:nvPr>
            <p:ph type="sldNum" sz="quarter" idx="12"/>
          </p:nvPr>
        </p:nvSpPr>
        <p:spPr/>
        <p:txBody>
          <a:bodyPr/>
          <a:lstStyle/>
          <a:p>
            <a:fld id="{57DDF0A8-55F3-BC47-B42A-75C45480A225}" type="slidenum">
              <a:rPr lang="en-US" smtClean="0"/>
              <a:t>2</a:t>
            </a:fld>
            <a:endParaRPr lang="en-US"/>
          </a:p>
        </p:txBody>
      </p:sp>
      <p:sp>
        <p:nvSpPr>
          <p:cNvPr id="6" name="TextBox 5"/>
          <p:cNvSpPr txBox="1"/>
          <p:nvPr/>
        </p:nvSpPr>
        <p:spPr>
          <a:xfrm>
            <a:off x="2539794" y="5360871"/>
            <a:ext cx="5197721" cy="369332"/>
          </a:xfrm>
          <a:prstGeom prst="rect">
            <a:avLst/>
          </a:prstGeom>
          <a:noFill/>
        </p:spPr>
        <p:txBody>
          <a:bodyPr wrap="square" rtlCol="0">
            <a:spAutoFit/>
          </a:bodyPr>
          <a:lstStyle/>
          <a:p>
            <a:r>
              <a:rPr lang="en-US" dirty="0" smtClean="0"/>
              <a:t>   100         95         90         70         50         40         30</a:t>
            </a:r>
            <a:endParaRPr lang="en-US" dirty="0"/>
          </a:p>
        </p:txBody>
      </p:sp>
      <p:sp>
        <p:nvSpPr>
          <p:cNvPr id="7" name="TextBox 6"/>
          <p:cNvSpPr txBox="1"/>
          <p:nvPr/>
        </p:nvSpPr>
        <p:spPr>
          <a:xfrm>
            <a:off x="1378002" y="5579789"/>
            <a:ext cx="7575085" cy="430887"/>
          </a:xfrm>
          <a:prstGeom prst="rect">
            <a:avLst/>
          </a:prstGeom>
          <a:noFill/>
        </p:spPr>
        <p:txBody>
          <a:bodyPr wrap="square" rtlCol="0">
            <a:spAutoFit/>
          </a:bodyPr>
          <a:lstStyle/>
          <a:p>
            <a:pPr algn="ctr"/>
            <a:r>
              <a:rPr lang="en-US" sz="2200" b="1" dirty="0" smtClean="0"/>
              <a:t>Seq. ID</a:t>
            </a:r>
            <a:endParaRPr lang="en-US" sz="2200" b="1" dirty="0"/>
          </a:p>
        </p:txBody>
      </p:sp>
    </p:spTree>
    <p:extLst>
      <p:ext uri="{BB962C8B-B14F-4D97-AF65-F5344CB8AC3E}">
        <p14:creationId xmlns:p14="http://schemas.microsoft.com/office/powerpoint/2010/main" val="2503136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msd_prob_dens.png"/>
          <p:cNvPicPr>
            <a:picLocks noChangeAspect="1"/>
          </p:cNvPicPr>
          <p:nvPr/>
        </p:nvPicPr>
        <p:blipFill rotWithShape="1">
          <a:blip r:embed="rId3">
            <a:extLst>
              <a:ext uri="{28A0092B-C50C-407E-A947-70E740481C1C}">
                <a14:useLocalDpi xmlns:a14="http://schemas.microsoft.com/office/drawing/2010/main" val="0"/>
              </a:ext>
            </a:extLst>
          </a:blip>
          <a:srcRect t="6153" b="4200"/>
          <a:stretch/>
        </p:blipFill>
        <p:spPr>
          <a:xfrm>
            <a:off x="620182" y="305940"/>
            <a:ext cx="7811345" cy="6295461"/>
          </a:xfrm>
          <a:prstGeom prst="rect">
            <a:avLst/>
          </a:prstGeom>
        </p:spPr>
      </p:pic>
      <p:sp>
        <p:nvSpPr>
          <p:cNvPr id="2" name="Slide Number Placeholder 1"/>
          <p:cNvSpPr>
            <a:spLocks noGrp="1"/>
          </p:cNvSpPr>
          <p:nvPr>
            <p:ph type="sldNum" sz="quarter" idx="12"/>
          </p:nvPr>
        </p:nvSpPr>
        <p:spPr/>
        <p:txBody>
          <a:bodyPr/>
          <a:lstStyle/>
          <a:p>
            <a:fld id="{57DDF0A8-55F3-BC47-B42A-75C45480A225}" type="slidenum">
              <a:rPr lang="en-US" smtClean="0"/>
              <a:t>3</a:t>
            </a:fld>
            <a:endParaRPr lang="en-US"/>
          </a:p>
        </p:txBody>
      </p:sp>
    </p:spTree>
    <p:extLst>
      <p:ext uri="{BB962C8B-B14F-4D97-AF65-F5344CB8AC3E}">
        <p14:creationId xmlns:p14="http://schemas.microsoft.com/office/powerpoint/2010/main" val="1068657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h_prb_distrb.png"/>
          <p:cNvPicPr>
            <a:picLocks noChangeAspect="1"/>
          </p:cNvPicPr>
          <p:nvPr/>
        </p:nvPicPr>
        <p:blipFill rotWithShape="1">
          <a:blip r:embed="rId3">
            <a:extLst>
              <a:ext uri="{28A0092B-C50C-407E-A947-70E740481C1C}">
                <a14:useLocalDpi xmlns:a14="http://schemas.microsoft.com/office/drawing/2010/main" val="0"/>
              </a:ext>
            </a:extLst>
          </a:blip>
          <a:srcRect t="5641" r="5257" b="3175"/>
          <a:stretch/>
        </p:blipFill>
        <p:spPr>
          <a:xfrm>
            <a:off x="126999" y="812253"/>
            <a:ext cx="8872183" cy="5538089"/>
          </a:xfrm>
          <a:prstGeom prst="rect">
            <a:avLst/>
          </a:prstGeom>
        </p:spPr>
      </p:pic>
      <p:sp>
        <p:nvSpPr>
          <p:cNvPr id="3" name="Slide Number Placeholder 2"/>
          <p:cNvSpPr>
            <a:spLocks noGrp="1"/>
          </p:cNvSpPr>
          <p:nvPr>
            <p:ph type="sldNum" sz="quarter" idx="12"/>
          </p:nvPr>
        </p:nvSpPr>
        <p:spPr/>
        <p:txBody>
          <a:bodyPr/>
          <a:lstStyle/>
          <a:p>
            <a:fld id="{57DDF0A8-55F3-BC47-B42A-75C45480A225}" type="slidenum">
              <a:rPr lang="en-US" smtClean="0"/>
              <a:t>4</a:t>
            </a:fld>
            <a:endParaRPr lang="en-US"/>
          </a:p>
        </p:txBody>
      </p:sp>
    </p:spTree>
    <p:extLst>
      <p:ext uri="{BB962C8B-B14F-4D97-AF65-F5344CB8AC3E}">
        <p14:creationId xmlns:p14="http://schemas.microsoft.com/office/powerpoint/2010/main" val="394583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msd_gold_ps_2.png"/>
          <p:cNvPicPr>
            <a:picLocks noChangeAspect="1"/>
          </p:cNvPicPr>
          <p:nvPr/>
        </p:nvPicPr>
        <p:blipFill rotWithShape="1">
          <a:blip r:embed="rId3">
            <a:extLst>
              <a:ext uri="{28A0092B-C50C-407E-A947-70E740481C1C}">
                <a14:useLocalDpi xmlns:a14="http://schemas.microsoft.com/office/drawing/2010/main" val="0"/>
              </a:ext>
            </a:extLst>
          </a:blip>
          <a:srcRect t="6409" r="5840" b="4455"/>
          <a:stretch/>
        </p:blipFill>
        <p:spPr>
          <a:xfrm>
            <a:off x="458157" y="124269"/>
            <a:ext cx="7825708" cy="6659892"/>
          </a:xfrm>
          <a:prstGeom prst="rect">
            <a:avLst/>
          </a:prstGeom>
        </p:spPr>
      </p:pic>
      <p:sp>
        <p:nvSpPr>
          <p:cNvPr id="5" name="Slide Number Placeholder 4"/>
          <p:cNvSpPr>
            <a:spLocks noGrp="1"/>
          </p:cNvSpPr>
          <p:nvPr>
            <p:ph type="sldNum" sz="quarter" idx="12"/>
          </p:nvPr>
        </p:nvSpPr>
        <p:spPr/>
        <p:txBody>
          <a:bodyPr/>
          <a:lstStyle/>
          <a:p>
            <a:fld id="{57DDF0A8-55F3-BC47-B42A-75C45480A225}" type="slidenum">
              <a:rPr lang="en-US" smtClean="0"/>
              <a:t>5</a:t>
            </a:fld>
            <a:endParaRPr lang="en-US"/>
          </a:p>
        </p:txBody>
      </p:sp>
    </p:spTree>
    <p:extLst>
      <p:ext uri="{BB962C8B-B14F-4D97-AF65-F5344CB8AC3E}">
        <p14:creationId xmlns:p14="http://schemas.microsoft.com/office/powerpoint/2010/main" val="21028716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old_stds_qh_nw.png"/>
          <p:cNvPicPr>
            <a:picLocks noChangeAspect="1"/>
          </p:cNvPicPr>
          <p:nvPr/>
        </p:nvPicPr>
        <p:blipFill rotWithShape="1">
          <a:blip r:embed="rId3">
            <a:extLst>
              <a:ext uri="{28A0092B-C50C-407E-A947-70E740481C1C}">
                <a14:useLocalDpi xmlns:a14="http://schemas.microsoft.com/office/drawing/2010/main" val="0"/>
              </a:ext>
            </a:extLst>
          </a:blip>
          <a:srcRect t="5897" r="5091" b="3432"/>
          <a:stretch/>
        </p:blipFill>
        <p:spPr>
          <a:xfrm>
            <a:off x="127000" y="753179"/>
            <a:ext cx="8961784" cy="5552857"/>
          </a:xfrm>
          <a:prstGeom prst="rect">
            <a:avLst/>
          </a:prstGeom>
        </p:spPr>
      </p:pic>
      <p:sp>
        <p:nvSpPr>
          <p:cNvPr id="3" name="Slide Number Placeholder 2"/>
          <p:cNvSpPr>
            <a:spLocks noGrp="1"/>
          </p:cNvSpPr>
          <p:nvPr>
            <p:ph type="sldNum" sz="quarter" idx="12"/>
          </p:nvPr>
        </p:nvSpPr>
        <p:spPr/>
        <p:txBody>
          <a:bodyPr/>
          <a:lstStyle/>
          <a:p>
            <a:fld id="{57DDF0A8-55F3-BC47-B42A-75C45480A225}" type="slidenum">
              <a:rPr lang="en-US" smtClean="0"/>
              <a:t>6</a:t>
            </a:fld>
            <a:endParaRPr lang="en-US"/>
          </a:p>
        </p:txBody>
      </p:sp>
    </p:spTree>
    <p:extLst>
      <p:ext uri="{BB962C8B-B14F-4D97-AF65-F5344CB8AC3E}">
        <p14:creationId xmlns:p14="http://schemas.microsoft.com/office/powerpoint/2010/main" val="183847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026" y="339543"/>
            <a:ext cx="7176397" cy="369332"/>
          </a:xfrm>
          <a:prstGeom prst="rect">
            <a:avLst/>
          </a:prstGeom>
          <a:noFill/>
        </p:spPr>
        <p:txBody>
          <a:bodyPr wrap="square" rtlCol="0">
            <a:spAutoFit/>
          </a:bodyPr>
          <a:lstStyle/>
          <a:p>
            <a:r>
              <a:rPr lang="en-US" dirty="0" smtClean="0"/>
              <a:t>QH across different SCOP classes (data shown for 100% </a:t>
            </a:r>
            <a:r>
              <a:rPr lang="en-US" dirty="0" err="1" smtClean="0"/>
              <a:t>seq</a:t>
            </a:r>
            <a:r>
              <a:rPr lang="en-US" dirty="0" smtClean="0"/>
              <a:t> ID)</a:t>
            </a:r>
            <a:endParaRPr lang="en-US" dirty="0"/>
          </a:p>
        </p:txBody>
      </p:sp>
      <p:pic>
        <p:nvPicPr>
          <p:cNvPr id="3" name="Picture 2" descr="qh_classes.png"/>
          <p:cNvPicPr>
            <a:picLocks noChangeAspect="1"/>
          </p:cNvPicPr>
          <p:nvPr/>
        </p:nvPicPr>
        <p:blipFill rotWithShape="1">
          <a:blip r:embed="rId3">
            <a:extLst>
              <a:ext uri="{28A0092B-C50C-407E-A947-70E740481C1C}">
                <a14:useLocalDpi xmlns:a14="http://schemas.microsoft.com/office/drawing/2010/main" val="0"/>
              </a:ext>
            </a:extLst>
          </a:blip>
          <a:srcRect t="5641" b="12396"/>
          <a:stretch/>
        </p:blipFill>
        <p:spPr>
          <a:xfrm>
            <a:off x="694018" y="827015"/>
            <a:ext cx="7659642" cy="5644065"/>
          </a:xfrm>
          <a:prstGeom prst="rect">
            <a:avLst/>
          </a:prstGeom>
        </p:spPr>
      </p:pic>
      <p:sp>
        <p:nvSpPr>
          <p:cNvPr id="4" name="TextBox 3"/>
          <p:cNvSpPr txBox="1"/>
          <p:nvPr/>
        </p:nvSpPr>
        <p:spPr>
          <a:xfrm>
            <a:off x="1196474" y="1299116"/>
            <a:ext cx="6378615" cy="338554"/>
          </a:xfrm>
          <a:prstGeom prst="rect">
            <a:avLst/>
          </a:prstGeom>
          <a:noFill/>
        </p:spPr>
        <p:txBody>
          <a:bodyPr wrap="square" rtlCol="0">
            <a:spAutoFit/>
          </a:bodyPr>
          <a:lstStyle/>
          <a:p>
            <a:r>
              <a:rPr lang="en-US" sz="1600" b="1" dirty="0" err="1" smtClean="0"/>
              <a:t>Avg</a:t>
            </a:r>
            <a:r>
              <a:rPr lang="en-US" sz="1600" b="1" dirty="0" smtClean="0"/>
              <a:t> (x 10</a:t>
            </a:r>
            <a:r>
              <a:rPr lang="en-US" sz="1600" b="1" baseline="30000" dirty="0" smtClean="0"/>
              <a:t>-2</a:t>
            </a:r>
            <a:r>
              <a:rPr lang="en-US" sz="1600" b="1" dirty="0" smtClean="0"/>
              <a:t>)       4.05                       3.16                     3.03                     3.55</a:t>
            </a:r>
            <a:endParaRPr lang="en-US" sz="1600" b="1" dirty="0"/>
          </a:p>
        </p:txBody>
      </p:sp>
      <p:sp>
        <p:nvSpPr>
          <p:cNvPr id="5" name="Slide Number Placeholder 4"/>
          <p:cNvSpPr>
            <a:spLocks noGrp="1"/>
          </p:cNvSpPr>
          <p:nvPr>
            <p:ph type="sldNum" sz="quarter" idx="12"/>
          </p:nvPr>
        </p:nvSpPr>
        <p:spPr/>
        <p:txBody>
          <a:bodyPr/>
          <a:lstStyle/>
          <a:p>
            <a:fld id="{57DDF0A8-55F3-BC47-B42A-75C45480A225}" type="slidenum">
              <a:rPr lang="en-US" smtClean="0"/>
              <a:t>7</a:t>
            </a:fld>
            <a:endParaRPr lang="en-US"/>
          </a:p>
        </p:txBody>
      </p:sp>
    </p:spTree>
    <p:extLst>
      <p:ext uri="{BB962C8B-B14F-4D97-AF65-F5344CB8AC3E}">
        <p14:creationId xmlns:p14="http://schemas.microsoft.com/office/powerpoint/2010/main" val="1261406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DDF0A8-55F3-BC47-B42A-75C45480A225}" type="slidenum">
              <a:rPr lang="en-US" smtClean="0"/>
              <a:t>8</a:t>
            </a:fld>
            <a:endParaRPr lang="en-US"/>
          </a:p>
        </p:txBody>
      </p:sp>
      <p:pic>
        <p:nvPicPr>
          <p:cNvPr id="5" name="Picture 4" descr="adk_rmsd.png"/>
          <p:cNvPicPr>
            <a:picLocks noChangeAspect="1"/>
          </p:cNvPicPr>
          <p:nvPr/>
        </p:nvPicPr>
        <p:blipFill rotWithShape="1">
          <a:blip r:embed="rId2">
            <a:extLst>
              <a:ext uri="{28A0092B-C50C-407E-A947-70E740481C1C}">
                <a14:useLocalDpi xmlns:a14="http://schemas.microsoft.com/office/drawing/2010/main" val="0"/>
              </a:ext>
            </a:extLst>
          </a:blip>
          <a:srcRect t="6496" r="8752" b="19623"/>
          <a:stretch/>
        </p:blipFill>
        <p:spPr>
          <a:xfrm>
            <a:off x="128621" y="1073328"/>
            <a:ext cx="4244411" cy="3467155"/>
          </a:xfrm>
          <a:prstGeom prst="rect">
            <a:avLst/>
          </a:prstGeom>
        </p:spPr>
      </p:pic>
      <p:pic>
        <p:nvPicPr>
          <p:cNvPr id="6" name="Picture 5" descr="adk_qh.png"/>
          <p:cNvPicPr>
            <a:picLocks noChangeAspect="1"/>
          </p:cNvPicPr>
          <p:nvPr/>
        </p:nvPicPr>
        <p:blipFill rotWithShape="1">
          <a:blip r:embed="rId3">
            <a:extLst>
              <a:ext uri="{28A0092B-C50C-407E-A947-70E740481C1C}">
                <a14:useLocalDpi xmlns:a14="http://schemas.microsoft.com/office/drawing/2010/main" val="0"/>
              </a:ext>
            </a:extLst>
          </a:blip>
          <a:srcRect t="3770" r="7637" b="15011"/>
          <a:stretch/>
        </p:blipFill>
        <p:spPr>
          <a:xfrm>
            <a:off x="4441758" y="936607"/>
            <a:ext cx="4582659" cy="4029750"/>
          </a:xfrm>
          <a:prstGeom prst="rect">
            <a:avLst/>
          </a:prstGeom>
        </p:spPr>
      </p:pic>
      <p:sp>
        <p:nvSpPr>
          <p:cNvPr id="7" name="TextBox 6"/>
          <p:cNvSpPr txBox="1"/>
          <p:nvPr/>
        </p:nvSpPr>
        <p:spPr>
          <a:xfrm>
            <a:off x="434089" y="289350"/>
            <a:ext cx="3890722" cy="369332"/>
          </a:xfrm>
          <a:prstGeom prst="rect">
            <a:avLst/>
          </a:prstGeom>
          <a:noFill/>
        </p:spPr>
        <p:txBody>
          <a:bodyPr wrap="square" rtlCol="0">
            <a:spAutoFit/>
          </a:bodyPr>
          <a:lstStyle/>
          <a:p>
            <a:r>
              <a:rPr lang="en-US" b="1" dirty="0" smtClean="0"/>
              <a:t>Gold standard positive</a:t>
            </a:r>
            <a:endParaRPr lang="en-US" b="1" dirty="0"/>
          </a:p>
        </p:txBody>
      </p:sp>
      <p:sp>
        <p:nvSpPr>
          <p:cNvPr id="9" name="Rectangle 8"/>
          <p:cNvSpPr/>
          <p:nvPr/>
        </p:nvSpPr>
        <p:spPr>
          <a:xfrm>
            <a:off x="3617406" y="3049655"/>
            <a:ext cx="792197" cy="1338821"/>
          </a:xfrm>
          <a:prstGeom prst="rect">
            <a:avLst/>
          </a:prstGeom>
          <a:noFill/>
          <a:ln w="38100">
            <a:solidFill>
              <a:schemeClr val="accent1">
                <a:shade val="95000"/>
                <a:satMod val="10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5039918" y="3490585"/>
            <a:ext cx="792197" cy="1338821"/>
          </a:xfrm>
          <a:prstGeom prst="rect">
            <a:avLst/>
          </a:prstGeom>
          <a:noFill/>
          <a:ln w="38100">
            <a:solidFill>
              <a:schemeClr val="accent1">
                <a:shade val="95000"/>
                <a:satMod val="10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71526" y="3146105"/>
            <a:ext cx="2681572" cy="1338821"/>
          </a:xfrm>
          <a:prstGeom prst="rect">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133844" y="3554885"/>
            <a:ext cx="2906650" cy="1411472"/>
          </a:xfrm>
          <a:prstGeom prst="rect">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9361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DDF0A8-55F3-BC47-B42A-75C45480A225}" type="slidenum">
              <a:rPr lang="en-US" smtClean="0"/>
              <a:t>9</a:t>
            </a:fld>
            <a:endParaRPr lang="en-US"/>
          </a:p>
        </p:txBody>
      </p:sp>
      <p:pic>
        <p:nvPicPr>
          <p:cNvPr id="6" name="Picture 5" descr="calcyclin_qh.png"/>
          <p:cNvPicPr>
            <a:picLocks noChangeAspect="1"/>
          </p:cNvPicPr>
          <p:nvPr/>
        </p:nvPicPr>
        <p:blipFill rotWithShape="1">
          <a:blip r:embed="rId2">
            <a:extLst>
              <a:ext uri="{28A0092B-C50C-407E-A947-70E740481C1C}">
                <a14:useLocalDpi xmlns:a14="http://schemas.microsoft.com/office/drawing/2010/main" val="0"/>
              </a:ext>
            </a:extLst>
          </a:blip>
          <a:srcRect t="4034" r="6582" b="14483"/>
          <a:stretch/>
        </p:blipFill>
        <p:spPr>
          <a:xfrm>
            <a:off x="4690858" y="1093100"/>
            <a:ext cx="4372757" cy="3814095"/>
          </a:xfrm>
          <a:prstGeom prst="rect">
            <a:avLst/>
          </a:prstGeom>
        </p:spPr>
      </p:pic>
      <p:pic>
        <p:nvPicPr>
          <p:cNvPr id="5" name="Picture 4" descr="calcyclin_rmsd.png"/>
          <p:cNvPicPr>
            <a:picLocks noChangeAspect="1"/>
          </p:cNvPicPr>
          <p:nvPr/>
        </p:nvPicPr>
        <p:blipFill rotWithShape="1">
          <a:blip r:embed="rId3">
            <a:extLst>
              <a:ext uri="{28A0092B-C50C-407E-A947-70E740481C1C}">
                <a14:useLocalDpi xmlns:a14="http://schemas.microsoft.com/office/drawing/2010/main" val="0"/>
              </a:ext>
            </a:extLst>
          </a:blip>
          <a:srcRect t="4034" r="6318" b="14483"/>
          <a:stretch/>
        </p:blipFill>
        <p:spPr>
          <a:xfrm>
            <a:off x="209007" y="1093100"/>
            <a:ext cx="4385102" cy="3814095"/>
          </a:xfrm>
          <a:prstGeom prst="rect">
            <a:avLst/>
          </a:prstGeom>
        </p:spPr>
      </p:pic>
      <p:sp>
        <p:nvSpPr>
          <p:cNvPr id="7" name="TextBox 6"/>
          <p:cNvSpPr txBox="1"/>
          <p:nvPr/>
        </p:nvSpPr>
        <p:spPr>
          <a:xfrm>
            <a:off x="434089" y="289350"/>
            <a:ext cx="3890722" cy="369332"/>
          </a:xfrm>
          <a:prstGeom prst="rect">
            <a:avLst/>
          </a:prstGeom>
          <a:noFill/>
        </p:spPr>
        <p:txBody>
          <a:bodyPr wrap="square" rtlCol="0">
            <a:spAutoFit/>
          </a:bodyPr>
          <a:lstStyle/>
          <a:p>
            <a:r>
              <a:rPr lang="en-US" b="1" dirty="0" smtClean="0"/>
              <a:t>Gold standard positive</a:t>
            </a:r>
            <a:endParaRPr lang="en-US" b="1" dirty="0"/>
          </a:p>
        </p:txBody>
      </p:sp>
      <p:sp>
        <p:nvSpPr>
          <p:cNvPr id="8" name="Rectangle 7"/>
          <p:cNvSpPr/>
          <p:nvPr/>
        </p:nvSpPr>
        <p:spPr>
          <a:xfrm>
            <a:off x="771714" y="1742983"/>
            <a:ext cx="305470" cy="1338821"/>
          </a:xfrm>
          <a:prstGeom prst="rect">
            <a:avLst/>
          </a:prstGeom>
          <a:noFill/>
          <a:ln w="38100">
            <a:solidFill>
              <a:schemeClr val="accent1">
                <a:shade val="95000"/>
                <a:satMod val="10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5216770" y="1742983"/>
            <a:ext cx="305470" cy="1338821"/>
          </a:xfrm>
          <a:prstGeom prst="rect">
            <a:avLst/>
          </a:prstGeom>
          <a:noFill/>
          <a:ln w="38100">
            <a:solidFill>
              <a:schemeClr val="accent1">
                <a:shade val="95000"/>
                <a:satMod val="10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912537" y="3568374"/>
            <a:ext cx="2681572" cy="1338821"/>
          </a:xfrm>
          <a:prstGeom prst="rect">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6398120" y="3447499"/>
            <a:ext cx="2681572" cy="1459696"/>
          </a:xfrm>
          <a:prstGeom prst="rect">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5062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3061</TotalTime>
  <Words>403</Words>
  <Application>Microsoft Macintosh PowerPoint</Application>
  <PresentationFormat>On-screen Show (4:3)</PresentationFormat>
  <Paragraphs>36</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YALE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DECLAN CLARKE</dc:creator>
  <cp:lastModifiedBy>DECLAN CLARKE</cp:lastModifiedBy>
  <cp:revision>42</cp:revision>
  <dcterms:created xsi:type="dcterms:W3CDTF">2014-01-17T16:58:12Z</dcterms:created>
  <dcterms:modified xsi:type="dcterms:W3CDTF">2014-01-21T21:07:37Z</dcterms:modified>
</cp:coreProperties>
</file>