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93" r:id="rId1"/>
  </p:sldMasterIdLst>
  <p:notesMasterIdLst>
    <p:notesMasterId r:id="rId33"/>
  </p:notesMasterIdLst>
  <p:sldIdLst>
    <p:sldId id="256" r:id="rId2"/>
    <p:sldId id="307" r:id="rId3"/>
    <p:sldId id="331" r:id="rId4"/>
    <p:sldId id="298" r:id="rId5"/>
    <p:sldId id="310" r:id="rId6"/>
    <p:sldId id="311" r:id="rId7"/>
    <p:sldId id="312" r:id="rId8"/>
    <p:sldId id="314" r:id="rId9"/>
    <p:sldId id="259" r:id="rId10"/>
    <p:sldId id="293" r:id="rId11"/>
    <p:sldId id="286" r:id="rId12"/>
    <p:sldId id="294" r:id="rId13"/>
    <p:sldId id="287" r:id="rId14"/>
    <p:sldId id="296" r:id="rId15"/>
    <p:sldId id="317" r:id="rId16"/>
    <p:sldId id="318" r:id="rId17"/>
    <p:sldId id="327" r:id="rId18"/>
    <p:sldId id="329" r:id="rId19"/>
    <p:sldId id="330" r:id="rId20"/>
    <p:sldId id="316" r:id="rId21"/>
    <p:sldId id="333" r:id="rId22"/>
    <p:sldId id="334" r:id="rId23"/>
    <p:sldId id="315" r:id="rId24"/>
    <p:sldId id="288" r:id="rId25"/>
    <p:sldId id="332" r:id="rId26"/>
    <p:sldId id="335" r:id="rId27"/>
    <p:sldId id="336" r:id="rId28"/>
    <p:sldId id="303" r:id="rId29"/>
    <p:sldId id="304" r:id="rId30"/>
    <p:sldId id="305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3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767" autoAdjust="0"/>
  </p:normalViewPr>
  <p:slideViewPr>
    <p:cSldViewPr snapToGrid="0" snapToObjects="1">
      <p:cViewPr varScale="1">
        <p:scale>
          <a:sx n="63" d="100"/>
          <a:sy n="63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4EA5D-8C7A-934C-A8CC-8B33E48DD2A9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0844E-B1E3-6A4C-9544-21EA40797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www.devbio.biology.gatech.edu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-content/uploads/2011/04/homer-and-fish3.jpg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www.ddw-online.com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/32/800/600/0/0/</a:t>
            </a:r>
            <a:r>
              <a:rPr lang="en-US" dirty="0" err="1" smtClean="0"/>
              <a:t>zebrafish.jpg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Yan</a:t>
            </a:r>
            <a:r>
              <a:rPr lang="en-US" baseline="0" dirty="0" smtClean="0"/>
              <a:t> made this chart, according to her understanding of Alex’s </a:t>
            </a:r>
            <a:r>
              <a:rPr lang="en-US" baseline="0" dirty="0" err="1" smtClean="0"/>
              <a:t>Retrodup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3CE3-0C5D-6645-962A-180352AD4A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28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interest</a:t>
            </a:r>
            <a:r>
              <a:rPr lang="en-US" baseline="0" dirty="0" smtClean="0"/>
              <a:t> in things downstream </a:t>
            </a:r>
            <a:r>
              <a:rPr lang="en-US" baseline="0" dirty="0" err="1" smtClean="0"/>
              <a:t>Retrodup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3CE3-0C5D-6645-962A-180352AD4A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from: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gencodegenes.wordpress.com</a:t>
            </a:r>
            <a:r>
              <a:rPr lang="en-US" dirty="0" smtClean="0"/>
              <a:t>/2011/11/30/processed-</a:t>
            </a:r>
            <a:r>
              <a:rPr lang="en-US" dirty="0" err="1" smtClean="0"/>
              <a:t>pseudogenes</a:t>
            </a:r>
            <a:r>
              <a:rPr lang="en-US" dirty="0" smtClean="0"/>
              <a:t>-junk-or-gene/</a:t>
            </a:r>
            <a:r>
              <a:rPr lang="en-US" dirty="0" err="1" smtClean="0"/>
              <a:t>processed_pseudogene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Ref:</a:t>
            </a:r>
          </a:p>
          <a:p>
            <a:r>
              <a:rPr lang="en-US" dirty="0" smtClean="0"/>
              <a:t>Marques AC, et al. Evidence for conserved post-transcriptional roles of unitary </a:t>
            </a:r>
            <a:r>
              <a:rPr lang="en-US" dirty="0" err="1" smtClean="0"/>
              <a:t>pseudogenes</a:t>
            </a:r>
            <a:r>
              <a:rPr lang="en-US" dirty="0" smtClean="0"/>
              <a:t> and for frequent </a:t>
            </a:r>
            <a:r>
              <a:rPr lang="en-US" dirty="0" err="1" smtClean="0"/>
              <a:t>bifunctionality</a:t>
            </a:r>
            <a:r>
              <a:rPr lang="en-US" dirty="0" smtClean="0"/>
              <a:t> of mRNAs. Genome Biology,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0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www.devbio.biology.gatech.edu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-content/uploads/2011/04/homer-and-fish3.jpg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results relates to the fact that chromosome 11 is enriched in olfactory receptors \cite{11337468} while chromosome 7 is enriched for genome duplication events \cite{12853948}.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</a:t>
            </a:r>
            <a:r>
              <a:rPr lang="en-US" baseline="0" dirty="0" smtClean="0"/>
              <a:t> focus on sex chromosomes</a:t>
            </a:r>
            <a:r>
              <a:rPr lang="en-US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DUP &amp; </a:t>
            </a:r>
            <a:r>
              <a:rPr lang="en-US" dirty="0" err="1" smtClean="0"/>
              <a:t>Paralogs</a:t>
            </a:r>
            <a:r>
              <a:rPr lang="en-US" dirty="0" smtClean="0"/>
              <a:t> similar</a:t>
            </a:r>
            <a:r>
              <a:rPr lang="en-US" baseline="0" dirty="0" smtClean="0"/>
              <a:t> genesis – through gene duplication.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DUP – neutral selection. </a:t>
            </a:r>
            <a:r>
              <a:rPr lang="en-US" baseline="0" dirty="0" err="1" smtClean="0"/>
              <a:t>Paralogs</a:t>
            </a:r>
            <a:r>
              <a:rPr lang="en-US" baseline="0" dirty="0" smtClean="0"/>
              <a:t> – under selection.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(2)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Chr</a:t>
            </a:r>
            <a:r>
              <a:rPr lang="en-US" baseline="0" dirty="0" smtClean="0"/>
              <a:t> Y – very opposite pattern.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Y is a strong importer of DUP, most of which come from X. In</a:t>
            </a:r>
            <a:r>
              <a:rPr lang="en-US" baseline="0" dirty="0" smtClean="0"/>
              <a:t> contrast, very small number of imported </a:t>
            </a:r>
            <a:r>
              <a:rPr lang="en-US" baseline="0" dirty="0" err="1" smtClean="0"/>
              <a:t>paralogs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shows very close relationship between X and 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opposite pattern may be explained: Numerous gene loss event in Y’s evolution history </a:t>
            </a:r>
            <a:r>
              <a:rPr lang="en-US" dirty="0" smtClean="0"/>
              <a:t>\cite{16847345}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“This discrepancy can be explained regarding the duplicated </a:t>
            </a:r>
            <a:r>
              <a:rPr lang="en-US" dirty="0" err="1" smtClean="0"/>
              <a:t>pseudogenes</a:t>
            </a:r>
            <a:r>
              <a:rPr lang="en-US" dirty="0" smtClean="0"/>
              <a:t> as </a:t>
            </a:r>
            <a:r>
              <a:rPr lang="en-US" dirty="0" err="1" smtClean="0"/>
              <a:t>paralogs</a:t>
            </a:r>
            <a:r>
              <a:rPr lang="en-US" dirty="0" smtClean="0"/>
              <a:t>, products of gene duplications, that subsequently accumulated deleterious mutations \cite{15233989} due to the numerous gene loss events in Y’s evolutionary.“ – our</a:t>
            </a:r>
            <a:r>
              <a:rPr lang="en-US" baseline="0" dirty="0" smtClean="0"/>
              <a:t> paper draft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(3)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Special</a:t>
            </a:r>
            <a:r>
              <a:rPr lang="en-US" baseline="0" dirty="0" smtClean="0"/>
              <a:t> sex chromosomes: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Pseudogene</a:t>
            </a:r>
            <a:r>
              <a:rPr lang="en-US" dirty="0" smtClean="0"/>
              <a:t> exchange between the sex chromosomes is significantly larger than the exchange with autosomes. (except </a:t>
            </a:r>
            <a:r>
              <a:rPr lang="en-US" dirty="0" err="1" smtClean="0"/>
              <a:t>Zebrafish</a:t>
            </a:r>
            <a:r>
              <a:rPr lang="en-US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Consistent with previous reports \cite{14739461}, we observed that in human, X is an importer of processed </a:t>
            </a:r>
            <a:r>
              <a:rPr lang="en-US" dirty="0" err="1" smtClean="0"/>
              <a:t>pseudogenes</a:t>
            </a:r>
            <a:r>
              <a:rPr lang="en-US" dirty="0" smtClean="0"/>
              <a:t>. By contrast, the worm and fly genomes show a uniform </a:t>
            </a:r>
            <a:r>
              <a:rPr lang="en-US" dirty="0" err="1" smtClean="0"/>
              <a:t>pseudogene</a:t>
            </a:r>
            <a:r>
              <a:rPr lang="en-US" dirty="0" smtClean="0"/>
              <a:t> exchange between all the chromosomes.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www.devbio.biology.gatech.edu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-content/uploads/2011/04/homer-and-fish3.jpg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844E-B1E3-6A4C-9544-21EA407977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2B8F-1C8A-8F46-BC00-EDE57DC1CD9B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C89-E09B-4845-9072-4147FD12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2B8F-1C8A-8F46-BC00-EDE57DC1CD9B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C89-E09B-4845-9072-4147FD12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2C74F-E954-9043-A0AA-E5504B07A10C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2BF5-9280-0E40-BFDB-CF2E6002B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2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759"/>
            <a:ext cx="7772400" cy="1470025"/>
          </a:xfrm>
        </p:spPr>
        <p:txBody>
          <a:bodyPr/>
          <a:lstStyle/>
          <a:p>
            <a:r>
              <a:rPr lang="en-US" dirty="0" smtClean="0"/>
              <a:t>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4053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Yan Zhang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1/14/2014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4304"/>
          <a:stretch/>
        </p:blipFill>
        <p:spPr>
          <a:xfrm>
            <a:off x="3123052" y="3571998"/>
            <a:ext cx="2700274" cy="336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245" t="76551" r="-1065" b="1"/>
          <a:stretch/>
        </p:blipFill>
        <p:spPr>
          <a:xfrm>
            <a:off x="5928913" y="6144548"/>
            <a:ext cx="3324958" cy="909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663" t="19101" r="13439" b="32099"/>
          <a:stretch/>
        </p:blipFill>
        <p:spPr>
          <a:xfrm>
            <a:off x="5830479" y="3885056"/>
            <a:ext cx="2705576" cy="23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p5_background_DUP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4" b="6460"/>
          <a:stretch/>
        </p:blipFill>
        <p:spPr>
          <a:xfrm>
            <a:off x="233082" y="532007"/>
            <a:ext cx="8686800" cy="3386974"/>
          </a:xfrm>
        </p:spPr>
      </p:pic>
      <p:sp>
        <p:nvSpPr>
          <p:cNvPr id="5" name="TextBox 4"/>
          <p:cNvSpPr txBox="1"/>
          <p:nvPr/>
        </p:nvSpPr>
        <p:spPr>
          <a:xfrm>
            <a:off x="1516075" y="3448141"/>
            <a:ext cx="683050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   2     3     4     5    6     7     8     9   10   11  12   13  14  15   16  17   18  19  20  21   22    X    Y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33082" y="3891733"/>
            <a:ext cx="932879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Chr</a:t>
            </a:r>
            <a:r>
              <a:rPr lang="en-US" b="1" dirty="0" smtClean="0"/>
              <a:t> 11 	- olfactory </a:t>
            </a:r>
            <a:r>
              <a:rPr lang="en-US" b="1" dirty="0"/>
              <a:t>receptor</a:t>
            </a:r>
            <a:r>
              <a:rPr lang="en-US" b="1" dirty="0" smtClean="0"/>
              <a:t>, </a:t>
            </a:r>
            <a:r>
              <a:rPr lang="en-US" b="1" dirty="0"/>
              <a:t>expansion of gene family 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	- </a:t>
            </a:r>
            <a:r>
              <a:rPr lang="en-US" b="1" dirty="0"/>
              <a:t>for human they turn into </a:t>
            </a:r>
            <a:r>
              <a:rPr lang="en-US" b="1" dirty="0" err="1"/>
              <a:t>pseudogenes</a:t>
            </a:r>
            <a:r>
              <a:rPr lang="en-US" b="1" dirty="0" smtClean="0"/>
              <a:t>.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ef: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Glusman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G, et al. The complete human olfactory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subgenome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 Genome Res, 2001.</a:t>
            </a:r>
          </a:p>
          <a:p>
            <a:endParaRPr lang="en-US" dirty="0"/>
          </a:p>
          <a:p>
            <a:r>
              <a:rPr lang="en-US" b="1" dirty="0" err="1" smtClean="0"/>
              <a:t>Chr</a:t>
            </a:r>
            <a:r>
              <a:rPr lang="en-US" b="1" dirty="0" smtClean="0"/>
              <a:t> 7 	- </a:t>
            </a:r>
            <a:r>
              <a:rPr lang="en-US" b="1" dirty="0" err="1" smtClean="0"/>
              <a:t>mhc</a:t>
            </a:r>
            <a:r>
              <a:rPr lang="en-US" b="1" dirty="0" smtClean="0"/>
              <a:t> </a:t>
            </a:r>
            <a:r>
              <a:rPr lang="en-US" b="1" dirty="0"/>
              <a:t>(Major histocompatibility complex</a:t>
            </a:r>
            <a:r>
              <a:rPr lang="en-US" b="1" dirty="0" smtClean="0"/>
              <a:t>), large </a:t>
            </a:r>
            <a:r>
              <a:rPr lang="en-US" b="1" dirty="0"/>
              <a:t>amount of segmental duplications</a:t>
            </a:r>
          </a:p>
          <a:p>
            <a:r>
              <a:rPr lang="en-US" b="1" dirty="0" smtClean="0"/>
              <a:t>		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ef: Hillier LW, et al. The DNA sequence of human chromosome 7. Nature, 2003.</a:t>
            </a:r>
          </a:p>
          <a:p>
            <a:endParaRPr lang="en-US" dirty="0" smtClean="0"/>
          </a:p>
          <a:p>
            <a:r>
              <a:rPr lang="en-US" b="1" dirty="0" err="1" smtClean="0"/>
              <a:t>Chr</a:t>
            </a:r>
            <a:r>
              <a:rPr lang="en-US" b="1" dirty="0" smtClean="0"/>
              <a:t> Y	- sex chromosome, numerous loss of Y in evolution</a:t>
            </a:r>
            <a:endParaRPr lang="en-US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61492"/>
            <a:ext cx="8229600" cy="1143000"/>
          </a:xfrm>
        </p:spPr>
        <p:txBody>
          <a:bodyPr/>
          <a:lstStyle/>
          <a:p>
            <a:r>
              <a:rPr lang="en-US" dirty="0" smtClean="0"/>
              <a:t>Co-localization (human)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exchange – importers</a:t>
            </a:r>
            <a:endParaRPr lang="en-US" dirty="0"/>
          </a:p>
        </p:txBody>
      </p:sp>
      <p:pic>
        <p:nvPicPr>
          <p:cNvPr id="4" name="Content Placeholder 3" descr="Human chromosome length (bps).Frequency of importing DUP on each chromosome.new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" r="-682"/>
          <a:stretch/>
        </p:blipFill>
        <p:spPr>
          <a:xfrm>
            <a:off x="-74973" y="1305985"/>
            <a:ext cx="4875486" cy="4806222"/>
          </a:xfrm>
        </p:spPr>
      </p:pic>
      <p:pic>
        <p:nvPicPr>
          <p:cNvPr id="5" name="Picture 4" descr="Human chromosome length (bps).Frequency of imported paralogs on each chromosome.n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33" y="1284013"/>
            <a:ext cx="4801065" cy="4801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429" y="1284016"/>
            <a:ext cx="56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DUPs                                                                               </a:t>
            </a:r>
            <a:r>
              <a:rPr lang="en-US" dirty="0" err="1" smtClean="0"/>
              <a:t>Paralogs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3429" y="2231965"/>
            <a:ext cx="586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 importers                                                                               Strong importers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76" y="4743064"/>
            <a:ext cx="5742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Weak importers                                                                               Weak importers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11704" y="1828335"/>
            <a:ext cx="361725" cy="293092"/>
          </a:xfrm>
          <a:prstGeom prst="ellipse">
            <a:avLst/>
          </a:prstGeom>
          <a:noFill/>
          <a:ln w="28575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1019" y="4562780"/>
            <a:ext cx="361725" cy="293092"/>
          </a:xfrm>
          <a:prstGeom prst="ellipse">
            <a:avLst/>
          </a:prstGeom>
          <a:noFill/>
          <a:ln w="28575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57614" y="4911705"/>
            <a:ext cx="361725" cy="293092"/>
          </a:xfrm>
          <a:prstGeom prst="ellipse">
            <a:avLst/>
          </a:prstGeom>
          <a:noFill/>
          <a:ln w="28575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01989" y="3432263"/>
            <a:ext cx="361725" cy="29309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5934670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Import </a:t>
            </a:r>
            <a:r>
              <a:rPr lang="en-US" b="1" dirty="0"/>
              <a:t>pattern of </a:t>
            </a:r>
            <a:r>
              <a:rPr lang="en-US" b="1" dirty="0" err="1"/>
              <a:t>pseudogenes</a:t>
            </a:r>
            <a:r>
              <a:rPr lang="en-US" b="1" dirty="0"/>
              <a:t> and </a:t>
            </a:r>
            <a:r>
              <a:rPr lang="en-US" b="1" dirty="0" err="1"/>
              <a:t>paralogs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human </a:t>
            </a:r>
            <a:r>
              <a:rPr lang="en-US" b="1" dirty="0"/>
              <a:t>(excluding self-contribution). </a:t>
            </a:r>
            <a:r>
              <a:rPr lang="en-US" b="1" dirty="0" smtClean="0"/>
              <a:t>   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955" y="126347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561" y="1297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63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YZ_Figure_Update1Figure_Human_2013100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b="5571"/>
          <a:stretch/>
        </p:blipFill>
        <p:spPr>
          <a:xfrm>
            <a:off x="10640" y="1284016"/>
            <a:ext cx="5966568" cy="4773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exchange – importers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7429" y="12840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PSSDs             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3429" y="2231965"/>
            <a:ext cx="1422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 importers                                                                              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76" y="4743064"/>
            <a:ext cx="13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Weak importers                                                                              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2790999" y="2595970"/>
            <a:ext cx="361725" cy="293092"/>
          </a:xfrm>
          <a:prstGeom prst="ellipse">
            <a:avLst/>
          </a:prstGeom>
          <a:noFill/>
          <a:ln w="28575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6004455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Import pattern </a:t>
            </a:r>
            <a:r>
              <a:rPr lang="en-US" b="1" dirty="0"/>
              <a:t>of </a:t>
            </a:r>
            <a:r>
              <a:rPr lang="en-US" b="1" dirty="0" err="1"/>
              <a:t>pseudogenes</a:t>
            </a:r>
            <a:r>
              <a:rPr lang="en-US" b="1" dirty="0"/>
              <a:t> and </a:t>
            </a:r>
            <a:r>
              <a:rPr lang="en-US" b="1" dirty="0" err="1"/>
              <a:t>paralogs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human </a:t>
            </a:r>
            <a:r>
              <a:rPr lang="en-US" b="1" dirty="0"/>
              <a:t>(excluding self-contribution). </a:t>
            </a:r>
            <a:r>
              <a:rPr lang="en-US" b="1" dirty="0" smtClean="0"/>
              <a:t>   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955" y="12634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1036372" y="4996546"/>
            <a:ext cx="193169" cy="166398"/>
          </a:xfrm>
          <a:prstGeom prst="ellipse">
            <a:avLst/>
          </a:prstGeom>
          <a:noFill/>
          <a:ln>
            <a:solidFill>
              <a:srgbClr val="558E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umber of human coding genes on each chromosome.Frequency of exporting parent genes (of paralogs) on each chromosome.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08" y="1466522"/>
            <a:ext cx="4772081" cy="4772081"/>
          </a:xfrm>
          <a:prstGeom prst="rect">
            <a:avLst/>
          </a:prstGeom>
        </p:spPr>
      </p:pic>
      <p:pic>
        <p:nvPicPr>
          <p:cNvPr id="13" name="Picture 12" descr="Number of human coding genes on each chromosome.Frequency of exporting parent genes on each chromosome_DUP.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480863"/>
            <a:ext cx="4813638" cy="4813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exchange – exporters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7429" y="1284016"/>
            <a:ext cx="56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DUPs                                                                               </a:t>
            </a:r>
            <a:r>
              <a:rPr lang="en-US" dirty="0" err="1" smtClean="0"/>
              <a:t>Paralogs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1564" y="2134266"/>
            <a:ext cx="586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 exporters                                                                               Strong exporters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76" y="4743064"/>
            <a:ext cx="5742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Weak exporters                                                                               Weak exporters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939744" y="2344744"/>
            <a:ext cx="361725" cy="293092"/>
          </a:xfrm>
          <a:prstGeom prst="ellipse">
            <a:avLst/>
          </a:prstGeom>
          <a:noFill/>
          <a:ln w="28575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094" y="5302501"/>
            <a:ext cx="361725" cy="293092"/>
          </a:xfrm>
          <a:prstGeom prst="ellipse">
            <a:avLst/>
          </a:prstGeom>
          <a:noFill/>
          <a:ln>
            <a:solidFill>
              <a:srgbClr val="558E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8289" y="5274587"/>
            <a:ext cx="361725" cy="293092"/>
          </a:xfrm>
          <a:prstGeom prst="ellipse">
            <a:avLst/>
          </a:prstGeom>
          <a:noFill/>
          <a:ln>
            <a:solidFill>
              <a:srgbClr val="558E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58ED5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8615" y="4368463"/>
            <a:ext cx="193169" cy="166398"/>
          </a:xfrm>
          <a:prstGeom prst="ellipse">
            <a:avLst/>
          </a:prstGeom>
          <a:noFill/>
          <a:ln>
            <a:solidFill>
              <a:srgbClr val="558E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6116111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xport </a:t>
            </a:r>
            <a:r>
              <a:rPr lang="en-US" b="1" dirty="0"/>
              <a:t>pattern of </a:t>
            </a:r>
            <a:r>
              <a:rPr lang="en-US" b="1" dirty="0" err="1"/>
              <a:t>pseudogenes</a:t>
            </a:r>
            <a:r>
              <a:rPr lang="en-US" b="1" dirty="0"/>
              <a:t> and </a:t>
            </a:r>
            <a:r>
              <a:rPr lang="en-US" b="1" dirty="0" err="1"/>
              <a:t>paralogs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human </a:t>
            </a:r>
            <a:r>
              <a:rPr lang="en-US" b="1" dirty="0"/>
              <a:t>(excluding self-contribution).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55" y="1263470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3561" y="1297925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950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Z_Figure_Update1Figure_Human_201310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4005" r="8818" b="6995"/>
          <a:stretch/>
        </p:blipFill>
        <p:spPr>
          <a:xfrm>
            <a:off x="304682" y="1417638"/>
            <a:ext cx="5393386" cy="4579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exchange – exporters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37429" y="128401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PSSDs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1564" y="2134266"/>
            <a:ext cx="1404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 exporters                                                                              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76" y="4743064"/>
            <a:ext cx="134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Weak exporters                                                                               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905969" y="5023361"/>
            <a:ext cx="361725" cy="293092"/>
          </a:xfrm>
          <a:prstGeom prst="ellipse">
            <a:avLst/>
          </a:prstGeom>
          <a:noFill/>
          <a:ln>
            <a:solidFill>
              <a:srgbClr val="558E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" y="5934670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xport </a:t>
            </a:r>
            <a:r>
              <a:rPr lang="en-US" b="1" dirty="0"/>
              <a:t>pattern of </a:t>
            </a:r>
            <a:r>
              <a:rPr lang="en-US" b="1" dirty="0" err="1"/>
              <a:t>pseudogenes</a:t>
            </a:r>
            <a:r>
              <a:rPr lang="en-US" b="1" dirty="0"/>
              <a:t> and </a:t>
            </a:r>
            <a:r>
              <a:rPr lang="en-US" b="1" dirty="0" err="1"/>
              <a:t>paralogs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human </a:t>
            </a:r>
            <a:r>
              <a:rPr lang="en-US" b="1" dirty="0"/>
              <a:t>(excluding self-contribution).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55" y="1263470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8" name="Oval 17"/>
          <p:cNvSpPr/>
          <p:nvPr/>
        </p:nvSpPr>
        <p:spPr>
          <a:xfrm>
            <a:off x="2445827" y="3377534"/>
            <a:ext cx="193169" cy="166398"/>
          </a:xfrm>
          <a:prstGeom prst="ellipse">
            <a:avLst/>
          </a:prstGeom>
          <a:noFill/>
          <a:ln>
            <a:solidFill>
              <a:srgbClr val="558ED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5769"/>
            <a:ext cx="7772400" cy="1470025"/>
          </a:xfrm>
        </p:spPr>
        <p:txBody>
          <a:bodyPr/>
          <a:lstStyle/>
          <a:p>
            <a:r>
              <a:rPr lang="en-US" dirty="0" smtClean="0"/>
              <a:t>Part of the results for </a:t>
            </a:r>
            <a:r>
              <a:rPr lang="en-US" dirty="0" err="1" smtClean="0"/>
              <a:t>zebrafish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(using </a:t>
            </a:r>
            <a:r>
              <a:rPr lang="en-US" dirty="0" err="1" smtClean="0"/>
              <a:t>ensembl</a:t>
            </a:r>
            <a:r>
              <a:rPr lang="en-US" dirty="0" smtClean="0"/>
              <a:t>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 in </a:t>
            </a:r>
            <a:r>
              <a:rPr lang="en-US" dirty="0" err="1"/>
              <a:t>z</a:t>
            </a:r>
            <a:r>
              <a:rPr lang="en-US" dirty="0" err="1" smtClean="0"/>
              <a:t>ebrafish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sex chromosomes</a:t>
            </a:r>
          </a:p>
          <a:p>
            <a:r>
              <a:rPr lang="en-US" dirty="0" smtClean="0"/>
              <a:t>Polygenic sex determination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4001"/>
            <a:ext cx="9244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err="1" smtClean="0"/>
              <a:t>Liew</a:t>
            </a:r>
            <a:r>
              <a:rPr lang="en-US" dirty="0" smtClean="0"/>
              <a:t> </a:t>
            </a:r>
            <a:r>
              <a:rPr lang="en-US" dirty="0"/>
              <a:t>WC, </a:t>
            </a:r>
            <a:r>
              <a:rPr lang="en-US" dirty="0" smtClean="0"/>
              <a:t>et al. </a:t>
            </a:r>
            <a:r>
              <a:rPr lang="en-US" dirty="0"/>
              <a:t>Polygenic sex determination system in </a:t>
            </a:r>
            <a:r>
              <a:rPr lang="en-US" dirty="0" err="1" smtClean="0"/>
              <a:t>zebrafish</a:t>
            </a:r>
            <a:r>
              <a:rPr lang="en-US" dirty="0" smtClean="0"/>
              <a:t>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/>
              <a:t>One, </a:t>
            </a:r>
            <a:r>
              <a:rPr lang="en-US" dirty="0" smtClean="0"/>
              <a:t>2012.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-18414" r="-18414" b="3367"/>
          <a:stretch/>
        </p:blipFill>
        <p:spPr>
          <a:xfrm>
            <a:off x="4245429" y="3083727"/>
            <a:ext cx="5246914" cy="27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p5_background_DUP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5" b="3666"/>
          <a:stretch/>
        </p:blipFill>
        <p:spPr>
          <a:xfrm>
            <a:off x="1168904" y="1150170"/>
            <a:ext cx="6329311" cy="2721576"/>
          </a:xfrm>
        </p:spPr>
      </p:pic>
      <p:sp>
        <p:nvSpPr>
          <p:cNvPr id="5" name="TextBox 4"/>
          <p:cNvSpPr txBox="1"/>
          <p:nvPr/>
        </p:nvSpPr>
        <p:spPr>
          <a:xfrm>
            <a:off x="3279421" y="1150170"/>
            <a:ext cx="270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Co-localization significance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58902" y="1973620"/>
            <a:ext cx="199556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as significant as what we saw in other species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Co-localization tendency (</a:t>
            </a:r>
            <a:r>
              <a:rPr lang="en-US" dirty="0" err="1" smtClean="0"/>
              <a:t>zebrafish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 rot="10800000" flipV="1">
            <a:off x="7158902" y="1221767"/>
            <a:ext cx="1793003" cy="391741"/>
          </a:xfrm>
          <a:prstGeom prst="chevron">
            <a:avLst/>
          </a:prstGeom>
          <a:solidFill>
            <a:srgbClr val="C033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Duplicated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3" descr="Hyp5_background_PS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4" b="3327"/>
          <a:stretch/>
        </p:blipFill>
        <p:spPr>
          <a:xfrm>
            <a:off x="1171686" y="4408716"/>
            <a:ext cx="6505014" cy="240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9252" y="4130099"/>
            <a:ext cx="270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Co-localization 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7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Zebrafish</a:t>
            </a:r>
            <a:r>
              <a:rPr lang="en-US" dirty="0" smtClean="0"/>
              <a:t> </a:t>
            </a:r>
            <a:r>
              <a:rPr lang="en-US" dirty="0" err="1" smtClean="0"/>
              <a:t>pgene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importer/exporter chromosomes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Importer/exporter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Exporters of DUPs: 4, 6, 18</a:t>
            </a:r>
          </a:p>
          <a:p>
            <a:r>
              <a:rPr lang="en-US" dirty="0"/>
              <a:t>Exporters of PSSDs: 10, 20, 21</a:t>
            </a:r>
          </a:p>
          <a:p>
            <a:r>
              <a:rPr lang="en-US" dirty="0"/>
              <a:t>Importers of DUPs: 4, 10, 18</a:t>
            </a:r>
          </a:p>
          <a:p>
            <a:r>
              <a:rPr lang="en-US" dirty="0"/>
              <a:t>Importers of PSSDs: 4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55946" r="-55946"/>
          <a:stretch>
            <a:fillRect/>
          </a:stretch>
        </p:blipFill>
        <p:spPr>
          <a:xfrm>
            <a:off x="3421595" y="3238670"/>
            <a:ext cx="6222668" cy="34222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857468" y="3620323"/>
            <a:ext cx="0" cy="144054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04109" y="3980459"/>
            <a:ext cx="0" cy="108041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85693" y="5411531"/>
            <a:ext cx="0" cy="1119083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47391" y="5361435"/>
            <a:ext cx="4890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Chr</a:t>
            </a:r>
            <a:r>
              <a:rPr lang="en-US" dirty="0" smtClean="0">
                <a:solidFill>
                  <a:srgbClr val="3366FF"/>
                </a:solidFill>
              </a:rPr>
              <a:t> 4 “is </a:t>
            </a:r>
            <a:r>
              <a:rPr lang="en-US" dirty="0">
                <a:solidFill>
                  <a:srgbClr val="3366FF"/>
                </a:solidFill>
              </a:rPr>
              <a:t>highly heterochromatic, repetitive, late replicating, and has reduced recombination</a:t>
            </a:r>
            <a:r>
              <a:rPr lang="en-US" dirty="0" smtClean="0">
                <a:solidFill>
                  <a:srgbClr val="3366FF"/>
                </a:solidFill>
              </a:rPr>
              <a:t>.” “this </a:t>
            </a:r>
            <a:r>
              <a:rPr lang="en-US" dirty="0">
                <a:solidFill>
                  <a:srgbClr val="3366FF"/>
                </a:solidFill>
              </a:rPr>
              <a:t>chromosome arm shares features with known sex </a:t>
            </a:r>
            <a:r>
              <a:rPr lang="en-US" dirty="0" smtClean="0">
                <a:solidFill>
                  <a:srgbClr val="3366FF"/>
                </a:solidFill>
              </a:rPr>
              <a:t>chromosomes”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 - Anderson JL, et al.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2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 smtClean="0"/>
          </a:p>
          <a:p>
            <a:pPr lvl="1"/>
            <a:r>
              <a:rPr lang="en-US" dirty="0" smtClean="0"/>
              <a:t>Localization &amp; mobility (comparison of 4 species)</a:t>
            </a:r>
          </a:p>
          <a:p>
            <a:pPr lvl="1"/>
            <a:r>
              <a:rPr lang="en-US" dirty="0" err="1" smtClean="0"/>
              <a:t>Pseudogene</a:t>
            </a:r>
            <a:r>
              <a:rPr lang="en-US" dirty="0" smtClean="0"/>
              <a:t> translation (human)</a:t>
            </a:r>
          </a:p>
          <a:p>
            <a:endParaRPr lang="en-US" dirty="0" smtClean="0"/>
          </a:p>
          <a:p>
            <a:r>
              <a:rPr lang="en-US" dirty="0" err="1" smtClean="0"/>
              <a:t>Retroduplication</a:t>
            </a:r>
            <a:r>
              <a:rPr lang="en-US" dirty="0" smtClean="0"/>
              <a:t> in human genome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304"/>
          <a:stretch/>
        </p:blipFill>
        <p:spPr>
          <a:xfrm>
            <a:off x="0" y="1"/>
            <a:ext cx="1330403" cy="16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Localization &amp; mobility (human, worm, fly &amp; </a:t>
            </a:r>
            <a:r>
              <a:rPr lang="en-US" dirty="0" err="1" smtClean="0"/>
              <a:t>zebrafish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Co-localization tendency of </a:t>
            </a:r>
            <a:r>
              <a:rPr lang="en-US" dirty="0" err="1" smtClean="0"/>
              <a:t>pseudogenes</a:t>
            </a:r>
            <a:r>
              <a:rPr lang="en-US" dirty="0" smtClean="0"/>
              <a:t> and their parent genes</a:t>
            </a:r>
          </a:p>
          <a:p>
            <a:pPr lvl="2"/>
            <a:r>
              <a:rPr lang="en-US" dirty="0" smtClean="0"/>
              <a:t>Consistent with the mechanism of </a:t>
            </a:r>
            <a:r>
              <a:rPr lang="en-US" dirty="0" err="1" smtClean="0"/>
              <a:t>pseudogenization</a:t>
            </a:r>
            <a:r>
              <a:rPr lang="en-US" dirty="0" smtClean="0"/>
              <a:t> of DUP and PSSD</a:t>
            </a:r>
          </a:p>
          <a:p>
            <a:pPr lvl="2"/>
            <a:r>
              <a:rPr lang="en-US" dirty="0" err="1" smtClean="0"/>
              <a:t>Zebrafish</a:t>
            </a:r>
            <a:r>
              <a:rPr lang="en-US" dirty="0" smtClean="0"/>
              <a:t>, comparison b/w DUP &amp; PSSD not significant</a:t>
            </a:r>
          </a:p>
          <a:p>
            <a:pPr lvl="1"/>
            <a:r>
              <a:rPr lang="en-US" dirty="0" smtClean="0"/>
              <a:t>Material exchange between chromosomes</a:t>
            </a:r>
          </a:p>
          <a:p>
            <a:pPr lvl="2"/>
            <a:r>
              <a:rPr lang="en-US" dirty="0" smtClean="0"/>
              <a:t>Importers and exporter chromosomes, related to enrichment of segmental duplication on some </a:t>
            </a:r>
            <a:r>
              <a:rPr lang="en-US" dirty="0" err="1" smtClean="0"/>
              <a:t>chr.</a:t>
            </a:r>
            <a:r>
              <a:rPr lang="en-US" dirty="0" smtClean="0"/>
              <a:t>, examples in human</a:t>
            </a:r>
          </a:p>
          <a:p>
            <a:pPr lvl="2"/>
            <a:r>
              <a:rPr lang="en-US" dirty="0" smtClean="0"/>
              <a:t>Special behavior of sex chromosomes</a:t>
            </a:r>
          </a:p>
          <a:p>
            <a:pPr lvl="3"/>
            <a:r>
              <a:rPr lang="en-US" dirty="0" smtClean="0"/>
              <a:t>Fixation of </a:t>
            </a:r>
            <a:r>
              <a:rPr lang="en-US" dirty="0" err="1" smtClean="0"/>
              <a:t>pseudogenes</a:t>
            </a:r>
            <a:r>
              <a:rPr lang="en-US" dirty="0"/>
              <a:t> </a:t>
            </a:r>
            <a:r>
              <a:rPr lang="en-US" dirty="0" smtClean="0"/>
              <a:t>vs. selection </a:t>
            </a:r>
            <a:r>
              <a:rPr lang="en-US" dirty="0" err="1" smtClean="0"/>
              <a:t>presure</a:t>
            </a:r>
            <a:r>
              <a:rPr lang="en-US" dirty="0" smtClean="0"/>
              <a:t> and evolution history</a:t>
            </a:r>
          </a:p>
          <a:p>
            <a:pPr lvl="3"/>
            <a:r>
              <a:rPr lang="en-US" dirty="0" err="1" smtClean="0"/>
              <a:t>Zebrafish</a:t>
            </a:r>
            <a:r>
              <a:rPr lang="en-US" dirty="0" smtClean="0"/>
              <a:t> potential sex </a:t>
            </a:r>
            <a:r>
              <a:rPr lang="en-US" dirty="0" err="1" smtClean="0"/>
              <a:t>chr.</a:t>
            </a:r>
            <a:r>
              <a:rPr lang="en-US" dirty="0" smtClean="0"/>
              <a:t>? – based on </a:t>
            </a:r>
            <a:r>
              <a:rPr lang="en-US" dirty="0" err="1" smtClean="0"/>
              <a:t>emsembl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8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 smtClean="0"/>
          </a:p>
          <a:p>
            <a:pPr lvl="1"/>
            <a:r>
              <a:rPr lang="en-US" dirty="0" smtClean="0"/>
              <a:t>Localization &amp; mobility (comparison of 4 species)</a:t>
            </a:r>
          </a:p>
          <a:p>
            <a:pPr lvl="1"/>
            <a:r>
              <a:rPr lang="en-US" dirty="0" err="1" smtClean="0"/>
              <a:t>Pseudogene</a:t>
            </a:r>
            <a:r>
              <a:rPr lang="en-US" dirty="0" smtClean="0"/>
              <a:t> translation (human)</a:t>
            </a:r>
          </a:p>
          <a:p>
            <a:endParaRPr lang="en-US" dirty="0" smtClean="0"/>
          </a:p>
          <a:p>
            <a:r>
              <a:rPr lang="en-US" dirty="0" err="1" smtClean="0"/>
              <a:t>Retroduplication</a:t>
            </a:r>
            <a:r>
              <a:rPr lang="en-US" dirty="0" smtClean="0"/>
              <a:t> in human genome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304"/>
          <a:stretch/>
        </p:blipFill>
        <p:spPr>
          <a:xfrm>
            <a:off x="0" y="1"/>
            <a:ext cx="1330403" cy="16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Localization &amp; mobility (comparison of 4 species)</a:t>
            </a:r>
          </a:p>
          <a:p>
            <a:pPr lvl="1"/>
            <a:r>
              <a:rPr lang="en-US" dirty="0" err="1" smtClean="0"/>
              <a:t>Pseudogene</a:t>
            </a:r>
            <a:r>
              <a:rPr lang="en-US" dirty="0" smtClean="0"/>
              <a:t> translation (human)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Retroduplication</a:t>
            </a:r>
            <a:r>
              <a:rPr lang="en-US" dirty="0" smtClean="0">
                <a:solidFill>
                  <a:srgbClr val="A6A6A6"/>
                </a:solidFill>
              </a:rPr>
              <a:t> in human genome</a:t>
            </a:r>
            <a:endParaRPr lang="en-US" dirty="0">
              <a:solidFill>
                <a:srgbClr val="A6A6A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304"/>
          <a:stretch/>
        </p:blipFill>
        <p:spPr>
          <a:xfrm>
            <a:off x="0" y="1"/>
            <a:ext cx="1330403" cy="16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Pseudogene</a:t>
            </a:r>
            <a:r>
              <a:rPr lang="en-US" dirty="0" smtClean="0"/>
              <a:t> translation (human)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Pseudogenes</a:t>
            </a:r>
            <a:endParaRPr lang="en-US" dirty="0"/>
          </a:p>
          <a:p>
            <a:pPr lvl="1"/>
            <a:r>
              <a:rPr lang="en-US" dirty="0" smtClean="0"/>
              <a:t>Multiple data source used for comparison/cross-validation</a:t>
            </a:r>
          </a:p>
          <a:p>
            <a:pPr lvl="1"/>
            <a:r>
              <a:rPr lang="en-US" dirty="0" smtClean="0"/>
              <a:t>Three interesting examples in human (table), and possible explanation</a:t>
            </a:r>
          </a:p>
        </p:txBody>
      </p:sp>
    </p:spTree>
    <p:extLst>
      <p:ext uri="{BB962C8B-B14F-4D97-AF65-F5344CB8AC3E}">
        <p14:creationId xmlns:p14="http://schemas.microsoft.com/office/powerpoint/2010/main" val="9961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geneTranslationWorkflow_YZ_20131126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55" r="-67655"/>
          <a:stretch>
            <a:fillRect/>
          </a:stretch>
        </p:blipFill>
        <p:spPr>
          <a:xfrm>
            <a:off x="-2767324" y="-173164"/>
            <a:ext cx="12784830" cy="7031164"/>
          </a:xfrm>
        </p:spPr>
      </p:pic>
      <p:sp>
        <p:nvSpPr>
          <p:cNvPr id="6" name="Rectangle 5"/>
          <p:cNvSpPr/>
          <p:nvPr/>
        </p:nvSpPr>
        <p:spPr>
          <a:xfrm>
            <a:off x="4797037" y="55647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Workflow of identifying translated </a:t>
            </a:r>
            <a:r>
              <a:rPr lang="en-US" b="1" dirty="0" err="1" smtClean="0"/>
              <a:t>pseudogenes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5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interesting candidates having translation evidence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8140" b="-18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512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 smtClean="0"/>
          </a:p>
          <a:p>
            <a:pPr lvl="1"/>
            <a:r>
              <a:rPr lang="en-US" dirty="0" smtClean="0"/>
              <a:t>Localization &amp; mobility (comparison of 4 species)</a:t>
            </a:r>
          </a:p>
          <a:p>
            <a:pPr lvl="1"/>
            <a:r>
              <a:rPr lang="en-US" dirty="0" err="1" smtClean="0"/>
              <a:t>Pseudogene</a:t>
            </a:r>
            <a:r>
              <a:rPr lang="en-US" dirty="0" smtClean="0"/>
              <a:t> translation (human)</a:t>
            </a:r>
          </a:p>
          <a:p>
            <a:endParaRPr lang="en-US" dirty="0" smtClean="0"/>
          </a:p>
          <a:p>
            <a:r>
              <a:rPr lang="en-US" dirty="0" err="1" smtClean="0"/>
              <a:t>Retroduplication</a:t>
            </a:r>
            <a:r>
              <a:rPr lang="en-US" dirty="0" smtClean="0"/>
              <a:t> in human genome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304"/>
          <a:stretch/>
        </p:blipFill>
        <p:spPr>
          <a:xfrm>
            <a:off x="0" y="1"/>
            <a:ext cx="1330403" cy="16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Pseudogenes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Localization &amp; mobility (comparison of 4 species)</a:t>
            </a:r>
          </a:p>
          <a:p>
            <a:pPr lvl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Pseudogene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translation (human)</a:t>
            </a:r>
          </a:p>
          <a:p>
            <a:endParaRPr lang="en-US" dirty="0" smtClean="0"/>
          </a:p>
          <a:p>
            <a:r>
              <a:rPr lang="en-US" dirty="0" err="1" smtClean="0"/>
              <a:t>Retroduplication</a:t>
            </a:r>
            <a:r>
              <a:rPr lang="en-US" dirty="0" smtClean="0"/>
              <a:t> in human genome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304"/>
          <a:stretch/>
        </p:blipFill>
        <p:spPr>
          <a:xfrm>
            <a:off x="0" y="1"/>
            <a:ext cx="1330403" cy="16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13609" y="2268891"/>
            <a:ext cx="3557127" cy="110775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/>
              <a:t>A</a:t>
            </a:r>
            <a:r>
              <a:rPr lang="en-US" sz="2400" dirty="0" smtClean="0"/>
              <a:t>ll unmapped reads 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srgbClr val="7F7F7F"/>
                </a:solidFill>
              </a:rPr>
              <a:t>(single/double ends)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9325" y="2070682"/>
            <a:ext cx="3261436" cy="150733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Exon junction libraries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(1 true library, multiple fake libraries)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829441" y="4171435"/>
            <a:ext cx="3301842" cy="896667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True exon-read alignment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7F7F7F"/>
                </a:solidFill>
              </a:rPr>
              <a:t>(Fake exon-read alignment used for controlling FDR)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9851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Retrodup</a:t>
            </a:r>
            <a:r>
              <a:rPr lang="en-US" dirty="0" smtClean="0"/>
              <a:t> workflow </a:t>
            </a:r>
            <a:r>
              <a:rPr lang="en-US" sz="1800" dirty="0" smtClean="0"/>
              <a:t>YZ’s understanding    thanks to Alex</a:t>
            </a:r>
            <a:endParaRPr lang="en-US" sz="1300" dirty="0"/>
          </a:p>
        </p:txBody>
      </p:sp>
      <p:sp>
        <p:nvSpPr>
          <p:cNvPr id="9" name="Oval 8"/>
          <p:cNvSpPr/>
          <p:nvPr/>
        </p:nvSpPr>
        <p:spPr>
          <a:xfrm>
            <a:off x="2567716" y="3284915"/>
            <a:ext cx="1318666" cy="4884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465913" y="3200238"/>
            <a:ext cx="1642985" cy="4884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22" name="Left-Right-Up Arrow 21"/>
          <p:cNvSpPr/>
          <p:nvPr/>
        </p:nvSpPr>
        <p:spPr>
          <a:xfrm flipV="1">
            <a:off x="3472488" y="2349159"/>
            <a:ext cx="2025773" cy="1804099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1">
            <a:noAutofit/>
            <a:scene3d>
              <a:camera prst="orthographicFront">
                <a:rot lat="12" lon="21599971" rev="10799936"/>
              </a:camera>
              <a:lightRig rig="threePt" dir="t"/>
            </a:scene3d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Alignment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(BWA)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5690" y="512297"/>
            <a:ext cx="3596649" cy="1237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GENCODE,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Ref genome,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Null model (for generating fake annotation)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1665954" y="1750057"/>
            <a:ext cx="387104" cy="320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04453" y="630737"/>
            <a:ext cx="3596649" cy="8462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Mapped and mapped reads</a:t>
            </a:r>
          </a:p>
          <a:p>
            <a:pPr marL="0" indent="0" algn="ctr">
              <a:buFont typeface="Arial"/>
              <a:buNone/>
            </a:pPr>
            <a:r>
              <a:rPr lang="en-US" sz="1600" dirty="0" smtClean="0"/>
              <a:t>from 1000 G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007407" y="1476967"/>
            <a:ext cx="387104" cy="7919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845291" y="5513008"/>
            <a:ext cx="3301842" cy="469962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 smtClean="0"/>
              <a:t>Novel duplications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319483" y="5040792"/>
            <a:ext cx="387104" cy="4722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853511" y="6471053"/>
            <a:ext cx="3301842" cy="469962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I</a:t>
            </a:r>
            <a:r>
              <a:rPr lang="en-US" sz="1800" dirty="0" smtClean="0"/>
              <a:t>nsertion point detection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4320608" y="5998837"/>
            <a:ext cx="387104" cy="4722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6189689" y="5517835"/>
            <a:ext cx="387104" cy="4722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26444" y="5511082"/>
            <a:ext cx="2381753" cy="469962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 smtClean="0"/>
              <a:t>Functional Enrichment</a:t>
            </a:r>
          </a:p>
        </p:txBody>
      </p:sp>
    </p:spTree>
    <p:extLst>
      <p:ext uri="{BB962C8B-B14F-4D97-AF65-F5344CB8AC3E}">
        <p14:creationId xmlns:p14="http://schemas.microsoft.com/office/powerpoint/2010/main" val="34175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ollow-up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CNV from the </a:t>
            </a:r>
            <a:r>
              <a:rPr lang="en-US" dirty="0" err="1" smtClean="0"/>
              <a:t>exome</a:t>
            </a:r>
            <a:r>
              <a:rPr lang="en-US" dirty="0" smtClean="0"/>
              <a:t> data, including the novel </a:t>
            </a:r>
            <a:r>
              <a:rPr lang="en-US" dirty="0" err="1" smtClean="0"/>
              <a:t>retrodups</a:t>
            </a:r>
            <a:endParaRPr lang="en-US" dirty="0"/>
          </a:p>
          <a:p>
            <a:pPr lvl="1"/>
            <a:r>
              <a:rPr lang="en-US" dirty="0" smtClean="0"/>
              <a:t>Compare different populations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Pseudogenes</a:t>
            </a:r>
            <a:endParaRPr lang="en-US" dirty="0" smtClean="0"/>
          </a:p>
          <a:p>
            <a:pPr lvl="1"/>
            <a:r>
              <a:rPr lang="en-US" dirty="0" smtClean="0"/>
              <a:t>Localization &amp; mobility (comparison of 4 species)</a:t>
            </a:r>
          </a:p>
          <a:p>
            <a:pPr lvl="1"/>
            <a:r>
              <a:rPr lang="en-US" dirty="0" err="1" smtClean="0">
                <a:solidFill>
                  <a:srgbClr val="A6A6A6"/>
                </a:solidFill>
              </a:rPr>
              <a:t>Pseudogene</a:t>
            </a:r>
            <a:r>
              <a:rPr lang="en-US" dirty="0" smtClean="0">
                <a:solidFill>
                  <a:srgbClr val="A6A6A6"/>
                </a:solidFill>
              </a:rPr>
              <a:t> translation (human)</a:t>
            </a:r>
          </a:p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err="1" smtClean="0">
                <a:solidFill>
                  <a:srgbClr val="A6A6A6"/>
                </a:solidFill>
              </a:rPr>
              <a:t>Retroduplication</a:t>
            </a:r>
            <a:r>
              <a:rPr lang="en-US" dirty="0" smtClean="0">
                <a:solidFill>
                  <a:srgbClr val="A6A6A6"/>
                </a:solidFill>
              </a:rPr>
              <a:t> in human genome</a:t>
            </a:r>
            <a:endParaRPr lang="en-US" dirty="0">
              <a:solidFill>
                <a:srgbClr val="A6A6A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304"/>
          <a:stretch/>
        </p:blipFill>
        <p:spPr>
          <a:xfrm>
            <a:off x="0" y="1"/>
            <a:ext cx="1330403" cy="16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55097" cy="47085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 </a:t>
            </a:r>
            <a:r>
              <a:rPr lang="en-US" dirty="0"/>
              <a:t>we predict </a:t>
            </a:r>
            <a:r>
              <a:rPr lang="en-US" dirty="0" smtClean="0"/>
              <a:t>the role </a:t>
            </a:r>
            <a:r>
              <a:rPr lang="en-US" dirty="0"/>
              <a:t>of </a:t>
            </a:r>
            <a:r>
              <a:rPr lang="en-US" dirty="0" err="1"/>
              <a:t>retrodups</a:t>
            </a:r>
            <a:r>
              <a:rPr lang="en-US" dirty="0"/>
              <a:t> (gene or </a:t>
            </a:r>
            <a:r>
              <a:rPr lang="en-US" dirty="0" err="1"/>
              <a:t>pgene</a:t>
            </a:r>
            <a:r>
              <a:rPr lang="en-US" dirty="0"/>
              <a:t>)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3366FF"/>
                </a:solidFill>
              </a:rPr>
              <a:t>From sequence features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Exons only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look like processed </a:t>
            </a:r>
            <a:r>
              <a:rPr lang="en-US" dirty="0" err="1" smtClean="0"/>
              <a:t>pseudogenes</a:t>
            </a:r>
            <a:r>
              <a:rPr lang="en-US" dirty="0" smtClean="0"/>
              <a:t> (PSSDs)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Extend junction sequence in both directions (how long?)</a:t>
            </a:r>
          </a:p>
          <a:p>
            <a:pPr lvl="1"/>
            <a:r>
              <a:rPr lang="en-US" dirty="0" smtClean="0"/>
              <a:t>Does upstream regulatory exist?</a:t>
            </a:r>
          </a:p>
          <a:p>
            <a:pPr lvl="2"/>
            <a:r>
              <a:rPr lang="en-US" dirty="0" smtClean="0"/>
              <a:t>PSSD: no, novel gene: yes</a:t>
            </a:r>
          </a:p>
          <a:p>
            <a:pPr lvl="1"/>
            <a:r>
              <a:rPr lang="en-US" dirty="0" smtClean="0"/>
              <a:t>Does poly-A tail exist at 3’?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PSSD: maybe yes, novel gene: yes/no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42716" y="3107535"/>
            <a:ext cx="4384863" cy="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99225" y="2958543"/>
            <a:ext cx="1014621" cy="312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Exon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13846" y="2958543"/>
            <a:ext cx="1014621" cy="312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Exon 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55363" y="2823733"/>
            <a:ext cx="1461621" cy="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79383" y="2720713"/>
            <a:ext cx="1461621" cy="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9328" y="2614288"/>
            <a:ext cx="1461621" cy="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3628" y="2507863"/>
            <a:ext cx="1461621" cy="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07763" y="2401438"/>
            <a:ext cx="1461621" cy="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5319" y="2880494"/>
            <a:ext cx="145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Exon 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Pgenes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Cristina, </a:t>
            </a:r>
            <a:r>
              <a:rPr lang="en-US" altLang="zh-CN" dirty="0" err="1" smtClean="0"/>
              <a:t>Baikang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Suganthi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Jane, Wyatt, Michael, Mark </a:t>
            </a:r>
          </a:p>
          <a:p>
            <a:r>
              <a:rPr lang="en-US" altLang="zh-CN" dirty="0" smtClean="0"/>
              <a:t>SVCANCMG</a:t>
            </a:r>
          </a:p>
          <a:p>
            <a:pPr marL="0" indent="0">
              <a:buNone/>
            </a:pPr>
            <a:r>
              <a:rPr lang="en-US" altLang="zh-CN" dirty="0" smtClean="0"/>
              <a:t>	Alex</a:t>
            </a:r>
          </a:p>
          <a:p>
            <a:r>
              <a:rPr lang="en-US" dirty="0" smtClean="0"/>
              <a:t>The Tech gang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Pseudogenes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Duplicated </a:t>
            </a:r>
            <a:r>
              <a:rPr lang="en-US" dirty="0" err="1" smtClean="0"/>
              <a:t>pseudogene</a:t>
            </a:r>
            <a:r>
              <a:rPr lang="en-US" dirty="0" smtClean="0"/>
              <a:t> (DUP)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42716" y="2727716"/>
            <a:ext cx="4384863" cy="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95416" y="2578724"/>
            <a:ext cx="1475882" cy="312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6288" y="2578724"/>
            <a:ext cx="1439817" cy="312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 copy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78485" y="4370286"/>
            <a:ext cx="4384863" cy="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95416" y="4221294"/>
            <a:ext cx="1511651" cy="312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42057" y="4221294"/>
            <a:ext cx="1404048" cy="312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Pseudogene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5820519" y="4106345"/>
            <a:ext cx="412627" cy="438406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241403" y="312793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Pseudogenes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Processed </a:t>
            </a:r>
            <a:r>
              <a:rPr lang="en-US" dirty="0" err="1" smtClean="0"/>
              <a:t>pseudogene</a:t>
            </a:r>
            <a:r>
              <a:rPr lang="en-US" dirty="0" smtClean="0"/>
              <a:t> (PSSD)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3842"/>
          <a:stretch/>
        </p:blipFill>
        <p:spPr>
          <a:xfrm>
            <a:off x="-151032" y="2401980"/>
            <a:ext cx="7454900" cy="3709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39" y="6443194"/>
            <a:ext cx="818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adapted from: </a:t>
            </a:r>
            <a:r>
              <a:rPr lang="en-US" sz="1100" dirty="0" err="1" smtClean="0"/>
              <a:t>GencodeGenes</a:t>
            </a:r>
            <a:r>
              <a:rPr lang="en-US" sz="1100" dirty="0" smtClean="0"/>
              <a:t> </a:t>
            </a:r>
            <a:r>
              <a:rPr lang="en-US" sz="1100" dirty="0" err="1" smtClean="0"/>
              <a:t>wordpress</a:t>
            </a:r>
            <a:r>
              <a:rPr lang="en-US" sz="1100" dirty="0" smtClean="0"/>
              <a:t> blog</a:t>
            </a:r>
          </a:p>
          <a:p>
            <a:r>
              <a:rPr lang="en-US" sz="1100" dirty="0" smtClean="0"/>
              <a:t>Ref: </a:t>
            </a:r>
            <a:r>
              <a:rPr lang="en-US" sz="1100" dirty="0" err="1" smtClean="0"/>
              <a:t>Zheng</a:t>
            </a:r>
            <a:r>
              <a:rPr lang="en-US" sz="1100" dirty="0" smtClean="0"/>
              <a:t> D, et al. </a:t>
            </a:r>
            <a:r>
              <a:rPr lang="en-US" sz="1100" dirty="0" err="1" smtClean="0"/>
              <a:t>Pseudogenes</a:t>
            </a:r>
            <a:r>
              <a:rPr lang="en-US" sz="1100" dirty="0" smtClean="0"/>
              <a:t> in the ENCODE regions: Consensus annotation, analysis of transcription, and evolution. Genome Res, 2—7.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6887" y="4816922"/>
            <a:ext cx="3429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PSSD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Poly-A tail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Introns spliced out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Lack upstream promoter region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Truncation of 5’ end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0049" y="2395750"/>
            <a:ext cx="13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Coding gene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5254" y="400205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Mature mRNA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4501" y="2805394"/>
            <a:ext cx="4716883" cy="31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90636" y="5746946"/>
            <a:ext cx="4716883" cy="31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Pseudogenes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Unitary </a:t>
            </a:r>
            <a:r>
              <a:rPr lang="en-US" dirty="0" err="1" smtClean="0"/>
              <a:t>pseudogene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42716" y="2727716"/>
            <a:ext cx="4384863" cy="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95415" y="2578724"/>
            <a:ext cx="1799305" cy="312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78485" y="4370286"/>
            <a:ext cx="4384863" cy="7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95416" y="4221294"/>
            <a:ext cx="1799304" cy="312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Pseudogene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176396" y="4151083"/>
            <a:ext cx="412627" cy="438406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241403" y="3127937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224" y="5693118"/>
            <a:ext cx="8830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“In </a:t>
            </a:r>
            <a:r>
              <a:rPr lang="en-US" dirty="0"/>
              <a:t>contrast to the high number of duplicated and </a:t>
            </a:r>
            <a:r>
              <a:rPr lang="en-US" dirty="0" err="1"/>
              <a:t>retroduplicated</a:t>
            </a:r>
            <a:r>
              <a:rPr lang="en-US" dirty="0"/>
              <a:t> </a:t>
            </a:r>
            <a:r>
              <a:rPr lang="en-US" dirty="0" err="1" smtClean="0"/>
              <a:t>pseudogenes</a:t>
            </a:r>
            <a:r>
              <a:rPr lang="en-US" dirty="0" smtClean="0"/>
              <a:t> </a:t>
            </a:r>
            <a:r>
              <a:rPr lang="en-US" dirty="0"/>
              <a:t>in mammalian </a:t>
            </a:r>
            <a:r>
              <a:rPr lang="en-US" dirty="0" smtClean="0"/>
              <a:t>genomes, </a:t>
            </a:r>
            <a:r>
              <a:rPr lang="en-US" dirty="0"/>
              <a:t>unitary </a:t>
            </a:r>
            <a:r>
              <a:rPr lang="en-US" dirty="0" err="1"/>
              <a:t>pseudogenes</a:t>
            </a:r>
            <a:r>
              <a:rPr lang="en-US" dirty="0"/>
              <a:t> are rare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- Marques AC, et al. Genome Biology,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Pseudogene</a:t>
            </a:r>
            <a:r>
              <a:rPr lang="en-US" dirty="0" smtClean="0"/>
              <a:t>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Localization &amp; mobility (human, worm, fly &amp; </a:t>
            </a:r>
            <a:r>
              <a:rPr lang="en-US" dirty="0" err="1" smtClean="0"/>
              <a:t>zebrafish</a:t>
            </a:r>
            <a:r>
              <a:rPr lang="en-US" dirty="0" smtClean="0"/>
              <a:t>)	</a:t>
            </a:r>
            <a:endParaRPr lang="en-US" dirty="0"/>
          </a:p>
          <a:p>
            <a:pPr lvl="1"/>
            <a:r>
              <a:rPr lang="en-US" dirty="0" smtClean="0"/>
              <a:t>Co-localization tendency of </a:t>
            </a:r>
            <a:r>
              <a:rPr lang="en-US" dirty="0" err="1" smtClean="0"/>
              <a:t>pseudogenes</a:t>
            </a:r>
            <a:r>
              <a:rPr lang="en-US" dirty="0" smtClean="0"/>
              <a:t> and their parent genes</a:t>
            </a:r>
          </a:p>
          <a:p>
            <a:pPr lvl="1"/>
            <a:r>
              <a:rPr lang="en-US" dirty="0" smtClean="0"/>
              <a:t>Material exchange </a:t>
            </a:r>
            <a:r>
              <a:rPr lang="en-US" smtClean="0"/>
              <a:t>between chromosomes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5769"/>
            <a:ext cx="7772400" cy="1470025"/>
          </a:xfrm>
        </p:spPr>
        <p:txBody>
          <a:bodyPr/>
          <a:lstStyle/>
          <a:p>
            <a:r>
              <a:rPr lang="en-US" dirty="0" smtClean="0"/>
              <a:t>Part of the results for human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p5_background_DUPvsPSS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3" r="-594"/>
          <a:stretch/>
        </p:blipFill>
        <p:spPr>
          <a:xfrm>
            <a:off x="348716" y="13532"/>
            <a:ext cx="7578289" cy="7094691"/>
          </a:xfrm>
        </p:spPr>
      </p:pic>
      <p:sp>
        <p:nvSpPr>
          <p:cNvPr id="7" name="TextBox 6"/>
          <p:cNvSpPr txBox="1"/>
          <p:nvPr/>
        </p:nvSpPr>
        <p:spPr>
          <a:xfrm>
            <a:off x="1709641" y="6197254"/>
            <a:ext cx="638394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2    3     4    5     6    7     8     9    10  11  12  13  14   15   16  17  18  19   20  21   22   X    Y</a:t>
            </a:r>
            <a:endParaRPr lang="en-US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61492"/>
            <a:ext cx="8229600" cy="1143000"/>
          </a:xfrm>
        </p:spPr>
        <p:txBody>
          <a:bodyPr/>
          <a:lstStyle/>
          <a:p>
            <a:r>
              <a:rPr lang="en-US" dirty="0" smtClean="0"/>
              <a:t>Co-localization tendency (human) </a:t>
            </a:r>
            <a:endParaRPr lang="en-US" dirty="0"/>
          </a:p>
        </p:txBody>
      </p:sp>
      <p:sp>
        <p:nvSpPr>
          <p:cNvPr id="2" name="Chevron 1"/>
          <p:cNvSpPr/>
          <p:nvPr/>
        </p:nvSpPr>
        <p:spPr>
          <a:xfrm rot="10800000" flipV="1">
            <a:off x="7197086" y="3280631"/>
            <a:ext cx="1793003" cy="391741"/>
          </a:xfrm>
          <a:prstGeom prst="chevron">
            <a:avLst/>
          </a:prstGeom>
          <a:solidFill>
            <a:srgbClr val="C033C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Duplicated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1342</Words>
  <Application>Microsoft Macintosh PowerPoint</Application>
  <PresentationFormat>On-screen Show (4:3)</PresentationFormat>
  <Paragraphs>241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Group Meeting</vt:lpstr>
      <vt:lpstr>Topics</vt:lpstr>
      <vt:lpstr>Topics</vt:lpstr>
      <vt:lpstr>Pseudogenes background information</vt:lpstr>
      <vt:lpstr>Pseudogenes background information</vt:lpstr>
      <vt:lpstr>Pseudogenes background information</vt:lpstr>
      <vt:lpstr>Pseudogene analyses</vt:lpstr>
      <vt:lpstr>Part of the results for human</vt:lpstr>
      <vt:lpstr>Co-localization tendency (human) </vt:lpstr>
      <vt:lpstr>Co-localization (human) </vt:lpstr>
      <vt:lpstr>Material exchange – importers</vt:lpstr>
      <vt:lpstr>Material exchange – importers</vt:lpstr>
      <vt:lpstr>Material exchange – exporters</vt:lpstr>
      <vt:lpstr>Material exchange – exporters</vt:lpstr>
      <vt:lpstr>Part of the results for zebrafish</vt:lpstr>
      <vt:lpstr>Sex determination in zebrafish</vt:lpstr>
      <vt:lpstr>Co-localization tendency (zebrafish)</vt:lpstr>
      <vt:lpstr>Zebrafish pgene  importer/exporter chromosomes</vt:lpstr>
      <vt:lpstr>Importer/exporter summary</vt:lpstr>
      <vt:lpstr>Discussion</vt:lpstr>
      <vt:lpstr>Topics</vt:lpstr>
      <vt:lpstr>Topics</vt:lpstr>
      <vt:lpstr>Pseudogene translation (human)</vt:lpstr>
      <vt:lpstr>PowerPoint Presentation</vt:lpstr>
      <vt:lpstr>There interesting candidates having translation evidence </vt:lpstr>
      <vt:lpstr>Topics</vt:lpstr>
      <vt:lpstr>Topics</vt:lpstr>
      <vt:lpstr>Retrodup workflow YZ’s understanding    thanks to Alex</vt:lpstr>
      <vt:lpstr>Follow-up (1)</vt:lpstr>
      <vt:lpstr>Follow-up (2)</vt:lpstr>
      <vt:lpstr>Acknowledgements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Zhang</dc:creator>
  <cp:lastModifiedBy>Yan Zhang</cp:lastModifiedBy>
  <cp:revision>122</cp:revision>
  <cp:lastPrinted>2013-11-06T17:27:56Z</cp:lastPrinted>
  <dcterms:created xsi:type="dcterms:W3CDTF">2013-11-06T13:24:55Z</dcterms:created>
  <dcterms:modified xsi:type="dcterms:W3CDTF">2014-01-14T18:06:27Z</dcterms:modified>
</cp:coreProperties>
</file>