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4" r:id="rId3"/>
    <p:sldId id="256" r:id="rId4"/>
    <p:sldId id="258" r:id="rId5"/>
    <p:sldId id="259" r:id="rId6"/>
    <p:sldId id="260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CLAN CLARK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B9CCF-DC6D-3647-87E2-8015ED042758}" type="datetimeFigureOut">
              <a:rPr lang="en-US" smtClean="0"/>
              <a:t>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E9FE-9B5A-4B4E-A4A0-4F5AB2708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9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71C02-90C4-464E-8F1C-2B66DC7D5F1A}" type="datetimeFigureOut">
              <a:rPr lang="en-US" smtClean="0"/>
              <a:t>1/7/14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6053E-FABE-3841-9714-B0DE0DC08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5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RMSD distributions</a:t>
            </a:r>
            <a:r>
              <a:rPr lang="en-US" baseline="0" dirty="0" smtClean="0"/>
              <a:t> for the </a:t>
            </a:r>
            <a:r>
              <a:rPr lang="en-US" dirty="0" smtClean="0"/>
              <a:t>set of</a:t>
            </a:r>
            <a:r>
              <a:rPr lang="en-US" baseline="0" dirty="0" smtClean="0"/>
              <a:t> all available protein domains (criteria: resolution &lt;= 3.0 A, R-Free &lt;= 0.28, at least 3 crystal structures available)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61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as in slide 1, but showing only those RMSD</a:t>
            </a:r>
            <a:r>
              <a:rPr lang="en-US" baseline="0" dirty="0" smtClean="0"/>
              <a:t> values &lt;= 5 for clarity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8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Subset of values in slide 3, showing only the alpha domains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55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Subset of values in slide 3, showing only the beta domains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37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Subset of values in slide 6, showing only the alpha domains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40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Subset of values in slide 6, showing only the beta domains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6053E-FABE-3841-9714-B0DE0DC08B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34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8E6-BC90-0545-A896-500A3C2C6D46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2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B06F-F343-B148-8D5E-4D5A16740311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2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FCFE-EBAE-0347-B020-981F83841EB6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76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897B6-5BC5-DE4F-862F-60EFAFB23F19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60532-2BE1-1240-8A67-26038796C752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1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2712-1C22-A740-A1ED-9647DEDA7FF6}" type="datetime1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0F328-3709-6E44-B83B-8298F526C8BD}" type="datetime1">
              <a:rPr lang="en-US" smtClean="0"/>
              <a:t>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5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F5E3-77F5-A54D-AC29-5D40FB2B6D8F}" type="datetime1">
              <a:rPr lang="en-US" smtClean="0"/>
              <a:t>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0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F070-C3B1-EF4B-9741-6769316DE2CC}" type="datetime1">
              <a:rPr lang="en-US" smtClean="0"/>
              <a:t>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4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4130-A387-8B44-A6F2-31EFFCA8950E}" type="datetime1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15825-1E52-324E-9CCB-4636099014DE}" type="datetime1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0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F4586-8C4A-5D47-B15F-E64E790539CE}" type="datetime1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879EA-E3D5-7541-9A5E-CDA03CB7F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7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0650" y="974703"/>
            <a:ext cx="80961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Automate identification of allosteric regions en masse</a:t>
            </a:r>
          </a:p>
          <a:p>
            <a:endParaRPr lang="en-US" sz="2000" dirty="0" smtClean="0"/>
          </a:p>
          <a:p>
            <a:r>
              <a:rPr lang="en-US" sz="2000" dirty="0" smtClean="0"/>
              <a:t>Collect instances of high-confidence conformational transitions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Pred. such sites and testing against gold standards and culled dataset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Binding Leverage</a:t>
            </a:r>
          </a:p>
          <a:p>
            <a:r>
              <a:rPr lang="en-US" sz="2000" dirty="0"/>
              <a:t>	ENMs, </a:t>
            </a:r>
            <a:r>
              <a:rPr lang="en-US" sz="2000" dirty="0" smtClean="0"/>
              <a:t>network </a:t>
            </a:r>
            <a:r>
              <a:rPr lang="en-US" sz="2000" dirty="0"/>
              <a:t>pathways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SVMs</a:t>
            </a:r>
          </a:p>
          <a:p>
            <a:endParaRPr lang="en-US" sz="2000" dirty="0"/>
          </a:p>
          <a:p>
            <a:r>
              <a:rPr lang="en-US" sz="2000" dirty="0" smtClean="0"/>
              <a:t>Compare predictions against </a:t>
            </a:r>
            <a:r>
              <a:rPr lang="en-US" sz="2000" dirty="0"/>
              <a:t>existing methods (</a:t>
            </a:r>
            <a:r>
              <a:rPr lang="en-US" sz="2000" dirty="0" err="1"/>
              <a:t>Demerdash</a:t>
            </a:r>
            <a:r>
              <a:rPr lang="en-US" sz="2000" dirty="0"/>
              <a:t> et al 2009, </a:t>
            </a:r>
            <a:r>
              <a:rPr lang="en-US" sz="2000" dirty="0" err="1"/>
              <a:t>Mitternacht</a:t>
            </a:r>
            <a:r>
              <a:rPr lang="en-US" sz="2000" dirty="0"/>
              <a:t> et al, 2011, </a:t>
            </a:r>
            <a:r>
              <a:rPr lang="en-US" sz="2000" dirty="0" err="1"/>
              <a:t>Cobanoglu</a:t>
            </a:r>
            <a:r>
              <a:rPr lang="en-US" sz="2000" dirty="0"/>
              <a:t> et al , 2013, others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Correspondence </a:t>
            </a:r>
            <a:r>
              <a:rPr lang="en-US" sz="2000" dirty="0" err="1" smtClean="0"/>
              <a:t>btwn</a:t>
            </a:r>
            <a:r>
              <a:rPr lang="en-US" sz="2000" dirty="0" smtClean="0"/>
              <a:t> predicted sites and disease data from OMIM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Export high-confidence changes as a web resource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3478" y="377325"/>
            <a:ext cx="17165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ANS, SK, DC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92647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561" t="13567" r="10089" b="7100"/>
          <a:stretch/>
        </p:blipFill>
        <p:spPr>
          <a:xfrm>
            <a:off x="118134" y="132912"/>
            <a:ext cx="8953423" cy="635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47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ppr_icn_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9" t="9045" r="21111" b="12571"/>
          <a:stretch/>
        </p:blipFill>
        <p:spPr>
          <a:xfrm>
            <a:off x="5844420" y="73851"/>
            <a:ext cx="1158679" cy="14915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03099" y="620270"/>
            <a:ext cx="171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seq. groups (30-100%)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844420" y="489392"/>
            <a:ext cx="962821" cy="175188"/>
          </a:xfrm>
          <a:prstGeom prst="ellipse">
            <a:avLst/>
          </a:prstGeom>
          <a:noFill/>
          <a:ln w="47625"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666135" y="592769"/>
            <a:ext cx="1193052" cy="308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84096" y="989479"/>
            <a:ext cx="3201260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STAMP scan: perform align with each structure as root in group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151039" y="1635814"/>
            <a:ext cx="0" cy="4760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81141" y="2111863"/>
            <a:ext cx="2598860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Identify best-performing root structure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2"/>
          </p:cNvCxnSpPr>
          <p:nvPr/>
        </p:nvCxnSpPr>
        <p:spPr>
          <a:xfrm flipH="1">
            <a:off x="1816249" y="2758194"/>
            <a:ext cx="2364322" cy="5942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6" idx="2"/>
          </p:cNvCxnSpPr>
          <p:nvPr/>
        </p:nvCxnSpPr>
        <p:spPr>
          <a:xfrm>
            <a:off x="4180571" y="2758194"/>
            <a:ext cx="2372629" cy="5942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51763" y="2647500"/>
            <a:ext cx="1860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sc</a:t>
            </a:r>
            <a:r>
              <a:rPr lang="en-US" dirty="0" smtClean="0"/>
              <a:t> scores &gt;= 2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50469" y="2647500"/>
            <a:ext cx="2183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least 1 </a:t>
            </a:r>
            <a:r>
              <a:rPr lang="en-US" dirty="0" err="1" smtClean="0"/>
              <a:t>sc</a:t>
            </a:r>
            <a:r>
              <a:rPr lang="en-US" dirty="0" smtClean="0"/>
              <a:t> score &lt; 2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2346" y="3411471"/>
            <a:ext cx="2598860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Standard </a:t>
            </a:r>
            <a:r>
              <a:rPr lang="en-US" dirty="0" err="1" smtClean="0"/>
              <a:t>struct</a:t>
            </a:r>
            <a:r>
              <a:rPr lang="en-US" dirty="0" smtClean="0"/>
              <a:t>-based alignment in VMD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71898" y="3411471"/>
            <a:ext cx="2306551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Seq</a:t>
            </a:r>
            <a:r>
              <a:rPr lang="en-US" dirty="0" smtClean="0"/>
              <a:t>-informed </a:t>
            </a:r>
            <a:r>
              <a:rPr lang="en-US" dirty="0" err="1" smtClean="0"/>
              <a:t>struct</a:t>
            </a:r>
            <a:r>
              <a:rPr lang="en-US" dirty="0" smtClean="0"/>
              <a:t> align through STAMP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16249" y="4061905"/>
            <a:ext cx="2364322" cy="723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151039" y="3998730"/>
            <a:ext cx="2402162" cy="7861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61634" y="4836976"/>
            <a:ext cx="2598860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Calc. pairwise similarity metrics in resulting align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180571" y="5525867"/>
            <a:ext cx="0" cy="3518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76461" y="5886768"/>
            <a:ext cx="2006488" cy="646331"/>
          </a:xfrm>
          <a:prstGeom prst="rect">
            <a:avLst/>
          </a:prstGeom>
          <a:noFill/>
          <a:ln w="444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Compare across diff levels of </a:t>
            </a:r>
            <a:r>
              <a:rPr lang="en-US" dirty="0" err="1" smtClean="0"/>
              <a:t>seq</a:t>
            </a:r>
            <a:r>
              <a:rPr lang="en-US" dirty="0" smtClean="0"/>
              <a:t>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185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6589" y="1433470"/>
            <a:ext cx="8904049" cy="4354563"/>
            <a:chOff x="136589" y="1433470"/>
            <a:chExt cx="8904049" cy="435456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t="7817" b="21856"/>
            <a:stretch/>
          </p:blipFill>
          <p:spPr>
            <a:xfrm>
              <a:off x="136589" y="1433470"/>
              <a:ext cx="8904049" cy="4148921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83353" y="5449479"/>
              <a:ext cx="6541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   100		     95		      90 	     70 	      50 	       40 	       30</a:t>
              </a:r>
              <a:endParaRPr lang="en-US" sz="16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0832" y="1821210"/>
              <a:ext cx="71320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Av:      0.60 	   0.75   	   0.78 </a:t>
              </a:r>
              <a:r>
                <a:rPr lang="en-US" sz="1600" b="1" dirty="0"/>
                <a:t> </a:t>
              </a:r>
              <a:r>
                <a:rPr lang="en-US" sz="1600" b="1" dirty="0" smtClean="0"/>
                <a:t>            0.86  	     0.98 	    1.10             1.24</a:t>
              </a:r>
              <a:endParaRPr lang="en-US" sz="16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7753" y="428279"/>
            <a:ext cx="900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(all)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74330" y="5737322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0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8130" y="1151923"/>
            <a:ext cx="8815450" cy="4547502"/>
            <a:chOff x="118130" y="1151923"/>
            <a:chExt cx="8815450" cy="454750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t="7817" r="4677" b="23090"/>
            <a:stretch/>
          </p:blipFill>
          <p:spPr>
            <a:xfrm>
              <a:off x="118130" y="1151923"/>
              <a:ext cx="8815450" cy="423354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742417" y="5360871"/>
              <a:ext cx="6541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   100		      95</a:t>
              </a:r>
              <a:r>
                <a:rPr lang="en-US" sz="1600" b="1" dirty="0"/>
                <a:t> </a:t>
              </a:r>
              <a:r>
                <a:rPr lang="en-US" sz="1600" b="1" dirty="0" smtClean="0"/>
                <a:t>                90 	       70 	         50 	           40 	            30</a:t>
              </a:r>
              <a:endParaRPr lang="en-US" sz="16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328960" y="1629226"/>
              <a:ext cx="71320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Av:      0.53 	   0.64   	   0.67             0.73              0.81  	      0.90 	        1.00</a:t>
              </a:r>
              <a:endParaRPr lang="en-US" sz="16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74330" y="5737322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4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6892" r="5493" b="22165"/>
          <a:stretch/>
        </p:blipFill>
        <p:spPr>
          <a:xfrm>
            <a:off x="189331" y="989471"/>
            <a:ext cx="8699951" cy="43270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6715" y="5272263"/>
            <a:ext cx="654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100		      95</a:t>
            </a:r>
            <a:r>
              <a:rPr lang="en-US" sz="1600" b="1" dirty="0"/>
              <a:t> </a:t>
            </a:r>
            <a:r>
              <a:rPr lang="en-US" sz="1600" b="1" dirty="0" smtClean="0"/>
              <a:t>                90 	       70 	         50 	           40 	            30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28960" y="1540618"/>
            <a:ext cx="7132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Av:      0.57 	   0.67   	   0.70               0.74              0.83  	        0.93 	        1.03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74330" y="5737322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8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7202" r="5289" b="23090"/>
          <a:stretch/>
        </p:blipFill>
        <p:spPr>
          <a:xfrm>
            <a:off x="140357" y="1190864"/>
            <a:ext cx="8793224" cy="42881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6715" y="5375639"/>
            <a:ext cx="654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100		      95</a:t>
            </a:r>
            <a:r>
              <a:rPr lang="en-US" sz="1600" b="1" dirty="0"/>
              <a:t> </a:t>
            </a:r>
            <a:r>
              <a:rPr lang="en-US" sz="1600" b="1" dirty="0" smtClean="0"/>
              <a:t>                90 	       70 	         50 	           40 	            30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28960" y="1703066"/>
            <a:ext cx="7132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Av:      0.49 	   0.58   	   0.62               0.71              0.78  	        0.85 	        0.94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74330" y="5737322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9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7201" r="6311" b="22164"/>
          <a:stretch/>
        </p:blipFill>
        <p:spPr>
          <a:xfrm>
            <a:off x="66526" y="959295"/>
            <a:ext cx="9018410" cy="45049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7182" y="5331335"/>
            <a:ext cx="7386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100	       95                 90 	           70 	              50 	                40 	       30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25598" y="1407706"/>
            <a:ext cx="7737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Av:      0.041	     0.054	       0.057   </a:t>
            </a:r>
            <a:r>
              <a:rPr lang="en-US" sz="1600" b="1" dirty="0"/>
              <a:t> </a:t>
            </a:r>
            <a:r>
              <a:rPr lang="en-US" sz="1600" b="1" dirty="0" smtClean="0"/>
              <a:t>        0.062           0.073           0.086  	       0.098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19146" y="5599631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8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7201" r="5698" b="21548"/>
          <a:stretch/>
        </p:blipFill>
        <p:spPr>
          <a:xfrm>
            <a:off x="59064" y="1014087"/>
            <a:ext cx="8977880" cy="44944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7650" y="5331335"/>
            <a:ext cx="7386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    100	       95                 90 	           70 	             50 	              40 	    	      30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25598" y="1481546"/>
            <a:ext cx="7737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Av:      0.032	     0.043	     0.048            0.059           0.068           0.077  	   0.089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42641" y="5630229"/>
            <a:ext cx="32131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Seq. Identity</a:t>
            </a:r>
            <a:endParaRPr lang="en-US" sz="220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1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879EA-E3D5-7541-9A5E-CDA03CB7FA6D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500"/>
            <a:ext cx="9144000" cy="594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5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266</Words>
  <Application>Microsoft Macintosh PowerPoint</Application>
  <PresentationFormat>On-screen Show (4:3)</PresentationFormat>
  <Paragraphs>65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31</cp:revision>
  <dcterms:created xsi:type="dcterms:W3CDTF">2014-01-06T04:00:57Z</dcterms:created>
  <dcterms:modified xsi:type="dcterms:W3CDTF">2014-01-07T20:04:54Z</dcterms:modified>
</cp:coreProperties>
</file>