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60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2649" autoAdjust="0"/>
  </p:normalViewPr>
  <p:slideViewPr>
    <p:cSldViewPr snapToGrid="0" snapToObjects="1">
      <p:cViewPr varScale="1">
        <p:scale>
          <a:sx n="126" d="100"/>
          <a:sy n="126" d="100"/>
        </p:scale>
        <p:origin x="-4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BCAE-5CB8-9648-BCB9-937671C4C74F}" type="datetimeFigureOut">
              <a:rPr lang="en-US" smtClean="0"/>
              <a:t>12/17/13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7ED5F-B747-3448-9083-29EFDC05B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317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BCAE-5CB8-9648-BCB9-937671C4C74F}" type="datetimeFigureOut">
              <a:rPr lang="en-US" smtClean="0"/>
              <a:t>12/17/13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7ED5F-B747-3448-9083-29EFDC05B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51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BCAE-5CB8-9648-BCB9-937671C4C74F}" type="datetimeFigureOut">
              <a:rPr lang="en-US" smtClean="0"/>
              <a:t>12/17/13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7ED5F-B747-3448-9083-29EFDC05B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134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BCAE-5CB8-9648-BCB9-937671C4C74F}" type="datetimeFigureOut">
              <a:rPr lang="en-US" smtClean="0"/>
              <a:t>12/17/13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7ED5F-B747-3448-9083-29EFDC05B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3471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BCAE-5CB8-9648-BCB9-937671C4C74F}" type="datetimeFigureOut">
              <a:rPr lang="en-US" smtClean="0"/>
              <a:t>12/17/13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7ED5F-B747-3448-9083-29EFDC05B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3885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BCAE-5CB8-9648-BCB9-937671C4C74F}" type="datetimeFigureOut">
              <a:rPr lang="en-US" smtClean="0"/>
              <a:t>12/17/13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7ED5F-B747-3448-9083-29EFDC05B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62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BCAE-5CB8-9648-BCB9-937671C4C74F}" type="datetimeFigureOut">
              <a:rPr lang="en-US" smtClean="0"/>
              <a:t>12/17/13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7ED5F-B747-3448-9083-29EFDC05B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128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BCAE-5CB8-9648-BCB9-937671C4C74F}" type="datetimeFigureOut">
              <a:rPr lang="en-US" smtClean="0"/>
              <a:t>12/17/13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7ED5F-B747-3448-9083-29EFDC05B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151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BCAE-5CB8-9648-BCB9-937671C4C74F}" type="datetimeFigureOut">
              <a:rPr lang="en-US" smtClean="0"/>
              <a:t>12/17/13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7ED5F-B747-3448-9083-29EFDC05B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213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BCAE-5CB8-9648-BCB9-937671C4C74F}" type="datetimeFigureOut">
              <a:rPr lang="en-US" smtClean="0"/>
              <a:t>12/17/13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7ED5F-B747-3448-9083-29EFDC05B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272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3BBCAE-5CB8-9648-BCB9-937671C4C74F}" type="datetimeFigureOut">
              <a:rPr lang="en-US" smtClean="0"/>
              <a:t>12/17/13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27ED5F-B747-3448-9083-29EFDC05B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465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3BBCAE-5CB8-9648-BCB9-937671C4C74F}" type="datetimeFigureOut">
              <a:rPr lang="en-US" smtClean="0"/>
              <a:t>12/17/13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7ED5F-B747-3448-9083-29EFDC05B8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245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Replication timing and breakpoints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Alexej Abyzov</a:t>
            </a:r>
          </a:p>
          <a:p>
            <a:r>
              <a:rPr lang="en-US" dirty="0" smtClean="0"/>
              <a:t>December 17, 2013</a:t>
            </a:r>
          </a:p>
        </p:txBody>
      </p:sp>
    </p:spTree>
    <p:extLst>
      <p:ext uri="{BB962C8B-B14F-4D97-AF65-F5344CB8AC3E}">
        <p14:creationId xmlns:p14="http://schemas.microsoft.com/office/powerpoint/2010/main" val="694761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inserted </a:t>
            </a:r>
            <a:r>
              <a:rPr lang="en-US" dirty="0" err="1" smtClean="0"/>
              <a:t>seqs</a:t>
            </a:r>
            <a:endParaRPr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/>
              <a:buChar char="•"/>
            </a:pPr>
            <a:r>
              <a:rPr lang="en-US" dirty="0" smtClean="0"/>
              <a:t>67 </a:t>
            </a:r>
            <a:r>
              <a:rPr lang="en-US" dirty="0" err="1" smtClean="0"/>
              <a:t>seqs</a:t>
            </a:r>
            <a:r>
              <a:rPr lang="en-US" dirty="0" smtClean="0"/>
              <a:t> match reference genomes uniquely full length without mismatches</a:t>
            </a:r>
          </a:p>
          <a:p>
            <a:r>
              <a:rPr lang="en-US" dirty="0" smtClean="0"/>
              <a:t>For 66 </a:t>
            </a:r>
            <a:r>
              <a:rPr lang="en-US" dirty="0" err="1" smtClean="0"/>
              <a:t>seqs</a:t>
            </a:r>
            <a:r>
              <a:rPr lang="en-US" dirty="0"/>
              <a:t> </a:t>
            </a:r>
            <a:r>
              <a:rPr lang="en-US" dirty="0" smtClean="0"/>
              <a:t>more once can identify genomic origin by inspection of BLAT alignments</a:t>
            </a:r>
          </a:p>
          <a:p>
            <a:r>
              <a:rPr lang="en-US" dirty="0" smtClean="0"/>
              <a:t>Total of 133 template sequences (TS)</a:t>
            </a:r>
            <a:endParaRPr lang="en-US" dirty="0"/>
          </a:p>
        </p:txBody>
      </p:sp>
      <p:sp>
        <p:nvSpPr>
          <p:cNvPr id="14" name="Parallelogram 13"/>
          <p:cNvSpPr/>
          <p:nvPr/>
        </p:nvSpPr>
        <p:spPr>
          <a:xfrm flipH="1">
            <a:off x="1693457" y="5053568"/>
            <a:ext cx="2726621" cy="979323"/>
          </a:xfrm>
          <a:prstGeom prst="parallelogram">
            <a:avLst>
              <a:gd name="adj" fmla="val 118827"/>
            </a:avLst>
          </a:prstGeom>
          <a:solidFill>
            <a:schemeClr val="bg1">
              <a:lumMod val="95000"/>
            </a:schemeClr>
          </a:solidFill>
          <a:ln w="25400">
            <a:solidFill>
              <a:schemeClr val="bg1">
                <a:lumMod val="5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Parallelogram 14"/>
          <p:cNvSpPr/>
          <p:nvPr/>
        </p:nvSpPr>
        <p:spPr>
          <a:xfrm>
            <a:off x="379693" y="5063190"/>
            <a:ext cx="938545" cy="979323"/>
          </a:xfrm>
          <a:prstGeom prst="parallelogram">
            <a:avLst>
              <a:gd name="adj" fmla="val 37283"/>
            </a:avLst>
          </a:prstGeom>
          <a:solidFill>
            <a:schemeClr val="bg1">
              <a:lumMod val="95000"/>
            </a:schemeClr>
          </a:solidFill>
          <a:ln w="25400">
            <a:solidFill>
              <a:schemeClr val="bg1">
                <a:lumMod val="5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722373" y="5057701"/>
            <a:ext cx="595866" cy="0"/>
          </a:xfrm>
          <a:prstGeom prst="line">
            <a:avLst/>
          </a:prstGeom>
          <a:ln w="7620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79693" y="6036109"/>
            <a:ext cx="595866" cy="0"/>
          </a:xfrm>
          <a:prstGeom prst="line">
            <a:avLst/>
          </a:prstGeom>
          <a:ln w="7620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975559" y="6036109"/>
            <a:ext cx="1893600" cy="0"/>
          </a:xfrm>
          <a:prstGeom prst="line">
            <a:avLst/>
          </a:prstGeom>
          <a:ln w="762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2869159" y="6036109"/>
            <a:ext cx="1550920" cy="0"/>
          </a:xfrm>
          <a:prstGeom prst="line">
            <a:avLst/>
          </a:prstGeom>
          <a:ln w="76200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1693458" y="5057701"/>
            <a:ext cx="1550920" cy="0"/>
          </a:xfrm>
          <a:prstGeom prst="line">
            <a:avLst/>
          </a:prstGeom>
          <a:ln w="76200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1318239" y="5057701"/>
            <a:ext cx="375219" cy="0"/>
          </a:xfrm>
          <a:prstGeom prst="line">
            <a:avLst/>
          </a:prstGeom>
          <a:ln w="7620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318239" y="4570071"/>
            <a:ext cx="1043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Insertion</a:t>
            </a:r>
            <a:endParaRPr lang="en-US" b="1" dirty="0">
              <a:solidFill>
                <a:srgbClr val="0000FF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6463395" y="5619418"/>
            <a:ext cx="1550920" cy="0"/>
          </a:xfrm>
          <a:prstGeom prst="line">
            <a:avLst/>
          </a:prstGeom>
          <a:ln w="76200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082569" y="5611877"/>
            <a:ext cx="375219" cy="0"/>
          </a:xfrm>
          <a:prstGeom prst="line">
            <a:avLst/>
          </a:prstGeom>
          <a:ln w="7620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463395" y="5057701"/>
            <a:ext cx="1267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Other locus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693458" y="6248385"/>
            <a:ext cx="1002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Deletion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8095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99235"/>
            <a:ext cx="9144000" cy="432463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00575" y="5099507"/>
            <a:ext cx="5606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(~-2,~2),    early replication is &lt; 0, late replication &gt; 0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909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Straight Connector 59"/>
          <p:cNvCxnSpPr/>
          <p:nvPr/>
        </p:nvCxnSpPr>
        <p:spPr>
          <a:xfrm>
            <a:off x="6523545" y="6266985"/>
            <a:ext cx="914400" cy="15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17" name="Parallelogram 16"/>
          <p:cNvSpPr/>
          <p:nvPr/>
        </p:nvSpPr>
        <p:spPr>
          <a:xfrm flipH="1">
            <a:off x="1957373" y="1888097"/>
            <a:ext cx="2726621" cy="979323"/>
          </a:xfrm>
          <a:prstGeom prst="parallelogram">
            <a:avLst>
              <a:gd name="adj" fmla="val 118827"/>
            </a:avLst>
          </a:prstGeom>
          <a:solidFill>
            <a:schemeClr val="bg1">
              <a:lumMod val="95000"/>
            </a:schemeClr>
          </a:solidFill>
          <a:ln w="25400">
            <a:solidFill>
              <a:schemeClr val="bg1">
                <a:lumMod val="5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Parallelogram 17"/>
          <p:cNvSpPr/>
          <p:nvPr/>
        </p:nvSpPr>
        <p:spPr>
          <a:xfrm>
            <a:off x="643609" y="1897719"/>
            <a:ext cx="938545" cy="979323"/>
          </a:xfrm>
          <a:prstGeom prst="parallelogram">
            <a:avLst>
              <a:gd name="adj" fmla="val 37283"/>
            </a:avLst>
          </a:prstGeom>
          <a:solidFill>
            <a:schemeClr val="bg1">
              <a:lumMod val="95000"/>
            </a:schemeClr>
          </a:solidFill>
          <a:ln w="25400">
            <a:solidFill>
              <a:schemeClr val="bg1">
                <a:lumMod val="50000"/>
              </a:schemeClr>
            </a:solidFill>
            <a:prstDash val="sysDot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986289" y="1892230"/>
            <a:ext cx="595866" cy="0"/>
          </a:xfrm>
          <a:prstGeom prst="line">
            <a:avLst/>
          </a:prstGeom>
          <a:ln w="7620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43609" y="2870638"/>
            <a:ext cx="595866" cy="0"/>
          </a:xfrm>
          <a:prstGeom prst="line">
            <a:avLst/>
          </a:prstGeom>
          <a:ln w="76200">
            <a:solidFill>
              <a:srgbClr val="008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1239475" y="2870638"/>
            <a:ext cx="1893600" cy="0"/>
          </a:xfrm>
          <a:prstGeom prst="line">
            <a:avLst/>
          </a:prstGeom>
          <a:ln w="76200">
            <a:solidFill>
              <a:srgbClr val="FF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3133075" y="2870638"/>
            <a:ext cx="1550920" cy="0"/>
          </a:xfrm>
          <a:prstGeom prst="line">
            <a:avLst/>
          </a:prstGeom>
          <a:ln w="76200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V="1">
            <a:off x="1957374" y="1892230"/>
            <a:ext cx="1550920" cy="0"/>
          </a:xfrm>
          <a:prstGeom prst="line">
            <a:avLst/>
          </a:prstGeom>
          <a:ln w="76200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1582155" y="1892230"/>
            <a:ext cx="375219" cy="0"/>
          </a:xfrm>
          <a:prstGeom prst="line">
            <a:avLst/>
          </a:prstGeom>
          <a:ln w="7620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6727311" y="2453947"/>
            <a:ext cx="1550920" cy="0"/>
          </a:xfrm>
          <a:prstGeom prst="line">
            <a:avLst/>
          </a:prstGeom>
          <a:ln w="76200">
            <a:solidFill>
              <a:schemeClr val="accent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346485" y="2446406"/>
            <a:ext cx="375219" cy="0"/>
          </a:xfrm>
          <a:prstGeom prst="line">
            <a:avLst/>
          </a:prstGeom>
          <a:ln w="7620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6727311" y="1892230"/>
            <a:ext cx="12674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Other locus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780164" y="3082914"/>
            <a:ext cx="1002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Deletion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318239" y="1439470"/>
            <a:ext cx="10435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0000FF"/>
                </a:solidFill>
              </a:rPr>
              <a:t>Insertion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49985" y="2898248"/>
            <a:ext cx="378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2943585" y="2909644"/>
            <a:ext cx="378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t2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7342724" y="2498088"/>
            <a:ext cx="378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t3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643609" y="4501828"/>
            <a:ext cx="2439072" cy="15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2951646" y="4521984"/>
            <a:ext cx="262073" cy="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rot="5400000">
            <a:off x="4715438" y="4521984"/>
            <a:ext cx="262073" cy="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3082681" y="4501828"/>
            <a:ext cx="1763792" cy="1588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4846473" y="4503416"/>
            <a:ext cx="2591472" cy="15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728062" y="4511502"/>
            <a:ext cx="375219" cy="0"/>
          </a:xfrm>
          <a:prstGeom prst="line">
            <a:avLst/>
          </a:prstGeom>
          <a:ln w="7620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643612" y="5337209"/>
            <a:ext cx="2439072" cy="15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>
            <a:off x="2951649" y="5357365"/>
            <a:ext cx="262073" cy="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4715441" y="5357365"/>
            <a:ext cx="262073" cy="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3082684" y="5337209"/>
            <a:ext cx="1763792" cy="1588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4846476" y="5338797"/>
            <a:ext cx="2591472" cy="15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6258356" y="5348315"/>
            <a:ext cx="375219" cy="0"/>
          </a:xfrm>
          <a:prstGeom prst="line">
            <a:avLst/>
          </a:prstGeom>
          <a:ln w="7620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>
            <a:off x="643609" y="6249054"/>
            <a:ext cx="2439072" cy="15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rot="5400000">
            <a:off x="2951646" y="6269210"/>
            <a:ext cx="262073" cy="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rot="5400000">
            <a:off x="4715438" y="6269210"/>
            <a:ext cx="262073" cy="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>
            <a:off x="3082681" y="6249054"/>
            <a:ext cx="1763792" cy="1588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>
            <a:off x="4846473" y="6250642"/>
            <a:ext cx="914400" cy="1588"/>
          </a:xfrm>
          <a:prstGeom prst="line">
            <a:avLst/>
          </a:prstGeom>
          <a:ln w="381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>
            <a:off x="6799855" y="6275975"/>
            <a:ext cx="375219" cy="0"/>
          </a:xfrm>
          <a:prstGeom prst="line">
            <a:avLst/>
          </a:prstGeom>
          <a:ln w="76200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65828" y="3977222"/>
            <a:ext cx="4332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Scenario #1: inside 49 (37%) =&gt; 26/23 on +/-</a:t>
            </a:r>
            <a:endParaRPr lang="en-US" dirty="0"/>
          </a:p>
        </p:txBody>
      </p:sp>
      <p:sp>
        <p:nvSpPr>
          <p:cNvPr id="58" name="TextBox 57"/>
          <p:cNvSpPr txBox="1"/>
          <p:nvPr/>
        </p:nvSpPr>
        <p:spPr>
          <a:xfrm>
            <a:off x="265828" y="4856998"/>
            <a:ext cx="6508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Scenario #2: outside on the same </a:t>
            </a:r>
            <a:r>
              <a:rPr lang="en-US" dirty="0" err="1" smtClean="0"/>
              <a:t>chrom</a:t>
            </a:r>
            <a:r>
              <a:rPr lang="en-US" dirty="0" smtClean="0"/>
              <a:t> 52 (39%) =&gt; </a:t>
            </a:r>
            <a:r>
              <a:rPr lang="en-US" b="1" dirty="0" smtClean="0"/>
              <a:t>32/20 on +/- ?</a:t>
            </a:r>
            <a:endParaRPr lang="en-US" b="1" dirty="0"/>
          </a:p>
        </p:txBody>
      </p:sp>
      <p:sp>
        <p:nvSpPr>
          <p:cNvPr id="59" name="TextBox 58"/>
          <p:cNvSpPr txBox="1"/>
          <p:nvPr/>
        </p:nvSpPr>
        <p:spPr>
          <a:xfrm>
            <a:off x="265828" y="5768843"/>
            <a:ext cx="5591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Scenario #3: on different </a:t>
            </a:r>
            <a:r>
              <a:rPr lang="en-US" dirty="0" err="1" smtClean="0"/>
              <a:t>chrom</a:t>
            </a:r>
            <a:r>
              <a:rPr lang="en-US" dirty="0" smtClean="0"/>
              <a:t> 25 (19%) =&gt; </a:t>
            </a:r>
            <a:r>
              <a:rPr lang="en-US" b="1" dirty="0" smtClean="0"/>
              <a:t>18/7 on +/- 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92814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733762"/>
            <a:ext cx="8229600" cy="4814755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Replication time difference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5031046" y="2190424"/>
            <a:ext cx="462738" cy="26580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 rot="10800000">
            <a:off x="4198900" y="2190424"/>
            <a:ext cx="462738" cy="265805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579246" y="2131354"/>
            <a:ext cx="301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3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82240" y="2131354"/>
            <a:ext cx="4186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13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489466" y="2758872"/>
            <a:ext cx="217217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</a:t>
            </a:r>
            <a:r>
              <a:rPr lang="en-US" dirty="0" smtClean="0"/>
              <a:t>-</a:t>
            </a:r>
            <a:r>
              <a:rPr lang="en-US" dirty="0" err="1" smtClean="0"/>
              <a:t>val</a:t>
            </a:r>
            <a:r>
              <a:rPr lang="en-US" dirty="0" smtClean="0"/>
              <a:t> = 0.01</a:t>
            </a:r>
          </a:p>
          <a:p>
            <a:r>
              <a:rPr lang="en-US" dirty="0" smtClean="0"/>
              <a:t>Template sequence</a:t>
            </a:r>
          </a:p>
          <a:p>
            <a:r>
              <a:rPr lang="en-US" dirty="0"/>
              <a:t>i</a:t>
            </a:r>
            <a:r>
              <a:rPr lang="en-US" dirty="0" smtClean="0"/>
              <a:t>s located in early regions or earlier replication</a:t>
            </a:r>
            <a:endParaRPr lang="en-US" dirty="0"/>
          </a:p>
        </p:txBody>
      </p:sp>
      <p:cxnSp>
        <p:nvCxnSpPr>
          <p:cNvPr id="10" name="Straight Arrow Connector 9"/>
          <p:cNvCxnSpPr>
            <a:stCxn id="7" idx="2"/>
            <a:endCxn id="8" idx="0"/>
          </p:cNvCxnSpPr>
          <p:nvPr/>
        </p:nvCxnSpPr>
        <p:spPr>
          <a:xfrm flipH="1">
            <a:off x="3575552" y="2500686"/>
            <a:ext cx="416015" cy="2581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2"/>
            <a:endCxn id="8" idx="0"/>
          </p:cNvCxnSpPr>
          <p:nvPr/>
        </p:nvCxnSpPr>
        <p:spPr>
          <a:xfrm flipH="1">
            <a:off x="3575552" y="2500686"/>
            <a:ext cx="2154524" cy="2581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9145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162</Words>
  <Application>Microsoft Macintosh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Replication timing and breakpoints</vt:lpstr>
      <vt:lpstr>Analyzing inserted seqs</vt:lpstr>
      <vt:lpstr>PowerPoint Presentation</vt:lpstr>
      <vt:lpstr>Definitions</vt:lpstr>
      <vt:lpstr>Replication time difference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Alexej Abyzov</dc:creator>
  <cp:lastModifiedBy>Alexej Abyzov</cp:lastModifiedBy>
  <cp:revision>49</cp:revision>
  <dcterms:created xsi:type="dcterms:W3CDTF">2013-12-17T16:26:49Z</dcterms:created>
  <dcterms:modified xsi:type="dcterms:W3CDTF">2013-12-17T19:48:09Z</dcterms:modified>
</cp:coreProperties>
</file>