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71" r:id="rId5"/>
    <p:sldId id="261" r:id="rId6"/>
    <p:sldId id="268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0E06-295E-924B-8C36-498F5B2513D4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F2053-58C1-B34D-90CB-4E90A4D4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D36F31-ADCD-784E-92A4-1CBEC1D446F6}" type="slidenum">
              <a:rPr lang="en-US" sz="1300" b="0"/>
              <a:pPr/>
              <a:t>1</a:t>
            </a:fld>
            <a:endParaRPr lang="en-US" sz="1300" b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03" tIns="48752" rIns="97503" bIns="48752" anchor="b"/>
          <a:lstStyle>
            <a:lvl1pPr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DF5F945-9652-5E4F-B2D0-E98EB771C861}" type="slidenum">
              <a:rPr lang="en-US" sz="1300" b="0"/>
              <a:pPr algn="r"/>
              <a:t>12</a:t>
            </a:fld>
            <a:endParaRPr lang="en-US" sz="1300" b="0"/>
          </a:p>
        </p:txBody>
      </p:sp>
      <p:sp>
        <p:nvSpPr>
          <p:cNvPr id="251907" name="Rectangle 6"/>
          <p:cNvSpPr txBox="1">
            <a:spLocks noGrp="1" noChangeArrowheads="1"/>
          </p:cNvSpPr>
          <p:nvPr/>
        </p:nvSpPr>
        <p:spPr bwMode="auto">
          <a:xfrm>
            <a:off x="3881438" y="8688918"/>
            <a:ext cx="2973586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fld id="{623B738C-6F64-B246-9553-C14E745EED99}" type="slidenum">
              <a:rPr lang="en-US">
                <a:solidFill>
                  <a:srgbClr val="000000"/>
                </a:solidFill>
                <a:latin typeface="Times New Roman" charset="0"/>
                <a:cs typeface="Luxi Sans" charset="0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12</a:t>
            </a:fld>
            <a:endParaRPr lang="en-US">
              <a:solidFill>
                <a:srgbClr val="000000"/>
              </a:solidFill>
              <a:latin typeface="Times New Roman" charset="0"/>
              <a:cs typeface="Luxi Sans" charset="0"/>
            </a:endParaRPr>
          </a:p>
        </p:txBody>
      </p:sp>
      <p:sp>
        <p:nvSpPr>
          <p:cNvPr id="251908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</a:pP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03" tIns="48752" rIns="97503" bIns="48752" anchor="b"/>
          <a:lstStyle>
            <a:lvl1pPr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AB4A0FE-3AE9-8A43-B530-80983F936828}" type="slidenum">
              <a:rPr lang="en-US" sz="1300" b="0"/>
              <a:pPr algn="r"/>
              <a:t>13</a:t>
            </a:fld>
            <a:endParaRPr lang="en-US" sz="1300" b="0"/>
          </a:p>
        </p:txBody>
      </p:sp>
      <p:sp>
        <p:nvSpPr>
          <p:cNvPr id="253955" name="Rectangle 6"/>
          <p:cNvSpPr txBox="1">
            <a:spLocks noGrp="1" noChangeArrowheads="1"/>
          </p:cNvSpPr>
          <p:nvPr/>
        </p:nvSpPr>
        <p:spPr bwMode="auto">
          <a:xfrm>
            <a:off x="3881438" y="8688918"/>
            <a:ext cx="2973586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fld id="{2D7BE124-F88F-1048-8503-9AED3923F605}" type="slidenum">
              <a:rPr lang="en-US">
                <a:solidFill>
                  <a:srgbClr val="000000"/>
                </a:solidFill>
                <a:latin typeface="Times New Roman" charset="0"/>
                <a:cs typeface="Luxi Sans" charset="0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13</a:t>
            </a:fld>
            <a:endParaRPr lang="en-US">
              <a:solidFill>
                <a:srgbClr val="000000"/>
              </a:solidFill>
              <a:latin typeface="Times New Roman" charset="0"/>
              <a:cs typeface="Luxi Sans" charset="0"/>
            </a:endParaRPr>
          </a:p>
        </p:txBody>
      </p:sp>
      <p:sp>
        <p:nvSpPr>
          <p:cNvPr id="253956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</a:pP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03" tIns="48752" rIns="97503" bIns="48752" anchor="b"/>
          <a:lstStyle>
            <a:lvl1pPr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27C42DA-B44B-A441-83D3-99C7BFD3C41C}" type="slidenum">
              <a:rPr lang="en-US" sz="1300" b="0"/>
              <a:pPr algn="r"/>
              <a:t>14</a:t>
            </a:fld>
            <a:endParaRPr lang="en-US" sz="1300" b="0"/>
          </a:p>
        </p:txBody>
      </p:sp>
      <p:sp>
        <p:nvSpPr>
          <p:cNvPr id="258051" name="Rectangle 6"/>
          <p:cNvSpPr txBox="1">
            <a:spLocks noGrp="1" noChangeArrowheads="1"/>
          </p:cNvSpPr>
          <p:nvPr/>
        </p:nvSpPr>
        <p:spPr bwMode="auto">
          <a:xfrm>
            <a:off x="3881438" y="8688918"/>
            <a:ext cx="2973586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fld id="{C086E8AC-F20D-294F-9951-675574973EB8}" type="slidenum">
              <a:rPr lang="en-US">
                <a:solidFill>
                  <a:srgbClr val="000000"/>
                </a:solidFill>
                <a:latin typeface="Times New Roman" charset="0"/>
                <a:cs typeface="Luxi Sans" charset="0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14</a:t>
            </a:fld>
            <a:endParaRPr lang="en-US">
              <a:solidFill>
                <a:srgbClr val="000000"/>
              </a:solidFill>
              <a:latin typeface="Times New Roman" charset="0"/>
              <a:cs typeface="Luxi Sans" charset="0"/>
            </a:endParaRPr>
          </a:p>
        </p:txBody>
      </p:sp>
      <p:sp>
        <p:nvSpPr>
          <p:cNvPr id="258052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5467" rIns="0" bIns="0"/>
          <a:lstStyle/>
          <a:p>
            <a:pPr defTabSz="448984">
              <a:lnSpc>
                <a:spcPct val="93000"/>
              </a:lnSpc>
              <a:spcBef>
                <a:spcPct val="0"/>
              </a:spcBef>
              <a:tabLst>
                <a:tab pos="723779" algn="l"/>
                <a:tab pos="1447558" algn="l"/>
                <a:tab pos="2171337" algn="l"/>
                <a:tab pos="2895116" algn="l"/>
                <a:tab pos="3618895" algn="l"/>
                <a:tab pos="4342674" algn="l"/>
                <a:tab pos="5066453" algn="l"/>
                <a:tab pos="5790232" algn="l"/>
              </a:tabLst>
            </a:pPr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validateBpJunctions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93BEBF-8E50-1D4C-B224-C3678069FD26}" type="slidenum">
              <a:rPr lang="en-US" sz="1300" b="0"/>
              <a:pPr/>
              <a:t>3</a:t>
            </a:fld>
            <a:endParaRPr lang="en-US" sz="1300" b="0"/>
          </a:p>
        </p:txBody>
      </p:sp>
      <p:sp>
        <p:nvSpPr>
          <p:cNvPr id="1320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A77BEC-540D-A243-80FA-F13AC346D267}" type="slidenum">
              <a:rPr lang="en-US" sz="1300" b="0"/>
              <a:pPr/>
              <a:t>5</a:t>
            </a:fld>
            <a:endParaRPr lang="en-US" sz="1300" b="0"/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B6E957-F172-A646-ADF4-192823858D2A}" type="slidenum">
              <a:rPr lang="en-US" sz="1300" b="0"/>
              <a:pPr/>
              <a:t>6</a:t>
            </a:fld>
            <a:endParaRPr lang="en-US" sz="1300" b="0"/>
          </a:p>
        </p:txBody>
      </p:sp>
      <p:sp>
        <p:nvSpPr>
          <p:cNvPr id="164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68543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09E2EE-0C0F-0647-82E0-49371EDFD199}" type="slidenum">
              <a:rPr lang="en-US" sz="1300" b="0"/>
              <a:pPr/>
              <a:t>7</a:t>
            </a:fld>
            <a:endParaRPr lang="en-US" sz="1300" b="0"/>
          </a:p>
        </p:txBody>
      </p:sp>
      <p:sp>
        <p:nvSpPr>
          <p:cNvPr id="166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03" tIns="48752" rIns="97503" bIns="48752" anchor="b"/>
          <a:lstStyle>
            <a:lvl1pPr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7D0A5D7-89E6-0546-8DF7-212591218F49}" type="slidenum">
              <a:rPr lang="en-US" sz="1300" b="0"/>
              <a:pPr algn="r"/>
              <a:t>10</a:t>
            </a:fld>
            <a:endParaRPr lang="en-US" sz="1300" b="0"/>
          </a:p>
        </p:txBody>
      </p:sp>
      <p:sp>
        <p:nvSpPr>
          <p:cNvPr id="245763" name="Rectangle 6"/>
          <p:cNvSpPr txBox="1">
            <a:spLocks noGrp="1" noChangeArrowheads="1"/>
          </p:cNvSpPr>
          <p:nvPr/>
        </p:nvSpPr>
        <p:spPr bwMode="auto">
          <a:xfrm>
            <a:off x="3881438" y="8688918"/>
            <a:ext cx="2973586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fld id="{D38C6447-8165-7B4E-B283-FAF52A06B623}" type="slidenum">
              <a:rPr lang="en-US">
                <a:solidFill>
                  <a:srgbClr val="000000"/>
                </a:solidFill>
                <a:latin typeface="Times New Roman" charset="0"/>
                <a:cs typeface="Luxi Sans" charset="0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10</a:t>
            </a:fld>
            <a:endParaRPr lang="en-US">
              <a:solidFill>
                <a:srgbClr val="000000"/>
              </a:solidFill>
              <a:latin typeface="Times New Roman" charset="0"/>
              <a:cs typeface="Luxi Sans" charset="0"/>
            </a:endParaRPr>
          </a:p>
        </p:txBody>
      </p:sp>
      <p:sp>
        <p:nvSpPr>
          <p:cNvPr id="245764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</a:pPr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at the beginning say that it was developed for human, keep it general, don't go into detail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03" tIns="48752" rIns="97503" bIns="48752" anchor="b"/>
          <a:lstStyle>
            <a:lvl1pPr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10239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AB90844-FB16-D342-9821-0A3DC5A8A652}" type="slidenum">
              <a:rPr lang="en-US" sz="1300" b="0"/>
              <a:pPr algn="r"/>
              <a:t>11</a:t>
            </a:fld>
            <a:endParaRPr lang="en-US" sz="1300" b="0"/>
          </a:p>
        </p:txBody>
      </p:sp>
      <p:sp>
        <p:nvSpPr>
          <p:cNvPr id="249859" name="Rectangle 6"/>
          <p:cNvSpPr txBox="1">
            <a:spLocks noGrp="1" noChangeArrowheads="1"/>
          </p:cNvSpPr>
          <p:nvPr/>
        </p:nvSpPr>
        <p:spPr bwMode="auto">
          <a:xfrm>
            <a:off x="3881438" y="8688918"/>
            <a:ext cx="2973586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15925"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9925" algn="l"/>
                <a:tab pos="1341438" algn="l"/>
                <a:tab pos="2012950" algn="l"/>
                <a:tab pos="26828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fld id="{47F1651F-FE90-744D-ABE6-F8CF168CB303}" type="slidenum">
              <a:rPr lang="en-US">
                <a:solidFill>
                  <a:srgbClr val="000000"/>
                </a:solidFill>
                <a:latin typeface="Times New Roman" charset="0"/>
                <a:cs typeface="Luxi Sans" charset="0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t>11</a:t>
            </a:fld>
            <a:endParaRPr lang="en-US">
              <a:solidFill>
                <a:srgbClr val="000000"/>
              </a:solidFill>
              <a:latin typeface="Times New Roman" charset="0"/>
              <a:cs typeface="Luxi Sans" charset="0"/>
            </a:endParaRPr>
          </a:p>
        </p:txBody>
      </p:sp>
      <p:sp>
        <p:nvSpPr>
          <p:cNvPr id="249860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6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4316" cy="411389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</a:pP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2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7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0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CBD8-557C-F04B-B3FC-C4CCE6CA2471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52E6-9BC4-DE4C-B50E-972770E7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4.bin"/><Relationship Id="rId15" Type="http://schemas.openxmlformats.org/officeDocument/2006/relationships/image" Target="../media/image10.emf"/><Relationship Id="rId16" Type="http://schemas.openxmlformats.org/officeDocument/2006/relationships/oleObject" Target="../embeddings/oleObject5.bin"/><Relationship Id="rId17" Type="http://schemas.openxmlformats.org/officeDocument/2006/relationships/image" Target="../media/image11.emf"/><Relationship Id="rId18" Type="http://schemas.openxmlformats.org/officeDocument/2006/relationships/oleObject" Target="../embeddings/oleObject6.bin"/><Relationship Id="rId19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u.org/software/gsl/" TargetMode="External"/><Relationship Id="rId4" Type="http://schemas.openxmlformats.org/officeDocument/2006/relationships/hyperlink" Target="http://root.cern.ch/drupal/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rchive.gersteinlab.org/proj/rnaseq/rseqtool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seqtools.gersteinlab.org" TargetMode="External"/><Relationship Id="rId4" Type="http://schemas.openxmlformats.org/officeDocument/2006/relationships/hyperlink" Target="http://rnaseq.gersteinlab.org/fusionseq" TargetMode="External"/><Relationship Id="rId5" Type="http://schemas.openxmlformats.org/officeDocument/2006/relationships/hyperlink" Target="http://rnaseq.gersteinlab.org/IQSeq" TargetMode="External"/><Relationship Id="rId6" Type="http://schemas.openxmlformats.org/officeDocument/2006/relationships/hyperlink" Target="http://act.gersteinlab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RNA-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Seq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Analysis Pipeline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670300"/>
            <a:ext cx="6400800" cy="17526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Gerstein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Lab</a:t>
            </a:r>
          </a:p>
          <a:p>
            <a:pPr marL="0" indent="0" algn="ctr">
              <a:buFontTx/>
              <a:buNone/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Yale University</a:t>
            </a:r>
          </a:p>
          <a:p>
            <a:pPr marL="0" indent="0" algn="ctr">
              <a:buFontTx/>
              <a:buNone/>
            </a:pP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December 19, 2013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8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557C66A-B1A8-A545-B7F5-E9E8D6F4DF71}" type="slidenum">
              <a:rPr lang="en-US"/>
              <a:pPr/>
              <a:t>10</a:t>
            </a:fld>
            <a:endParaRPr lang="en-US"/>
          </a:p>
        </p:txBody>
      </p:sp>
      <p:sp>
        <p:nvSpPr>
          <p:cNvPr id="10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8013" cy="1036638"/>
          </a:xfrm>
        </p:spPr>
        <p:txBody>
          <a:bodyPr lIns="0" tIns="336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FusionSeq</a:t>
            </a:r>
          </a:p>
        </p:txBody>
      </p:sp>
      <p:sp>
        <p:nvSpPr>
          <p:cNvPr id="14541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098550"/>
            <a:ext cx="3333750" cy="5073650"/>
          </a:xfr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7601" rIns="0" bIns="0"/>
          <a:lstStyle/>
          <a:p>
            <a:pPr marL="228600" indent="-1588" defTabSz="449263" eaLnBrk="1" hangingPunct="1">
              <a:spcAft>
                <a:spcPts val="3600"/>
              </a:spcAft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Transcripts that </a:t>
            </a:r>
            <a:r>
              <a:rPr lang="en-US" sz="1800" i="1" u="sng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are not co-linear</a:t>
            </a:r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in the genome space. </a:t>
            </a:r>
            <a:r>
              <a:rPr lang="en-US" sz="20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16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They can arise from:</a:t>
            </a:r>
          </a:p>
          <a:p>
            <a:pPr marL="457200" lvl="1" indent="-168275" defTabSz="449263" eaLnBrk="1" hangingPunct="1">
              <a:buSzPct val="75000"/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genomic rearrangements, i.e. </a:t>
            </a:r>
            <a:r>
              <a:rPr lang="en-US" sz="16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gene fusions</a:t>
            </a:r>
            <a:endParaRPr lang="en-US" sz="16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28600" indent="-1588" defTabSz="449263" eaLnBrk="1" hangingPunct="1"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16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28600" indent="-1588" defTabSz="449263" eaLnBrk="1" hangingPunct="1"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16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28600" indent="-1588" defTabSz="449263" eaLnBrk="1" hangingPunct="1"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16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28600" indent="-1588" defTabSz="449263" eaLnBrk="1" hangingPunct="1"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16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228600" indent="-1588" defTabSz="449263" eaLnBrk="1" hangingPunct="1"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16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57200" lvl="1" indent="-168275" defTabSz="449263" eaLnBrk="1" hangingPunct="1">
              <a:buSzPct val="75000"/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post-transcriptional events, i.e. </a:t>
            </a:r>
            <a:r>
              <a:rPr lang="en-US" sz="16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trans-splicing</a:t>
            </a:r>
          </a:p>
          <a:p>
            <a:pPr marL="457200" lvl="1" indent="-168275" defTabSz="449263" eaLnBrk="1" hangingPunct="1">
              <a:buSzPct val="75000"/>
              <a:buFontTx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4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541713"/>
            <a:ext cx="492918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435100"/>
            <a:ext cx="166528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443038"/>
            <a:ext cx="14017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4252913" y="2401888"/>
            <a:ext cx="625475" cy="230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8820" rIns="81639" bIns="40820"/>
          <a:lstStyle>
            <a:lvl1pPr defTabSz="40798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deletion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884738" y="2401888"/>
            <a:ext cx="831850" cy="230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8820" rIns="81639" bIns="40820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duplication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610225" y="2401888"/>
            <a:ext cx="727075" cy="230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8820" rIns="81639" bIns="40820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inversion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7999413" y="1770063"/>
            <a:ext cx="646112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8820" rIns="81639" bIns="40820"/>
          <a:lstStyle>
            <a:lvl1pPr defTabSz="40798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800">
                <a:solidFill>
                  <a:srgbClr val="000000"/>
                </a:solidFill>
                <a:cs typeface="Arial" charset="0"/>
              </a:rPr>
              <a:t>insertion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7967663" y="2716213"/>
            <a:ext cx="836612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8820" rIns="81639" bIns="40820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800">
                <a:solidFill>
                  <a:srgbClr val="000000"/>
                </a:solidFill>
                <a:cs typeface="Arial" charset="0"/>
              </a:rPr>
              <a:t>translocation</a:t>
            </a: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4122738" y="1173163"/>
            <a:ext cx="2335212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04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Single-chromosome abnormalities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6586538" y="1177925"/>
            <a:ext cx="233997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04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Two-chromosome abnormalities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3868738" y="1101725"/>
            <a:ext cx="4954587" cy="23860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3868738" y="3484563"/>
            <a:ext cx="4954587" cy="26797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4689475" y="2778125"/>
            <a:ext cx="1352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801" rIns="0" bIns="0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3063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gene fusions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4733925" y="5892800"/>
            <a:ext cx="13065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1200" rIns="0" bIns="0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3063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trans-splicing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7280275" y="5849938"/>
            <a:ext cx="15049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3105" rIns="81639" bIns="40820"/>
          <a:lstStyle>
            <a:lvl1pPr defTabSz="407988" eaLnBrk="0" hangingPunct="0"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BFBFBF"/>
                </a:solidFill>
                <a:latin typeface="Cambria" charset="0"/>
                <a:cs typeface="Arial" charset="0"/>
              </a:rPr>
              <a:t>Gingeras T, Nature 2009</a:t>
            </a:r>
          </a:p>
        </p:txBody>
      </p:sp>
      <p:sp>
        <p:nvSpPr>
          <p:cNvPr id="145429" name="Text Box 18"/>
          <p:cNvSpPr txBox="1">
            <a:spLocks noChangeArrowheads="1"/>
          </p:cNvSpPr>
          <p:nvPr/>
        </p:nvSpPr>
        <p:spPr bwMode="auto">
          <a:xfrm>
            <a:off x="4564063" y="3030538"/>
            <a:ext cx="1547812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3105" rIns="81639" bIns="40820"/>
          <a:lstStyle/>
          <a:p>
            <a:pPr defTabSz="407988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</a:tabLst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mbria" charset="0"/>
                <a:ea typeface="Arial" charset="0"/>
                <a:cs typeface="Arial" charset="0"/>
              </a:rPr>
              <a:t>Wheeler R,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mbria" charset="0"/>
                <a:ea typeface="Arial" charset="0"/>
                <a:cs typeface="Arial" charset="0"/>
              </a:rPr>
              <a:t>wikipedia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mbria" charset="0"/>
                <a:ea typeface="Arial" charset="0"/>
                <a:cs typeface="Arial" charset="0"/>
              </a:rPr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783845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ED8F053-86FB-394F-95D8-19B038875F82}" type="slidenum">
              <a:rPr lang="en-US"/>
              <a:pPr/>
              <a:t>11</a:t>
            </a:fld>
            <a:endParaRPr lang="en-US"/>
          </a:p>
        </p:txBody>
      </p:sp>
      <p:sp>
        <p:nvSpPr>
          <p:cNvPr id="24883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7199312-391B-D54B-BD51-91FBFE2C1DE4}" type="slidenum">
              <a:rPr lang="en-US" sz="1400"/>
              <a:pPr algn="r" eaLnBrk="1" hangingPunct="1"/>
              <a:t>11</a:t>
            </a:fld>
            <a:endParaRPr lang="en-US" sz="1400"/>
          </a:p>
        </p:txBody>
      </p:sp>
      <p:sp>
        <p:nvSpPr>
          <p:cNvPr id="24883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3594100" cy="1144588"/>
          </a:xfrm>
        </p:spPr>
        <p:txBody>
          <a:bodyPr lIns="0" tIns="336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600">
                <a:latin typeface="Helvetica" charset="0"/>
                <a:ea typeface="ＭＳ Ｐゴシック" charset="0"/>
                <a:cs typeface="ＭＳ Ｐゴシック" charset="0"/>
              </a:rPr>
              <a:t>Identification of fusion transcripts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883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620838"/>
            <a:ext cx="3805237" cy="4881562"/>
          </a:xfrm>
        </p:spPr>
        <p:txBody>
          <a:bodyPr lIns="0" tIns="12801" rIns="0" bIns="0"/>
          <a:lstStyle/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>
                <a:latin typeface="Helvetica" charset="0"/>
                <a:ea typeface="ＭＳ Ｐゴシック" charset="0"/>
                <a:cs typeface="ＭＳ Ｐゴシック" charset="0"/>
              </a:rPr>
              <a:t>Traditional detection of fusion genes typically involves cytogenetic methods</a:t>
            </a:r>
          </a:p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>
                <a:latin typeface="Helvetica" charset="0"/>
                <a:ea typeface="ＭＳ Ｐゴシック" charset="0"/>
                <a:cs typeface="ＭＳ Ｐゴシック" charset="0"/>
              </a:rPr>
              <a:t>Some require a hypothesis about the genes involved in the fusion</a:t>
            </a:r>
          </a:p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>
                <a:latin typeface="Helvetica" charset="0"/>
                <a:ea typeface="ＭＳ Ｐゴシック" charset="0"/>
                <a:cs typeface="ＭＳ Ｐゴシック" charset="0"/>
              </a:rPr>
              <a:t>Next-generation sequencing can help to address this question, especially with:</a:t>
            </a:r>
          </a:p>
          <a:p>
            <a:pPr marL="1147763" lvl="1" indent="-287338" defTabSz="449263" eaLnBrk="1" hangingPunct="1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300" i="1">
                <a:latin typeface="Helvetica" charset="0"/>
                <a:ea typeface="ＭＳ Ｐゴシック" charset="0"/>
              </a:rPr>
              <a:t>Paired-end </a:t>
            </a:r>
            <a:r>
              <a:rPr lang="en-US" sz="1300">
                <a:latin typeface="Helvetica" charset="0"/>
                <a:ea typeface="ＭＳ Ｐゴシック" charset="0"/>
              </a:rPr>
              <a:t>RNA-Seq: keeping connectivity information</a:t>
            </a:r>
          </a:p>
        </p:txBody>
      </p:sp>
      <p:sp>
        <p:nvSpPr>
          <p:cNvPr id="248837" name="Rectangle 3"/>
          <p:cNvSpPr>
            <a:spLocks noChangeArrowheads="1"/>
          </p:cNvSpPr>
          <p:nvPr/>
        </p:nvSpPr>
        <p:spPr bwMode="auto">
          <a:xfrm>
            <a:off x="503238" y="4749800"/>
            <a:ext cx="877887" cy="1603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9620" rIns="81639" bIns="40820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CTTGGAAGC</a:t>
            </a:r>
          </a:p>
        </p:txBody>
      </p:sp>
      <p:sp>
        <p:nvSpPr>
          <p:cNvPr id="248838" name="Rectangle 4"/>
          <p:cNvSpPr>
            <a:spLocks noChangeArrowheads="1"/>
          </p:cNvSpPr>
          <p:nvPr/>
        </p:nvSpPr>
        <p:spPr bwMode="auto">
          <a:xfrm>
            <a:off x="1371600" y="4749800"/>
            <a:ext cx="2068513" cy="160338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48839" name="Rectangle 5"/>
          <p:cNvSpPr>
            <a:spLocks noChangeArrowheads="1"/>
          </p:cNvSpPr>
          <p:nvPr/>
        </p:nvSpPr>
        <p:spPr bwMode="auto">
          <a:xfrm>
            <a:off x="3260725" y="4749800"/>
            <a:ext cx="858838" cy="1603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9620" rIns="81639" bIns="40820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</a:tabLst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GTGCTATGAA</a:t>
            </a:r>
          </a:p>
        </p:txBody>
      </p:sp>
      <p:sp>
        <p:nvSpPr>
          <p:cNvPr id="248840" name="Text Box 6"/>
          <p:cNvSpPr txBox="1">
            <a:spLocks noChangeArrowheads="1"/>
          </p:cNvSpPr>
          <p:nvPr/>
        </p:nvSpPr>
        <p:spPr bwMode="auto">
          <a:xfrm>
            <a:off x="1946275" y="5319713"/>
            <a:ext cx="10239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9620" rIns="81639" bIns="40820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mRNA fragment</a:t>
            </a:r>
          </a:p>
        </p:txBody>
      </p:sp>
      <p:sp>
        <p:nvSpPr>
          <p:cNvPr id="248841" name="AutoShape 7"/>
          <p:cNvSpPr>
            <a:spLocks/>
          </p:cNvSpPr>
          <p:nvPr/>
        </p:nvSpPr>
        <p:spPr bwMode="auto">
          <a:xfrm rot="16200000" flipV="1">
            <a:off x="2216150" y="3357563"/>
            <a:ext cx="185738" cy="3611562"/>
          </a:xfrm>
          <a:prstGeom prst="leftBrace">
            <a:avLst>
              <a:gd name="adj1" fmla="val 1620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82945" tIns="41473" rIns="82945" bIns="41473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48842" name="Freeform 8"/>
          <p:cNvSpPr>
            <a:spLocks noChangeArrowheads="1"/>
          </p:cNvSpPr>
          <p:nvPr/>
        </p:nvSpPr>
        <p:spPr bwMode="auto">
          <a:xfrm>
            <a:off x="1108075" y="3617913"/>
            <a:ext cx="2444750" cy="1122362"/>
          </a:xfrm>
          <a:custGeom>
            <a:avLst/>
            <a:gdLst>
              <a:gd name="T0" fmla="*/ 0 w 7482"/>
              <a:gd name="T1" fmla="*/ 2147483647 h 3436"/>
              <a:gd name="T2" fmla="*/ 2147483647 w 7482"/>
              <a:gd name="T3" fmla="*/ 2147483647 h 3436"/>
              <a:gd name="T4" fmla="*/ 0 60000 65536"/>
              <a:gd name="T5" fmla="*/ 0 60000 65536"/>
              <a:gd name="T6" fmla="*/ 0 w 7482"/>
              <a:gd name="T7" fmla="*/ 0 h 3436"/>
              <a:gd name="T8" fmla="*/ 7482 w 7482"/>
              <a:gd name="T9" fmla="*/ 3436 h 34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82" h="3436">
                <a:moveTo>
                  <a:pt x="0" y="3435"/>
                </a:moveTo>
                <a:cubicBezTo>
                  <a:pt x="4242" y="0"/>
                  <a:pt x="7481" y="3408"/>
                  <a:pt x="7481" y="340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48843" name="Text Box 15"/>
          <p:cNvSpPr txBox="1">
            <a:spLocks noChangeArrowheads="1"/>
          </p:cNvSpPr>
          <p:nvPr/>
        </p:nvSpPr>
        <p:spPr bwMode="auto">
          <a:xfrm>
            <a:off x="519113" y="5630863"/>
            <a:ext cx="36877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802" rIns="0" bIns="0" anchor="ctr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80"/>
                </a:solidFill>
                <a:cs typeface="Arial" charset="0"/>
              </a:rPr>
              <a:t>FusionSeq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80"/>
                </a:solidFill>
                <a:cs typeface="Arial" charset="0"/>
              </a:rPr>
              <a:t>http://rnaseq.gersteinlab.org/fusionseq/</a:t>
            </a:r>
          </a:p>
        </p:txBody>
      </p:sp>
      <p:pic>
        <p:nvPicPr>
          <p:cNvPr id="24884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222250"/>
            <a:ext cx="42735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45" name="AutoShape 11"/>
          <p:cNvSpPr>
            <a:spLocks noChangeArrowheads="1"/>
          </p:cNvSpPr>
          <p:nvPr/>
        </p:nvSpPr>
        <p:spPr bwMode="auto">
          <a:xfrm flipV="1">
            <a:off x="4572000" y="312738"/>
            <a:ext cx="223838" cy="203200"/>
          </a:xfrm>
          <a:prstGeom prst="roundRect">
            <a:avLst>
              <a:gd name="adj" fmla="val 72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249" tIns="34125" rIns="68249" bIns="34125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48846" name="AutoShape 12"/>
          <p:cNvSpPr>
            <a:spLocks noChangeArrowheads="1"/>
          </p:cNvSpPr>
          <p:nvPr/>
        </p:nvSpPr>
        <p:spPr bwMode="auto">
          <a:xfrm flipV="1">
            <a:off x="4562475" y="2247900"/>
            <a:ext cx="222250" cy="203200"/>
          </a:xfrm>
          <a:prstGeom prst="roundRect">
            <a:avLst>
              <a:gd name="adj" fmla="val 72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249" tIns="34125" rIns="68249" bIns="34125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48847" name="AutoShape 13"/>
          <p:cNvSpPr>
            <a:spLocks noChangeArrowheads="1"/>
          </p:cNvSpPr>
          <p:nvPr/>
        </p:nvSpPr>
        <p:spPr bwMode="auto">
          <a:xfrm flipV="1">
            <a:off x="4564063" y="4467225"/>
            <a:ext cx="222250" cy="203200"/>
          </a:xfrm>
          <a:prstGeom prst="roundRect">
            <a:avLst>
              <a:gd name="adj" fmla="val 72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249" tIns="34125" rIns="68249" bIns="34125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48848" name="TextBox 10"/>
          <p:cNvSpPr txBox="1">
            <a:spLocks noChangeArrowheads="1"/>
          </p:cNvSpPr>
          <p:nvPr/>
        </p:nvSpPr>
        <p:spPr bwMode="auto">
          <a:xfrm>
            <a:off x="204788" y="6532563"/>
            <a:ext cx="4527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Sboner et al., </a:t>
            </a:r>
            <a:r>
              <a:rPr lang="en-US" b="0" i="1"/>
              <a:t>Genome Biol</a:t>
            </a:r>
            <a:r>
              <a:rPr lang="en-US" b="0"/>
              <a:t>, 2010, 11:R104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7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A6BEA77-2069-944C-8085-84212D178695}" type="slidenum">
              <a:rPr lang="en-US"/>
              <a:pPr/>
              <a:t>12</a:t>
            </a:fld>
            <a:endParaRPr lang="en-US"/>
          </a:p>
        </p:txBody>
      </p:sp>
      <p:sp>
        <p:nvSpPr>
          <p:cNvPr id="25088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4325"/>
            <a:ext cx="8339138" cy="1062038"/>
          </a:xfrm>
        </p:spPr>
        <p:txBody>
          <a:bodyPr lIns="0" tIns="336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Fusion Detection Module</a:t>
            </a:r>
          </a:p>
        </p:txBody>
      </p:sp>
      <p:sp>
        <p:nvSpPr>
          <p:cNvPr id="250884" name="Rectangle 10"/>
          <p:cNvSpPr>
            <a:spLocks noChangeArrowheads="1"/>
          </p:cNvSpPr>
          <p:nvPr/>
        </p:nvSpPr>
        <p:spPr bwMode="auto">
          <a:xfrm>
            <a:off x="4400550" y="5032375"/>
            <a:ext cx="423863" cy="134938"/>
          </a:xfrm>
          <a:prstGeom prst="rect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250885" name="Rectangle 11"/>
          <p:cNvSpPr>
            <a:spLocks noChangeArrowheads="1"/>
          </p:cNvSpPr>
          <p:nvPr/>
        </p:nvSpPr>
        <p:spPr bwMode="auto">
          <a:xfrm>
            <a:off x="4808538" y="5032375"/>
            <a:ext cx="412750" cy="134938"/>
          </a:xfrm>
          <a:prstGeom prst="rect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  <p:sp>
        <p:nvSpPr>
          <p:cNvPr id="250886" name="Rectangle 12"/>
          <p:cNvSpPr>
            <a:spLocks noChangeArrowheads="1"/>
          </p:cNvSpPr>
          <p:nvPr/>
        </p:nvSpPr>
        <p:spPr bwMode="auto">
          <a:xfrm>
            <a:off x="5222875" y="5032375"/>
            <a:ext cx="207963" cy="134938"/>
          </a:xfrm>
          <a:prstGeom prst="rect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250887" name="Rectangle 13"/>
          <p:cNvSpPr>
            <a:spLocks noChangeArrowheads="1"/>
          </p:cNvSpPr>
          <p:nvPr/>
        </p:nvSpPr>
        <p:spPr bwMode="auto">
          <a:xfrm>
            <a:off x="5427663" y="5032375"/>
            <a:ext cx="292100" cy="134938"/>
          </a:xfrm>
          <a:prstGeom prst="rect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D</a:t>
            </a:r>
          </a:p>
        </p:txBody>
      </p:sp>
      <p:sp>
        <p:nvSpPr>
          <p:cNvPr id="250888" name="Rectangle 15"/>
          <p:cNvSpPr>
            <a:spLocks noChangeArrowheads="1"/>
          </p:cNvSpPr>
          <p:nvPr/>
        </p:nvSpPr>
        <p:spPr bwMode="auto">
          <a:xfrm>
            <a:off x="6650038" y="5021263"/>
            <a:ext cx="252412" cy="13335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250889" name="Rectangle 16"/>
          <p:cNvSpPr>
            <a:spLocks noChangeArrowheads="1"/>
          </p:cNvSpPr>
          <p:nvPr/>
        </p:nvSpPr>
        <p:spPr bwMode="auto">
          <a:xfrm>
            <a:off x="6881813" y="5021263"/>
            <a:ext cx="195262" cy="13335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250890" name="Rectangle 17"/>
          <p:cNvSpPr>
            <a:spLocks noChangeArrowheads="1"/>
          </p:cNvSpPr>
          <p:nvPr/>
        </p:nvSpPr>
        <p:spPr bwMode="auto">
          <a:xfrm>
            <a:off x="7067550" y="5021263"/>
            <a:ext cx="431800" cy="13335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250891" name="Rectangle 18"/>
          <p:cNvSpPr>
            <a:spLocks noChangeArrowheads="1"/>
          </p:cNvSpPr>
          <p:nvPr/>
        </p:nvSpPr>
        <p:spPr bwMode="auto">
          <a:xfrm>
            <a:off x="7473950" y="5021263"/>
            <a:ext cx="269875" cy="133350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250892" name="Text Box 19"/>
          <p:cNvSpPr txBox="1">
            <a:spLocks noChangeArrowheads="1"/>
          </p:cNvSpPr>
          <p:nvPr/>
        </p:nvSpPr>
        <p:spPr bwMode="auto">
          <a:xfrm>
            <a:off x="4476750" y="4824413"/>
            <a:ext cx="12144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5559" tIns="9304" rIns="15559" bIns="7781" anchor="ctr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composite model 1</a:t>
            </a:r>
          </a:p>
        </p:txBody>
      </p:sp>
      <p:sp>
        <p:nvSpPr>
          <p:cNvPr id="250893" name="Text Box 20"/>
          <p:cNvSpPr txBox="1">
            <a:spLocks noChangeArrowheads="1"/>
          </p:cNvSpPr>
          <p:nvPr/>
        </p:nvSpPr>
        <p:spPr bwMode="auto">
          <a:xfrm>
            <a:off x="6564313" y="4824413"/>
            <a:ext cx="11699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5559" tIns="9304" rIns="15559" bIns="7781" anchor="ctr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composite model 2</a:t>
            </a:r>
          </a:p>
        </p:txBody>
      </p:sp>
      <p:sp>
        <p:nvSpPr>
          <p:cNvPr id="250894" name="AutoShape 21"/>
          <p:cNvSpPr>
            <a:spLocks noChangeArrowheads="1"/>
          </p:cNvSpPr>
          <p:nvPr/>
        </p:nvSpPr>
        <p:spPr bwMode="auto">
          <a:xfrm>
            <a:off x="4848225" y="5243513"/>
            <a:ext cx="147638" cy="50800"/>
          </a:xfrm>
          <a:prstGeom prst="roundRect">
            <a:avLst>
              <a:gd name="adj" fmla="val 2940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50895" name="AutoShape 22"/>
          <p:cNvSpPr>
            <a:spLocks noChangeArrowheads="1"/>
          </p:cNvSpPr>
          <p:nvPr/>
        </p:nvSpPr>
        <p:spPr bwMode="auto">
          <a:xfrm>
            <a:off x="7100888" y="5243513"/>
            <a:ext cx="146050" cy="50800"/>
          </a:xfrm>
          <a:prstGeom prst="roundRect">
            <a:avLst>
              <a:gd name="adj" fmla="val 294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cxnSp>
        <p:nvCxnSpPr>
          <p:cNvPr id="250896" name="AutoShape 23"/>
          <p:cNvCxnSpPr>
            <a:cxnSpLocks noChangeShapeType="1"/>
            <a:stCxn id="250895" idx="1"/>
            <a:endCxn id="250895" idx="1"/>
          </p:cNvCxnSpPr>
          <p:nvPr/>
        </p:nvCxnSpPr>
        <p:spPr bwMode="auto">
          <a:xfrm rot="10800000">
            <a:off x="7100888" y="5270500"/>
            <a:ext cx="0" cy="0"/>
          </a:xfrm>
          <a:prstGeom prst="bentConnector3">
            <a:avLst>
              <a:gd name="adj1" fmla="val 14692512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897" name="AutoShape 24"/>
          <p:cNvSpPr>
            <a:spLocks noChangeArrowheads="1"/>
          </p:cNvSpPr>
          <p:nvPr/>
        </p:nvSpPr>
        <p:spPr bwMode="auto">
          <a:xfrm>
            <a:off x="4906963" y="5341938"/>
            <a:ext cx="147637" cy="50800"/>
          </a:xfrm>
          <a:prstGeom prst="roundRect">
            <a:avLst>
              <a:gd name="adj" fmla="val 2940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50898" name="AutoShape 25"/>
          <p:cNvSpPr>
            <a:spLocks noChangeArrowheads="1"/>
          </p:cNvSpPr>
          <p:nvPr/>
        </p:nvSpPr>
        <p:spPr bwMode="auto">
          <a:xfrm>
            <a:off x="7159625" y="5341938"/>
            <a:ext cx="146050" cy="50800"/>
          </a:xfrm>
          <a:prstGeom prst="roundRect">
            <a:avLst>
              <a:gd name="adj" fmla="val 294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cxnSp>
        <p:nvCxnSpPr>
          <p:cNvPr id="250899" name="AutoShape 26"/>
          <p:cNvCxnSpPr>
            <a:cxnSpLocks noChangeShapeType="1"/>
            <a:stCxn id="250897" idx="3"/>
            <a:endCxn id="250898" idx="1"/>
          </p:cNvCxnSpPr>
          <p:nvPr/>
        </p:nvCxnSpPr>
        <p:spPr bwMode="auto">
          <a:xfrm>
            <a:off x="5054600" y="5365750"/>
            <a:ext cx="2105025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900" name="AutoShape 27"/>
          <p:cNvSpPr>
            <a:spLocks noChangeArrowheads="1"/>
          </p:cNvSpPr>
          <p:nvPr/>
        </p:nvSpPr>
        <p:spPr bwMode="auto">
          <a:xfrm>
            <a:off x="4967288" y="5459413"/>
            <a:ext cx="147637" cy="49212"/>
          </a:xfrm>
          <a:prstGeom prst="roundRect">
            <a:avLst>
              <a:gd name="adj" fmla="val 2940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50901" name="AutoShape 28"/>
          <p:cNvSpPr>
            <a:spLocks noChangeArrowheads="1"/>
          </p:cNvSpPr>
          <p:nvPr/>
        </p:nvSpPr>
        <p:spPr bwMode="auto">
          <a:xfrm>
            <a:off x="7218363" y="5459413"/>
            <a:ext cx="146050" cy="49212"/>
          </a:xfrm>
          <a:prstGeom prst="roundRect">
            <a:avLst>
              <a:gd name="adj" fmla="val 294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cxnSp>
        <p:nvCxnSpPr>
          <p:cNvPr id="250902" name="AutoShape 29"/>
          <p:cNvCxnSpPr>
            <a:cxnSpLocks noChangeShapeType="1"/>
            <a:stCxn id="250900" idx="3"/>
            <a:endCxn id="250901" idx="1"/>
          </p:cNvCxnSpPr>
          <p:nvPr/>
        </p:nvCxnSpPr>
        <p:spPr bwMode="auto">
          <a:xfrm>
            <a:off x="5114925" y="5484813"/>
            <a:ext cx="2103438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903" name="AutoShape 30"/>
          <p:cNvSpPr>
            <a:spLocks noChangeArrowheads="1"/>
          </p:cNvSpPr>
          <p:nvPr/>
        </p:nvSpPr>
        <p:spPr bwMode="auto">
          <a:xfrm>
            <a:off x="5027613" y="5557838"/>
            <a:ext cx="146050" cy="50800"/>
          </a:xfrm>
          <a:prstGeom prst="roundRect">
            <a:avLst>
              <a:gd name="adj" fmla="val 2940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50904" name="AutoShape 31"/>
          <p:cNvSpPr>
            <a:spLocks noChangeArrowheads="1"/>
          </p:cNvSpPr>
          <p:nvPr/>
        </p:nvSpPr>
        <p:spPr bwMode="auto">
          <a:xfrm>
            <a:off x="7277100" y="5557838"/>
            <a:ext cx="147638" cy="50800"/>
          </a:xfrm>
          <a:prstGeom prst="roundRect">
            <a:avLst>
              <a:gd name="adj" fmla="val 294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5559" tIns="9304" rIns="15559" bIns="7781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cxnSp>
        <p:nvCxnSpPr>
          <p:cNvPr id="250905" name="AutoShape 32"/>
          <p:cNvCxnSpPr>
            <a:cxnSpLocks noChangeShapeType="1"/>
            <a:stCxn id="250903" idx="3"/>
            <a:endCxn id="250904" idx="1"/>
          </p:cNvCxnSpPr>
          <p:nvPr/>
        </p:nvCxnSpPr>
        <p:spPr bwMode="auto">
          <a:xfrm>
            <a:off x="5173663" y="5581650"/>
            <a:ext cx="2103437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906" name="Rectangle 33"/>
          <p:cNvSpPr>
            <a:spLocks noChangeArrowheads="1"/>
          </p:cNvSpPr>
          <p:nvPr/>
        </p:nvSpPr>
        <p:spPr bwMode="auto">
          <a:xfrm>
            <a:off x="4911725" y="6149975"/>
            <a:ext cx="596900" cy="136525"/>
          </a:xfrm>
          <a:prstGeom prst="rect">
            <a:avLst/>
          </a:prstGeom>
          <a:solidFill>
            <a:srgbClr val="94BD5E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lIns="81639" tIns="48820" rIns="81639" bIns="40820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250907" name="Rectangle 34"/>
          <p:cNvSpPr>
            <a:spLocks noChangeArrowheads="1"/>
          </p:cNvSpPr>
          <p:nvPr/>
        </p:nvSpPr>
        <p:spPr bwMode="auto">
          <a:xfrm>
            <a:off x="5753100" y="6149975"/>
            <a:ext cx="454025" cy="136525"/>
          </a:xfrm>
          <a:prstGeom prst="rect">
            <a:avLst/>
          </a:prstGeom>
          <a:solidFill>
            <a:srgbClr val="5C852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8820" rIns="81639" bIns="40820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  <p:sp>
        <p:nvSpPr>
          <p:cNvPr id="250908" name="Rectangle 35"/>
          <p:cNvSpPr>
            <a:spLocks noChangeArrowheads="1"/>
          </p:cNvSpPr>
          <p:nvPr/>
        </p:nvSpPr>
        <p:spPr bwMode="auto">
          <a:xfrm>
            <a:off x="6192838" y="6149975"/>
            <a:ext cx="498475" cy="13652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8820" rIns="81639" bIns="40820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3</a:t>
            </a:r>
          </a:p>
        </p:txBody>
      </p:sp>
      <p:sp>
        <p:nvSpPr>
          <p:cNvPr id="250909" name="Rectangle 36"/>
          <p:cNvSpPr>
            <a:spLocks noChangeArrowheads="1"/>
          </p:cNvSpPr>
          <p:nvPr/>
        </p:nvSpPr>
        <p:spPr bwMode="auto">
          <a:xfrm>
            <a:off x="6959600" y="6149975"/>
            <a:ext cx="379413" cy="1365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lIns="81639" tIns="48820" rIns="81639" bIns="40820" anchor="ctr"/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4</a:t>
            </a:r>
          </a:p>
        </p:txBody>
      </p:sp>
      <p:sp>
        <p:nvSpPr>
          <p:cNvPr id="250910" name="Text Box 37"/>
          <p:cNvSpPr txBox="1">
            <a:spLocks noChangeArrowheads="1"/>
          </p:cNvSpPr>
          <p:nvPr/>
        </p:nvSpPr>
        <p:spPr bwMode="auto">
          <a:xfrm>
            <a:off x="5494338" y="5924550"/>
            <a:ext cx="2290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88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900">
                <a:solidFill>
                  <a:srgbClr val="000000"/>
                </a:solidFill>
                <a:cs typeface="Arial" charset="0"/>
              </a:rPr>
              <a:t>Potential Fusion Transcript</a:t>
            </a:r>
          </a:p>
        </p:txBody>
      </p:sp>
      <p:cxnSp>
        <p:nvCxnSpPr>
          <p:cNvPr id="250911" name="AutoShape 38"/>
          <p:cNvCxnSpPr>
            <a:cxnSpLocks noChangeShapeType="1"/>
            <a:stCxn id="250906" idx="3"/>
            <a:endCxn id="250907" idx="1"/>
          </p:cNvCxnSpPr>
          <p:nvPr/>
        </p:nvCxnSpPr>
        <p:spPr bwMode="auto">
          <a:xfrm>
            <a:off x="5508625" y="6218238"/>
            <a:ext cx="244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912" name="AutoShape 39"/>
          <p:cNvCxnSpPr>
            <a:cxnSpLocks noChangeShapeType="1"/>
            <a:stCxn id="250908" idx="3"/>
            <a:endCxn id="250909" idx="1"/>
          </p:cNvCxnSpPr>
          <p:nvPr/>
        </p:nvCxnSpPr>
        <p:spPr bwMode="auto">
          <a:xfrm>
            <a:off x="6691313" y="6218238"/>
            <a:ext cx="2682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913" name="AutoShape 40"/>
          <p:cNvSpPr>
            <a:spLocks noChangeArrowheads="1"/>
          </p:cNvSpPr>
          <p:nvPr/>
        </p:nvSpPr>
        <p:spPr bwMode="auto">
          <a:xfrm>
            <a:off x="6099175" y="5683250"/>
            <a:ext cx="169863" cy="247650"/>
          </a:xfrm>
          <a:prstGeom prst="downArrow">
            <a:avLst>
              <a:gd name="adj1" fmla="val 39287"/>
              <a:gd name="adj2" fmla="val 48638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grpSp>
        <p:nvGrpSpPr>
          <p:cNvPr id="250917" name="Group 53"/>
          <p:cNvGrpSpPr>
            <a:grpSpLocks/>
          </p:cNvGrpSpPr>
          <p:nvPr/>
        </p:nvGrpSpPr>
        <p:grpSpPr bwMode="auto">
          <a:xfrm>
            <a:off x="769938" y="1371600"/>
            <a:ext cx="7408862" cy="3395663"/>
            <a:chOff x="770466" y="1371600"/>
            <a:chExt cx="7408333" cy="3395133"/>
          </a:xfrm>
        </p:grpSpPr>
        <p:pic>
          <p:nvPicPr>
            <p:cNvPr id="25091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66" y="1430867"/>
              <a:ext cx="7315200" cy="32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919" name="Rectangle 49"/>
            <p:cNvSpPr>
              <a:spLocks noChangeArrowheads="1"/>
            </p:cNvSpPr>
            <p:nvPr/>
          </p:nvSpPr>
          <p:spPr bwMode="auto">
            <a:xfrm>
              <a:off x="821267" y="1447800"/>
              <a:ext cx="313266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b="0"/>
            </a:p>
          </p:txBody>
        </p:sp>
        <p:sp>
          <p:nvSpPr>
            <p:cNvPr id="250920" name="Rectangle 50"/>
            <p:cNvSpPr>
              <a:spLocks noChangeArrowheads="1"/>
            </p:cNvSpPr>
            <p:nvPr/>
          </p:nvSpPr>
          <p:spPr bwMode="auto">
            <a:xfrm>
              <a:off x="6417732" y="1371600"/>
              <a:ext cx="1761067" cy="73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b="0"/>
            </a:p>
          </p:txBody>
        </p:sp>
        <p:sp>
          <p:nvSpPr>
            <p:cNvPr id="250921" name="Rectangle 51"/>
            <p:cNvSpPr>
              <a:spLocks noChangeArrowheads="1"/>
            </p:cNvSpPr>
            <p:nvPr/>
          </p:nvSpPr>
          <p:spPr bwMode="auto">
            <a:xfrm>
              <a:off x="1583267" y="3556000"/>
              <a:ext cx="313266" cy="116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b="0"/>
            </a:p>
          </p:txBody>
        </p:sp>
        <p:sp>
          <p:nvSpPr>
            <p:cNvPr id="250922" name="Rectangle 52"/>
            <p:cNvSpPr>
              <a:spLocks noChangeArrowheads="1"/>
            </p:cNvSpPr>
            <p:nvPr/>
          </p:nvSpPr>
          <p:spPr bwMode="auto">
            <a:xfrm>
              <a:off x="4978400" y="4504267"/>
              <a:ext cx="313266" cy="262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 b="0"/>
            </a:p>
          </p:txBody>
        </p:sp>
      </p:grpSp>
      <p:sp>
        <p:nvSpPr>
          <p:cNvPr id="250923" name="TextBox 10"/>
          <p:cNvSpPr txBox="1">
            <a:spLocks noChangeArrowheads="1"/>
          </p:cNvSpPr>
          <p:nvPr/>
        </p:nvSpPr>
        <p:spPr bwMode="auto">
          <a:xfrm>
            <a:off x="204788" y="6532563"/>
            <a:ext cx="4527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Sboner et al., </a:t>
            </a:r>
            <a:r>
              <a:rPr lang="en-US" b="0" i="1"/>
              <a:t>Genome Biol</a:t>
            </a:r>
            <a:r>
              <a:rPr lang="en-US" b="0"/>
              <a:t>, 2010, 11:R104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3784B4E-807A-214A-8E1F-CA20812BB1B3}" type="slidenum">
              <a:rPr lang="en-US"/>
              <a:pPr/>
              <a:t>13</a:t>
            </a:fld>
            <a:endParaRPr lang="en-US"/>
          </a:p>
        </p:txBody>
      </p:sp>
      <p:sp>
        <p:nvSpPr>
          <p:cNvPr id="25293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80988"/>
            <a:ext cx="8991600" cy="1144587"/>
          </a:xfrm>
        </p:spPr>
        <p:txBody>
          <a:bodyPr lIns="0" tIns="336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>
                <a:latin typeface="Helvetica" charset="0"/>
                <a:ea typeface="ＭＳ Ｐゴシック" charset="0"/>
                <a:cs typeface="ＭＳ Ｐゴシック" charset="0"/>
              </a:rPr>
              <a:t>Not an ideal world: sources of errors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293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82738"/>
            <a:ext cx="3378200" cy="4775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lIns="0" tIns="12801" rIns="0" bIns="0"/>
          <a:lstStyle/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i="1">
                <a:latin typeface="Helvetica" charset="0"/>
                <a:ea typeface="ＭＳ Ｐゴシック" charset="0"/>
                <a:cs typeface="ＭＳ Ｐゴシック" charset="0"/>
              </a:rPr>
              <a:t>Mis-alignment</a:t>
            </a:r>
          </a:p>
          <a:p>
            <a:pPr marL="863600" lvl="1" indent="-287338" defTabSz="449263" eaLnBrk="1" hangingPunct="1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300">
                <a:latin typeface="Helvetica" charset="0"/>
                <a:ea typeface="ＭＳ Ｐゴシック" charset="0"/>
              </a:rPr>
              <a:t>Base caller errors</a:t>
            </a:r>
          </a:p>
          <a:p>
            <a:pPr marL="863600" lvl="1" indent="-287338" defTabSz="449263" eaLnBrk="1" hangingPunct="1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300">
                <a:latin typeface="Helvetica" charset="0"/>
                <a:ea typeface="ＭＳ Ｐゴシック" charset="0"/>
              </a:rPr>
              <a:t>SNPs</a:t>
            </a:r>
          </a:p>
          <a:p>
            <a:pPr marL="863600" lvl="1" indent="-287338" defTabSz="449263" eaLnBrk="1" hangingPunct="1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300">
                <a:latin typeface="Helvetica" charset="0"/>
                <a:ea typeface="ＭＳ Ｐゴシック" charset="0"/>
              </a:rPr>
              <a:t>RNA editing</a:t>
            </a:r>
          </a:p>
          <a:p>
            <a:pPr marL="863600" lvl="1" indent="-287338" defTabSz="449263" eaLnBrk="1" hangingPunct="1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300">
                <a:latin typeface="Helvetica" charset="0"/>
                <a:ea typeface="ＭＳ Ｐゴシック" charset="0"/>
              </a:rPr>
              <a:t>Sequence similarity (paralogs, pseudogenes)</a:t>
            </a:r>
          </a:p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600" i="1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i="1">
                <a:latin typeface="Helvetica" charset="0"/>
                <a:ea typeface="ＭＳ Ｐゴシック" charset="0"/>
                <a:cs typeface="ＭＳ Ｐゴシック" charset="0"/>
              </a:rPr>
              <a:t>Random pairing of transcript fragments</a:t>
            </a:r>
            <a:r>
              <a:rPr lang="en-US" sz="160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863600" lvl="1" indent="-287338" defTabSz="449263" eaLnBrk="1" hangingPunct="1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300">
                <a:latin typeface="Helvetica" charset="0"/>
                <a:ea typeface="ＭＳ Ｐゴシック" charset="0"/>
              </a:rPr>
              <a:t>Sample preparation</a:t>
            </a:r>
          </a:p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600" i="1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i="1">
                <a:latin typeface="Helvetica" charset="0"/>
                <a:ea typeface="ＭＳ Ｐゴシック" charset="0"/>
                <a:cs typeface="ＭＳ Ｐゴシック" charset="0"/>
              </a:rPr>
              <a:t>Combination of mis-alignment and random pairing</a:t>
            </a:r>
          </a:p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600" i="1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41325" indent="-331788" defTabSz="449263" eaLnBrk="1" hangingPunct="1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i="1">
                <a:latin typeface="Helvetica" charset="0"/>
                <a:ea typeface="ＭＳ Ｐゴシック" charset="0"/>
                <a:cs typeface="ＭＳ Ｐゴシック" charset="0"/>
              </a:rPr>
              <a:t>PCR amplification, gene annotation inconsistencies</a:t>
            </a:r>
          </a:p>
        </p:txBody>
      </p:sp>
      <p:pic>
        <p:nvPicPr>
          <p:cNvPr id="2529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92275"/>
            <a:ext cx="2511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29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944938"/>
            <a:ext cx="2081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29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4000500"/>
            <a:ext cx="14366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2936" name="Text Box 7"/>
          <p:cNvSpPr txBox="1">
            <a:spLocks noChangeArrowheads="1"/>
          </p:cNvSpPr>
          <p:nvPr/>
        </p:nvSpPr>
        <p:spPr bwMode="auto">
          <a:xfrm rot="5400000">
            <a:off x="6566694" y="4179094"/>
            <a:ext cx="8001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7220" rIns="81639" bIns="40820" anchor="b"/>
          <a:lstStyle>
            <a:lvl1pPr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700">
                <a:solidFill>
                  <a:srgbClr val="000000"/>
                </a:solidFill>
                <a:cs typeface="Arial" charset="0"/>
              </a:rPr>
              <a:t>Ranked fusion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700">
                <a:solidFill>
                  <a:srgbClr val="000000"/>
                </a:solidFill>
                <a:cs typeface="Arial" charset="0"/>
              </a:rPr>
              <a:t>candidates</a:t>
            </a:r>
          </a:p>
        </p:txBody>
      </p:sp>
      <p:sp>
        <p:nvSpPr>
          <p:cNvPr id="252937" name="Text Box 8"/>
          <p:cNvSpPr txBox="1">
            <a:spLocks noChangeArrowheads="1"/>
          </p:cNvSpPr>
          <p:nvPr/>
        </p:nvSpPr>
        <p:spPr bwMode="auto">
          <a:xfrm>
            <a:off x="3827463" y="1582738"/>
            <a:ext cx="5194300" cy="32766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0802" rIns="0" bIns="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252938" name="TextBox 10"/>
          <p:cNvSpPr txBox="1">
            <a:spLocks noChangeArrowheads="1"/>
          </p:cNvSpPr>
          <p:nvPr/>
        </p:nvSpPr>
        <p:spPr bwMode="auto">
          <a:xfrm>
            <a:off x="204788" y="6532563"/>
            <a:ext cx="4527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Sboner et al., </a:t>
            </a:r>
            <a:r>
              <a:rPr lang="en-US" b="0" i="1"/>
              <a:t>Genome Biol</a:t>
            </a:r>
            <a:r>
              <a:rPr lang="en-US" b="0"/>
              <a:t>, 2010, 11:R104</a:t>
            </a:r>
          </a:p>
        </p:txBody>
      </p:sp>
      <p:pic>
        <p:nvPicPr>
          <p:cNvPr id="25293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271713"/>
            <a:ext cx="253206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40" name="Rectangle 13"/>
          <p:cNvSpPr>
            <a:spLocks noChangeArrowheads="1"/>
          </p:cNvSpPr>
          <p:nvPr/>
        </p:nvSpPr>
        <p:spPr bwMode="auto">
          <a:xfrm>
            <a:off x="6367463" y="1643063"/>
            <a:ext cx="2606675" cy="54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US" sz="1600">
                <a:solidFill>
                  <a:srgbClr val="000080"/>
                </a:solidFill>
                <a:cs typeface="Arial" charset="0"/>
              </a:rPr>
              <a:t>Filtration Cascade module</a:t>
            </a:r>
          </a:p>
        </p:txBody>
      </p:sp>
      <p:graphicFrame>
        <p:nvGraphicFramePr>
          <p:cNvPr id="252941" name="Object 13"/>
          <p:cNvGraphicFramePr>
            <a:graphicFrameLocks noChangeAspect="1"/>
          </p:cNvGraphicFramePr>
          <p:nvPr/>
        </p:nvGraphicFramePr>
        <p:xfrm>
          <a:off x="3948113" y="5664200"/>
          <a:ext cx="1276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Equation" r:id="rId8" imgW="1320800" imgH="419100" progId="Equation.3">
                  <p:embed/>
                </p:oleObj>
              </mc:Choice>
              <mc:Fallback>
                <p:oleObj name="Equation" r:id="rId8" imgW="1320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5664200"/>
                        <a:ext cx="1276350" cy="406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42" name="Rectangle 16"/>
          <p:cNvSpPr>
            <a:spLocks noChangeArrowheads="1"/>
          </p:cNvSpPr>
          <p:nvPr/>
        </p:nvSpPr>
        <p:spPr bwMode="auto">
          <a:xfrm>
            <a:off x="3868738" y="4868863"/>
            <a:ext cx="5140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US">
                <a:solidFill>
                  <a:srgbClr val="000080"/>
                </a:solidFill>
                <a:cs typeface="Arial" charset="0"/>
              </a:rPr>
              <a:t>SCORING</a:t>
            </a:r>
          </a:p>
        </p:txBody>
      </p:sp>
      <p:sp>
        <p:nvSpPr>
          <p:cNvPr id="252943" name="Text Box 8"/>
          <p:cNvSpPr txBox="1">
            <a:spLocks noChangeArrowheads="1"/>
          </p:cNvSpPr>
          <p:nvPr/>
        </p:nvSpPr>
        <p:spPr bwMode="auto">
          <a:xfrm>
            <a:off x="5367338" y="5122863"/>
            <a:ext cx="3573462" cy="1362075"/>
          </a:xfrm>
          <a:prstGeom prst="rect">
            <a:avLst/>
          </a:prstGeom>
          <a:noFill/>
          <a:ln w="9525">
            <a:solidFill>
              <a:srgbClr val="00000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0802" rIns="0" bIns="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000080"/>
              </a:solidFill>
              <a:cs typeface="Arial" charset="0"/>
            </a:endParaRPr>
          </a:p>
        </p:txBody>
      </p:sp>
      <p:graphicFrame>
        <p:nvGraphicFramePr>
          <p:cNvPr id="252944" name="Object 16"/>
          <p:cNvGraphicFramePr>
            <a:graphicFrameLocks noChangeAspect="1"/>
          </p:cNvGraphicFramePr>
          <p:nvPr/>
        </p:nvGraphicFramePr>
        <p:xfrm>
          <a:off x="5519738" y="5735638"/>
          <a:ext cx="174466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Equation" r:id="rId10" imgW="1828800" imgH="215900" progId="Equation.3">
                  <p:embed/>
                </p:oleObj>
              </mc:Choice>
              <mc:Fallback>
                <p:oleObj name="Equation" r:id="rId10" imgW="1828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5735638"/>
                        <a:ext cx="1744662" cy="2047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45" name="Rectangle 19"/>
          <p:cNvSpPr>
            <a:spLocks noChangeArrowheads="1"/>
          </p:cNvSpPr>
          <p:nvPr/>
        </p:nvSpPr>
        <p:spPr bwMode="auto">
          <a:xfrm>
            <a:off x="3878263" y="5305425"/>
            <a:ext cx="1404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/>
              <a:t>Supportive PE Reads per million mapped reads </a:t>
            </a:r>
          </a:p>
        </p:txBody>
      </p:sp>
      <p:sp>
        <p:nvSpPr>
          <p:cNvPr id="252946" name="Rectangle 20"/>
          <p:cNvSpPr>
            <a:spLocks noChangeArrowheads="1"/>
          </p:cNvSpPr>
          <p:nvPr/>
        </p:nvSpPr>
        <p:spPr bwMode="auto">
          <a:xfrm>
            <a:off x="5410200" y="5332413"/>
            <a:ext cx="180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Difference of observed SPER and </a:t>
            </a:r>
            <a:r>
              <a:rPr lang="en-US" sz="800" i="1" u="sng"/>
              <a:t>Analytically</a:t>
            </a:r>
            <a:r>
              <a:rPr lang="en-US" sz="800"/>
              <a:t> computed SPER </a:t>
            </a:r>
          </a:p>
        </p:txBody>
      </p:sp>
      <p:graphicFrame>
        <p:nvGraphicFramePr>
          <p:cNvPr id="252947" name="Object 19"/>
          <p:cNvGraphicFramePr>
            <a:graphicFrameLocks noChangeAspect="1"/>
          </p:cNvGraphicFramePr>
          <p:nvPr/>
        </p:nvGraphicFramePr>
        <p:xfrm>
          <a:off x="7704138" y="5686425"/>
          <a:ext cx="10556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tion" r:id="rId12" imgW="1193800" imgH="355600" progId="Equation.3">
                  <p:embed/>
                </p:oleObj>
              </mc:Choice>
              <mc:Fallback>
                <p:oleObj name="Equation" r:id="rId12" imgW="1193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8" y="5686425"/>
                        <a:ext cx="1055687" cy="314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48" name="Rectangle 22"/>
          <p:cNvSpPr>
            <a:spLocks noChangeArrowheads="1"/>
          </p:cNvSpPr>
          <p:nvPr/>
        </p:nvSpPr>
        <p:spPr bwMode="auto">
          <a:xfrm>
            <a:off x="7399338" y="5322888"/>
            <a:ext cx="162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Ratio of observed SPER and </a:t>
            </a:r>
            <a:r>
              <a:rPr lang="en-US" sz="800" i="1" u="sng"/>
              <a:t>Empirically</a:t>
            </a:r>
            <a:r>
              <a:rPr lang="en-US" sz="800"/>
              <a:t> computed SPER </a:t>
            </a:r>
          </a:p>
        </p:txBody>
      </p:sp>
      <p:sp>
        <p:nvSpPr>
          <p:cNvPr id="252949" name="TextBox 23"/>
          <p:cNvSpPr txBox="1">
            <a:spLocks noChangeArrowheads="1"/>
          </p:cNvSpPr>
          <p:nvPr/>
        </p:nvSpPr>
        <p:spPr bwMode="auto">
          <a:xfrm>
            <a:off x="4132263" y="5062538"/>
            <a:ext cx="887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Observed</a:t>
            </a:r>
          </a:p>
        </p:txBody>
      </p:sp>
      <p:sp>
        <p:nvSpPr>
          <p:cNvPr id="252950" name="TextBox 24"/>
          <p:cNvSpPr txBox="1">
            <a:spLocks noChangeArrowheads="1"/>
          </p:cNvSpPr>
          <p:nvPr/>
        </p:nvSpPr>
        <p:spPr bwMode="auto">
          <a:xfrm>
            <a:off x="5511800" y="5080000"/>
            <a:ext cx="337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Comparison with expectations</a:t>
            </a:r>
          </a:p>
        </p:txBody>
      </p:sp>
      <p:graphicFrame>
        <p:nvGraphicFramePr>
          <p:cNvPr id="252951" name="Object 23"/>
          <p:cNvGraphicFramePr>
            <a:graphicFrameLocks noChangeAspect="1"/>
          </p:cNvGraphicFramePr>
          <p:nvPr/>
        </p:nvGraphicFramePr>
        <p:xfrm>
          <a:off x="5453063" y="6016625"/>
          <a:ext cx="9477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tion" r:id="rId14" imgW="1422400" imgH="457200" progId="Equation.3">
                  <p:embed/>
                </p:oleObj>
              </mc:Choice>
              <mc:Fallback>
                <p:oleObj name="Equation" r:id="rId14" imgW="142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6016625"/>
                        <a:ext cx="947737" cy="304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52" name="Object 24"/>
          <p:cNvGraphicFramePr>
            <a:graphicFrameLocks noChangeAspect="1"/>
          </p:cNvGraphicFramePr>
          <p:nvPr/>
        </p:nvGraphicFramePr>
        <p:xfrm>
          <a:off x="6480175" y="5975350"/>
          <a:ext cx="7477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" name="Equation" r:id="rId16" imgW="1295400" imgH="698500" progId="Equation.3">
                  <p:embed/>
                </p:oleObj>
              </mc:Choice>
              <mc:Fallback>
                <p:oleObj name="Equation" r:id="rId16" imgW="1295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5975350"/>
                        <a:ext cx="747713" cy="4048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54" name="Text Box 8"/>
          <p:cNvSpPr txBox="1">
            <a:spLocks noChangeArrowheads="1"/>
          </p:cNvSpPr>
          <p:nvPr/>
        </p:nvSpPr>
        <p:spPr bwMode="auto">
          <a:xfrm>
            <a:off x="3886200" y="5122863"/>
            <a:ext cx="1404938" cy="1362075"/>
          </a:xfrm>
          <a:prstGeom prst="rect">
            <a:avLst/>
          </a:prstGeom>
          <a:noFill/>
          <a:ln w="9525">
            <a:solidFill>
              <a:srgbClr val="00000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0802" rIns="0" bIns="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252955" name="Text Box 8"/>
          <p:cNvSpPr txBox="1">
            <a:spLocks noChangeArrowheads="1"/>
          </p:cNvSpPr>
          <p:nvPr/>
        </p:nvSpPr>
        <p:spPr bwMode="auto">
          <a:xfrm>
            <a:off x="3827463" y="4859338"/>
            <a:ext cx="5194300" cy="1701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0802" rIns="0" bIns="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000080"/>
              </a:solidFill>
              <a:cs typeface="Arial" charset="0"/>
            </a:endParaRPr>
          </a:p>
        </p:txBody>
      </p:sp>
      <p:graphicFrame>
        <p:nvGraphicFramePr>
          <p:cNvPr id="252953" name="Object 25"/>
          <p:cNvGraphicFramePr>
            <a:graphicFrameLocks noChangeAspect="1"/>
          </p:cNvGraphicFramePr>
          <p:nvPr/>
        </p:nvGraphicFramePr>
        <p:xfrm>
          <a:off x="7739063" y="6030913"/>
          <a:ext cx="10160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" name="Equation" r:id="rId18" imgW="1473200" imgH="419100" progId="Equation.3">
                  <p:embed/>
                </p:oleObj>
              </mc:Choice>
              <mc:Fallback>
                <p:oleObj name="Equation" r:id="rId18" imgW="147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3" y="6030913"/>
                        <a:ext cx="1016000" cy="288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56" name="Text Box 28"/>
          <p:cNvSpPr txBox="1">
            <a:spLocks noChangeArrowheads="1"/>
          </p:cNvSpPr>
          <p:nvPr/>
        </p:nvSpPr>
        <p:spPr bwMode="auto">
          <a:xfrm>
            <a:off x="3962400" y="4311650"/>
            <a:ext cx="901700" cy="468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</a:rPr>
              <a:t>95% of fusion candidates are filtered out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93067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86A4C8A-C541-6241-9267-C0CF8CBB1179}" type="slidenum">
              <a:rPr lang="en-US"/>
              <a:pPr/>
              <a:t>14</a:t>
            </a:fld>
            <a:endParaRPr lang="en-US"/>
          </a:p>
        </p:txBody>
      </p:sp>
      <p:sp>
        <p:nvSpPr>
          <p:cNvPr id="257027" name="Rectangle 1"/>
          <p:cNvSpPr>
            <a:spLocks noGrp="1" noChangeArrowheads="1"/>
          </p:cNvSpPr>
          <p:nvPr>
            <p:ph type="title" idx="4294967295"/>
          </p:nvPr>
        </p:nvSpPr>
        <p:spPr>
          <a:xfrm rot="5400000">
            <a:off x="5559425" y="2573338"/>
            <a:ext cx="6094413" cy="1144587"/>
          </a:xfrm>
        </p:spPr>
        <p:txBody>
          <a:bodyPr lIns="0" tIns="28802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Junction-Sequence Identifier</a:t>
            </a:r>
            <a:endParaRPr lang="en-US" sz="3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70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85825"/>
            <a:ext cx="8294688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7029" name="AutoShape 3"/>
          <p:cNvSpPr>
            <a:spLocks noChangeArrowheads="1"/>
          </p:cNvSpPr>
          <p:nvPr/>
        </p:nvSpPr>
        <p:spPr bwMode="auto">
          <a:xfrm>
            <a:off x="4635500" y="812800"/>
            <a:ext cx="530225" cy="396875"/>
          </a:xfrm>
          <a:prstGeom prst="roundRect">
            <a:avLst>
              <a:gd name="adj" fmla="val 361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57030" name="AutoShape 4"/>
          <p:cNvSpPr>
            <a:spLocks noChangeArrowheads="1"/>
          </p:cNvSpPr>
          <p:nvPr/>
        </p:nvSpPr>
        <p:spPr bwMode="auto">
          <a:xfrm>
            <a:off x="0" y="3073400"/>
            <a:ext cx="1341438" cy="396875"/>
          </a:xfrm>
          <a:prstGeom prst="roundRect">
            <a:avLst>
              <a:gd name="adj" fmla="val 361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57031" name="AutoShape 5"/>
          <p:cNvSpPr>
            <a:spLocks noChangeArrowheads="1"/>
          </p:cNvSpPr>
          <p:nvPr/>
        </p:nvSpPr>
        <p:spPr bwMode="auto">
          <a:xfrm>
            <a:off x="6162675" y="2808288"/>
            <a:ext cx="2198688" cy="758825"/>
          </a:xfrm>
          <a:prstGeom prst="roundRect">
            <a:avLst>
              <a:gd name="adj" fmla="val 19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cs typeface="Arial" charset="0"/>
            </a:endParaRPr>
          </a:p>
        </p:txBody>
      </p:sp>
      <p:sp>
        <p:nvSpPr>
          <p:cNvPr id="257032" name="TextBox 7"/>
          <p:cNvSpPr txBox="1">
            <a:spLocks noChangeArrowheads="1"/>
          </p:cNvSpPr>
          <p:nvPr/>
        </p:nvSpPr>
        <p:spPr bwMode="auto">
          <a:xfrm>
            <a:off x="204788" y="6456363"/>
            <a:ext cx="4333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Sboner et al., </a:t>
            </a:r>
            <a:r>
              <a:rPr lang="en-US" b="0" i="1"/>
              <a:t>Genome Biol</a:t>
            </a:r>
            <a:r>
              <a:rPr lang="en-US" b="0"/>
              <a:t>, 2010, 11:R104</a:t>
            </a:r>
          </a:p>
        </p:txBody>
      </p:sp>
    </p:spTree>
    <p:extLst>
      <p:ext uri="{BB962C8B-B14F-4D97-AF65-F5344CB8AC3E}">
        <p14:creationId xmlns:p14="http://schemas.microsoft.com/office/powerpoint/2010/main" val="1510833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Objective: Modular and flexible framework to perform common RNA-</a:t>
            </a:r>
            <a:r>
              <a:rPr lang="en-US" sz="2400" dirty="0" err="1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analysis tasks</a:t>
            </a:r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Expression measurements (RPKMs)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8000"/>
                </a:solidFill>
                <a:latin typeface="Helvetica" charset="0"/>
                <a:ea typeface="ＭＳ Ｐゴシック" charset="0"/>
              </a:rPr>
              <a:t>Genes, transcripts, exons, novel transcribed regions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Transcript fusion detection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Splice junctions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Transcript isoforms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Identification of non-coding RNAs</a:t>
            </a:r>
            <a:endParaRPr lang="en-US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Aggregation and correlation of signal tracks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3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2F82F2E-3282-F647-B708-CFC05120CDC1}" type="slidenum">
              <a:rPr lang="en-US"/>
              <a:pPr/>
              <a:t>3</a:t>
            </a:fld>
            <a:endParaRPr lang="en-US"/>
          </a:p>
        </p:txBody>
      </p:sp>
      <p:pic>
        <p:nvPicPr>
          <p:cNvPr id="131075" name="Picture 3" descr="figure1_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6525"/>
            <a:ext cx="772795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844550" y="6426200"/>
            <a:ext cx="7378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Habegger</a:t>
            </a:r>
            <a:r>
              <a:rPr lang="en-US" b="0" dirty="0"/>
              <a:t> et al., </a:t>
            </a:r>
            <a:r>
              <a:rPr lang="en-US" b="0" i="1" dirty="0"/>
              <a:t>Bioinformatics, </a:t>
            </a:r>
            <a:r>
              <a:rPr lang="en-US" b="0" dirty="0" smtClean="0"/>
              <a:t>2010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435350" y="2660650"/>
            <a:ext cx="4737100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4184650" y="2857500"/>
            <a:ext cx="3232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RSEQtools</a:t>
            </a:r>
          </a:p>
        </p:txBody>
      </p:sp>
    </p:spTree>
    <p:extLst>
      <p:ext uri="{BB962C8B-B14F-4D97-AF65-F5344CB8AC3E}">
        <p14:creationId xmlns:p14="http://schemas.microsoft.com/office/powerpoint/2010/main" val="39680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RSeqTools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1479" y="1995816"/>
            <a:ext cx="69044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RSeqTools</a:t>
            </a:r>
            <a:r>
              <a:rPr lang="en-US" sz="2400" dirty="0" smtClean="0"/>
              <a:t> can be downloaded for free from:</a:t>
            </a:r>
          </a:p>
          <a:p>
            <a:r>
              <a:rPr lang="en-US" sz="2400" dirty="0">
                <a:hlinkClick r:id="rId2"/>
              </a:rPr>
              <a:t>http://archive.gersteinlab.org/proj/rnaseq/rseqtools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RSeqTools</a:t>
            </a:r>
            <a:r>
              <a:rPr lang="en-US" sz="2400" dirty="0" smtClean="0"/>
              <a:t> Dependencies: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g</a:t>
            </a:r>
            <a:r>
              <a:rPr lang="en-US" sz="2400" dirty="0" err="1" smtClean="0"/>
              <a:t>sl</a:t>
            </a:r>
            <a:r>
              <a:rPr lang="en-US" sz="2400" dirty="0" smtClean="0"/>
              <a:t> </a:t>
            </a:r>
            <a:r>
              <a:rPr lang="en-US" sz="2400" dirty="0"/>
              <a:t>library (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www.gnu.org</a:t>
            </a:r>
            <a:r>
              <a:rPr lang="en-US" sz="2400" dirty="0">
                <a:hlinkClick r:id="rId3"/>
              </a:rPr>
              <a:t>/software/</a:t>
            </a:r>
            <a:r>
              <a:rPr lang="en-US" sz="2400" dirty="0" err="1">
                <a:hlinkClick r:id="rId3"/>
              </a:rPr>
              <a:t>gsl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/>
              <a:t>)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/>
              <a:t>ROOT library (</a:t>
            </a:r>
            <a:r>
              <a:rPr lang="en-US" sz="2400" dirty="0">
                <a:hlinkClick r:id="rId4"/>
              </a:rPr>
              <a:t>http://root.cern.ch/drupal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bios library (in house library)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mrf</a:t>
            </a:r>
            <a:r>
              <a:rPr lang="en-US" sz="2400" dirty="0" smtClean="0"/>
              <a:t> library (in house library)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206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F490A06-F7CB-A344-A02C-07C976743DF3}" type="slidenum">
              <a:rPr lang="en-US"/>
              <a:pPr/>
              <a:t>5</a:t>
            </a:fld>
            <a:endParaRPr lang="en-US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Core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RSEQtools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modules</a:t>
            </a:r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Format conversion utilities</a:t>
            </a: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Genome annotation tools</a:t>
            </a: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Expression analysis</a:t>
            </a: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Visualization tools</a:t>
            </a: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Segmentation of mapped reads</a:t>
            </a: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Annotation statistics tools</a:t>
            </a: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MRF selection utilities</a:t>
            </a: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Auxiliary utilities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990600" y="6356350"/>
            <a:ext cx="7378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Habegger</a:t>
            </a:r>
            <a:r>
              <a:rPr lang="en-US" b="0" dirty="0"/>
              <a:t> et al., </a:t>
            </a:r>
            <a:r>
              <a:rPr lang="en-US" b="0" i="1" dirty="0"/>
              <a:t>Bioinformatics, </a:t>
            </a:r>
            <a:r>
              <a:rPr lang="en-US" b="0" dirty="0" smtClean="0"/>
              <a:t>2010.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6804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39D47D6-8371-D642-B1ED-0952FC94AA0F}" type="slidenum">
              <a:rPr lang="en-US"/>
              <a:pPr/>
              <a:t>6</a:t>
            </a:fld>
            <a:endParaRPr lang="en-US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Need for common formats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Modular framework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Standardized data format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Challenges: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ＭＳ Ｐゴシック" charset="0"/>
              </a:rPr>
              <a:t>Data sets are so large that they are difficult to share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ＭＳ Ｐゴシック" charset="0"/>
              </a:rPr>
              <a:t>Sequence information potentially contains sufficient information to identify the underlying individual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</a:rPr>
              <a:t>Privacy concerns (human)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844550" y="6426200"/>
            <a:ext cx="7378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Habegger</a:t>
            </a:r>
            <a:r>
              <a:rPr lang="en-US" b="0" dirty="0"/>
              <a:t> et al., </a:t>
            </a:r>
            <a:r>
              <a:rPr lang="en-US" b="0" i="1" dirty="0"/>
              <a:t>Bioinformatics, </a:t>
            </a:r>
            <a:r>
              <a:rPr lang="en-US" dirty="0" smtClean="0"/>
              <a:t>2010</a:t>
            </a:r>
            <a:endParaRPr lang="en-US" b="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5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33A3F54-561C-3C4F-BB57-C37C5B788B2B}" type="slidenum">
              <a:rPr lang="en-US"/>
              <a:pPr/>
              <a:t>7</a:t>
            </a:fld>
            <a:endParaRPr lang="en-US"/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Mapped Read Format 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981200"/>
            <a:ext cx="8896350" cy="4114800"/>
          </a:xfrm>
        </p:spPr>
        <p:txBody>
          <a:bodyPr/>
          <a:lstStyle/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Mapped Read Format (MRF)</a:t>
            </a:r>
          </a:p>
          <a:p>
            <a:pPr lvl="1" eaLnBrk="1" hangingPunct="1"/>
            <a:r>
              <a:rPr lang="en-US" sz="2000">
                <a:latin typeface="Helvetica" charset="0"/>
                <a:ea typeface="ＭＳ Ｐゴシック" charset="0"/>
              </a:rPr>
              <a:t>Compact data summary format for short and long read alignments</a:t>
            </a:r>
          </a:p>
          <a:p>
            <a:pPr lvl="1" eaLnBrk="1" hangingPunct="1"/>
            <a:r>
              <a:rPr lang="en-US" sz="2000">
                <a:latin typeface="Helvetica" charset="0"/>
                <a:ea typeface="ＭＳ Ｐゴシック" charset="0"/>
              </a:rPr>
              <a:t>Enables the anonymization of confidential information</a:t>
            </a:r>
          </a:p>
          <a:p>
            <a:pPr lvl="1" eaLnBrk="1" hangingPunct="1"/>
            <a:r>
              <a:rPr lang="en-US" sz="2000">
                <a:latin typeface="Helvetica" charset="0"/>
                <a:ea typeface="ＭＳ Ｐゴシック" charset="0"/>
              </a:rPr>
              <a:t>Still possible to carry out most functional genomics analyses</a:t>
            </a:r>
          </a:p>
          <a:p>
            <a:pPr lvl="1" eaLnBrk="1" hangingPunct="1"/>
            <a:endParaRPr lang="en-US" sz="2000">
              <a:latin typeface="Helvetica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MRF flat file consists of three components</a:t>
            </a:r>
          </a:p>
          <a:p>
            <a:pPr lvl="1" eaLnBrk="1" hangingPunct="1"/>
            <a:r>
              <a:rPr lang="en-US" sz="2000">
                <a:latin typeface="Helvetica" charset="0"/>
                <a:ea typeface="ＭＳ Ｐゴシック" charset="0"/>
              </a:rPr>
              <a:t>Comment lines</a:t>
            </a:r>
          </a:p>
          <a:p>
            <a:pPr lvl="1" eaLnBrk="1" hangingPunct="1"/>
            <a:r>
              <a:rPr lang="en-US" sz="2000">
                <a:latin typeface="Helvetica" charset="0"/>
                <a:ea typeface="ＭＳ Ｐゴシック" charset="0"/>
              </a:rPr>
              <a:t>Header line</a:t>
            </a:r>
          </a:p>
          <a:p>
            <a:pPr lvl="1" eaLnBrk="1" hangingPunct="1"/>
            <a:r>
              <a:rPr lang="en-US" sz="2000">
                <a:latin typeface="Helvetica" charset="0"/>
                <a:ea typeface="ＭＳ Ｐゴシック" charset="0"/>
              </a:rPr>
              <a:t>Mapped reads (</a:t>
            </a:r>
            <a:r>
              <a:rPr lang="en-US" sz="2000" u="sng">
                <a:latin typeface="Helvetica" charset="0"/>
                <a:ea typeface="ＭＳ Ｐゴシック" charset="0"/>
              </a:rPr>
              <a:t>alignment blocks</a:t>
            </a:r>
            <a:r>
              <a:rPr lang="en-US" sz="2000">
                <a:latin typeface="Helvetica" charset="0"/>
                <a:ea typeface="ＭＳ Ｐゴシック" charset="0"/>
              </a:rPr>
              <a:t>, sequences, quality scores, queryID)</a:t>
            </a:r>
          </a:p>
          <a:p>
            <a:pPr lvl="1" eaLnBrk="1" hangingPunct="1">
              <a:buFontTx/>
              <a:buNone/>
            </a:pPr>
            <a:endParaRPr lang="en-US" sz="2400">
              <a:latin typeface="Helvetica" charset="0"/>
              <a:ea typeface="ＭＳ Ｐゴシック" charset="0"/>
            </a:endParaRP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844550" y="6426200"/>
            <a:ext cx="7378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Habegger</a:t>
            </a:r>
            <a:r>
              <a:rPr lang="en-US" b="0" dirty="0"/>
              <a:t> et al., </a:t>
            </a:r>
            <a:r>
              <a:rPr lang="en-US" b="0" i="1" dirty="0"/>
              <a:t>Bioinformatics, </a:t>
            </a:r>
            <a:r>
              <a:rPr lang="en-US" b="0" dirty="0" smtClean="0"/>
              <a:t>2010</a:t>
            </a:r>
            <a:endParaRPr lang="en-US" b="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9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8767E76-6A81-3B42-A2D9-09DF33C9A0A2}" type="slidenum">
              <a:rPr lang="en-US"/>
              <a:pPr/>
              <a:t>8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MRF example 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180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2000">
              <a:latin typeface="Helvetica" charset="0"/>
              <a:ea typeface="ＭＳ Ｐゴシック" charset="0"/>
            </a:endParaRPr>
          </a:p>
          <a:p>
            <a:pPr algn="just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90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90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just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9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7748" name="Group 4"/>
          <p:cNvGrpSpPr>
            <a:grpSpLocks/>
          </p:cNvGrpSpPr>
          <p:nvPr/>
        </p:nvGrpSpPr>
        <p:grpSpPr bwMode="auto">
          <a:xfrm>
            <a:off x="2019300" y="4337050"/>
            <a:ext cx="5334000" cy="1747838"/>
            <a:chOff x="2352" y="1923"/>
            <a:chExt cx="3360" cy="1101"/>
          </a:xfrm>
        </p:grpSpPr>
        <p:sp>
          <p:nvSpPr>
            <p:cNvPr id="287749" name="Text Box 5"/>
            <p:cNvSpPr txBox="1">
              <a:spLocks noChangeArrowheads="1"/>
            </p:cNvSpPr>
            <p:nvPr/>
          </p:nvSpPr>
          <p:spPr bwMode="auto">
            <a:xfrm>
              <a:off x="2352" y="2294"/>
              <a:ext cx="9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/>
                <a:t>AlignmentBlock 1</a:t>
              </a:r>
              <a:endParaRPr lang="en-US" sz="1600" b="0"/>
            </a:p>
          </p:txBody>
        </p:sp>
        <p:sp>
          <p:nvSpPr>
            <p:cNvPr id="287750" name="Line 6"/>
            <p:cNvSpPr>
              <a:spLocks noChangeShapeType="1"/>
            </p:cNvSpPr>
            <p:nvPr/>
          </p:nvSpPr>
          <p:spPr bwMode="auto">
            <a:xfrm>
              <a:off x="2448" y="210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1" name="Rectangle 7"/>
            <p:cNvSpPr>
              <a:spLocks noChangeArrowheads="1"/>
            </p:cNvSpPr>
            <p:nvPr/>
          </p:nvSpPr>
          <p:spPr bwMode="auto">
            <a:xfrm>
              <a:off x="2640" y="2054"/>
              <a:ext cx="62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2" name="Rectangle 8"/>
            <p:cNvSpPr>
              <a:spLocks noChangeArrowheads="1"/>
            </p:cNvSpPr>
            <p:nvPr/>
          </p:nvSpPr>
          <p:spPr bwMode="auto">
            <a:xfrm>
              <a:off x="3504" y="2582"/>
              <a:ext cx="33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3" name="Line 9"/>
            <p:cNvSpPr>
              <a:spLocks noChangeShapeType="1"/>
            </p:cNvSpPr>
            <p:nvPr/>
          </p:nvSpPr>
          <p:spPr bwMode="auto">
            <a:xfrm flipH="1" flipV="1">
              <a:off x="3072" y="2150"/>
              <a:ext cx="432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4" name="Line 10"/>
            <p:cNvSpPr>
              <a:spLocks noChangeShapeType="1"/>
            </p:cNvSpPr>
            <p:nvPr/>
          </p:nvSpPr>
          <p:spPr bwMode="auto">
            <a:xfrm flipH="1" flipV="1">
              <a:off x="3264" y="2150"/>
              <a:ext cx="432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5" name="Line 11"/>
            <p:cNvSpPr>
              <a:spLocks noChangeShapeType="1"/>
            </p:cNvSpPr>
            <p:nvPr/>
          </p:nvSpPr>
          <p:spPr bwMode="auto">
            <a:xfrm flipH="1">
              <a:off x="3696" y="2150"/>
              <a:ext cx="192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6" name="Line 12"/>
            <p:cNvSpPr>
              <a:spLocks noChangeShapeType="1"/>
            </p:cNvSpPr>
            <p:nvPr/>
          </p:nvSpPr>
          <p:spPr bwMode="auto">
            <a:xfrm flipH="1">
              <a:off x="3840" y="2150"/>
              <a:ext cx="192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7" name="Text Box 13"/>
            <p:cNvSpPr txBox="1">
              <a:spLocks noChangeArrowheads="1"/>
            </p:cNvSpPr>
            <p:nvPr/>
          </p:nvSpPr>
          <p:spPr bwMode="auto">
            <a:xfrm>
              <a:off x="4800" y="198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0"/>
                <a:t>Reference</a:t>
              </a:r>
            </a:p>
          </p:txBody>
        </p:sp>
        <p:sp>
          <p:nvSpPr>
            <p:cNvPr id="287758" name="Text Box 14"/>
            <p:cNvSpPr txBox="1">
              <a:spLocks noChangeArrowheads="1"/>
            </p:cNvSpPr>
            <p:nvPr/>
          </p:nvSpPr>
          <p:spPr bwMode="auto">
            <a:xfrm>
              <a:off x="4368" y="2570"/>
              <a:ext cx="1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0" dirty="0"/>
                <a:t>Splice junction Read</a:t>
              </a:r>
            </a:p>
          </p:txBody>
        </p:sp>
        <p:sp>
          <p:nvSpPr>
            <p:cNvPr id="287759" name="Rectangle 15"/>
            <p:cNvSpPr>
              <a:spLocks noChangeArrowheads="1"/>
            </p:cNvSpPr>
            <p:nvPr/>
          </p:nvSpPr>
          <p:spPr bwMode="auto">
            <a:xfrm>
              <a:off x="4512" y="205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0" name="Rectangle 16"/>
            <p:cNvSpPr>
              <a:spLocks noChangeArrowheads="1"/>
            </p:cNvSpPr>
            <p:nvPr/>
          </p:nvSpPr>
          <p:spPr bwMode="auto">
            <a:xfrm>
              <a:off x="3888" y="2054"/>
              <a:ext cx="43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1" name="Text Box 17"/>
            <p:cNvSpPr txBox="1">
              <a:spLocks noChangeArrowheads="1"/>
            </p:cNvSpPr>
            <p:nvPr/>
          </p:nvSpPr>
          <p:spPr bwMode="auto">
            <a:xfrm>
              <a:off x="4032" y="2294"/>
              <a:ext cx="9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/>
                <a:t>AlignmentBlock 2</a:t>
              </a:r>
              <a:endParaRPr lang="en-US" sz="1600" b="0"/>
            </a:p>
          </p:txBody>
        </p:sp>
        <p:sp>
          <p:nvSpPr>
            <p:cNvPr id="287762" name="Text Box 18"/>
            <p:cNvSpPr txBox="1">
              <a:spLocks noChangeArrowheads="1"/>
            </p:cNvSpPr>
            <p:nvPr/>
          </p:nvSpPr>
          <p:spPr bwMode="auto">
            <a:xfrm>
              <a:off x="3847" y="192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0"/>
                <a:t>TS</a:t>
              </a:r>
            </a:p>
          </p:txBody>
        </p:sp>
        <p:sp>
          <p:nvSpPr>
            <p:cNvPr id="287763" name="Text Box 19"/>
            <p:cNvSpPr txBox="1">
              <a:spLocks noChangeArrowheads="1"/>
            </p:cNvSpPr>
            <p:nvPr/>
          </p:nvSpPr>
          <p:spPr bwMode="auto">
            <a:xfrm>
              <a:off x="3027" y="1923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0"/>
                <a:t>TS</a:t>
              </a:r>
            </a:p>
          </p:txBody>
        </p:sp>
        <p:sp>
          <p:nvSpPr>
            <p:cNvPr id="287764" name="Text Box 20"/>
            <p:cNvSpPr txBox="1">
              <a:spLocks noChangeArrowheads="1"/>
            </p:cNvSpPr>
            <p:nvPr/>
          </p:nvSpPr>
          <p:spPr bwMode="auto">
            <a:xfrm>
              <a:off x="3995" y="192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0"/>
                <a:t>TE</a:t>
              </a:r>
            </a:p>
          </p:txBody>
        </p:sp>
        <p:sp>
          <p:nvSpPr>
            <p:cNvPr id="287765" name="Text Box 21"/>
            <p:cNvSpPr txBox="1">
              <a:spLocks noChangeArrowheads="1"/>
            </p:cNvSpPr>
            <p:nvPr/>
          </p:nvSpPr>
          <p:spPr bwMode="auto">
            <a:xfrm>
              <a:off x="3216" y="1924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0"/>
                <a:t>TE</a:t>
              </a:r>
            </a:p>
          </p:txBody>
        </p:sp>
        <p:sp>
          <p:nvSpPr>
            <p:cNvPr id="287766" name="Line 22"/>
            <p:cNvSpPr>
              <a:spLocks noChangeShapeType="1"/>
            </p:cNvSpPr>
            <p:nvPr/>
          </p:nvSpPr>
          <p:spPr bwMode="auto">
            <a:xfrm flipV="1">
              <a:off x="3072" y="2006"/>
              <a:ext cx="0" cy="144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7" name="Line 23"/>
            <p:cNvSpPr>
              <a:spLocks noChangeShapeType="1"/>
            </p:cNvSpPr>
            <p:nvPr/>
          </p:nvSpPr>
          <p:spPr bwMode="auto">
            <a:xfrm flipV="1">
              <a:off x="3264" y="2006"/>
              <a:ext cx="0" cy="144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8" name="Line 24"/>
            <p:cNvSpPr>
              <a:spLocks noChangeShapeType="1"/>
            </p:cNvSpPr>
            <p:nvPr/>
          </p:nvSpPr>
          <p:spPr bwMode="auto">
            <a:xfrm flipV="1">
              <a:off x="3888" y="2006"/>
              <a:ext cx="0" cy="144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9" name="Line 25"/>
            <p:cNvSpPr>
              <a:spLocks noChangeShapeType="1"/>
            </p:cNvSpPr>
            <p:nvPr/>
          </p:nvSpPr>
          <p:spPr bwMode="auto">
            <a:xfrm flipV="1">
              <a:off x="4032" y="2006"/>
              <a:ext cx="0" cy="144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0" name="Text Box 26"/>
            <p:cNvSpPr txBox="1">
              <a:spLocks noChangeArrowheads="1"/>
            </p:cNvSpPr>
            <p:nvPr/>
          </p:nvSpPr>
          <p:spPr bwMode="auto">
            <a:xfrm>
              <a:off x="3445" y="2742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0"/>
                <a:t>QS</a:t>
              </a:r>
            </a:p>
          </p:txBody>
        </p:sp>
        <p:sp>
          <p:nvSpPr>
            <p:cNvPr id="287771" name="Line 27"/>
            <p:cNvSpPr>
              <a:spLocks noChangeShapeType="1"/>
            </p:cNvSpPr>
            <p:nvPr/>
          </p:nvSpPr>
          <p:spPr bwMode="auto">
            <a:xfrm flipV="1">
              <a:off x="3504" y="2582"/>
              <a:ext cx="0" cy="144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2" name="Line 28"/>
            <p:cNvSpPr>
              <a:spLocks noChangeShapeType="1"/>
            </p:cNvSpPr>
            <p:nvPr/>
          </p:nvSpPr>
          <p:spPr bwMode="auto">
            <a:xfrm flipV="1">
              <a:off x="3696" y="2582"/>
              <a:ext cx="0" cy="144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3" name="Line 29"/>
            <p:cNvSpPr>
              <a:spLocks noChangeShapeType="1"/>
            </p:cNvSpPr>
            <p:nvPr/>
          </p:nvSpPr>
          <p:spPr bwMode="auto">
            <a:xfrm flipV="1">
              <a:off x="3840" y="2582"/>
              <a:ext cx="0" cy="144"/>
            </a:xfrm>
            <a:prstGeom prst="line">
              <a:avLst/>
            </a:prstGeom>
            <a:noFill/>
            <a:ln w="63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4" name="Text Box 30"/>
            <p:cNvSpPr txBox="1">
              <a:spLocks noChangeArrowheads="1"/>
            </p:cNvSpPr>
            <p:nvPr/>
          </p:nvSpPr>
          <p:spPr bwMode="auto">
            <a:xfrm>
              <a:off x="3806" y="2740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0"/>
                <a:t>QE</a:t>
              </a:r>
            </a:p>
          </p:txBody>
        </p:sp>
        <p:sp>
          <p:nvSpPr>
            <p:cNvPr id="287775" name="Text Box 31"/>
            <p:cNvSpPr txBox="1">
              <a:spLocks noChangeArrowheads="1"/>
            </p:cNvSpPr>
            <p:nvPr/>
          </p:nvSpPr>
          <p:spPr bwMode="auto">
            <a:xfrm>
              <a:off x="3576" y="2740"/>
              <a:ext cx="20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0"/>
                <a:t>QE/QS</a:t>
              </a:r>
            </a:p>
          </p:txBody>
        </p:sp>
        <p:sp>
          <p:nvSpPr>
            <p:cNvPr id="287776" name="Text Box 32"/>
            <p:cNvSpPr txBox="1">
              <a:spLocks noChangeArrowheads="1"/>
            </p:cNvSpPr>
            <p:nvPr/>
          </p:nvSpPr>
          <p:spPr bwMode="auto">
            <a:xfrm>
              <a:off x="2448" y="2870"/>
              <a:ext cx="29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/>
                <a:t>Legend</a:t>
              </a:r>
              <a:r>
                <a:rPr lang="en-US" sz="1000" b="0"/>
                <a:t>: TS = TargetStart, TE = TargetEnd, QS = QueryStart, QE = QueryEnd</a:t>
              </a:r>
            </a:p>
          </p:txBody>
        </p:sp>
        <p:sp>
          <p:nvSpPr>
            <p:cNvPr id="287777" name="Line 33"/>
            <p:cNvSpPr>
              <a:spLocks noChangeShapeType="1"/>
            </p:cNvSpPr>
            <p:nvPr/>
          </p:nvSpPr>
          <p:spPr bwMode="auto">
            <a:xfrm>
              <a:off x="3696" y="2592"/>
              <a:ext cx="0" cy="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778" name="Text Box 34"/>
          <p:cNvSpPr txBox="1">
            <a:spLocks noChangeArrowheads="1"/>
          </p:cNvSpPr>
          <p:nvPr/>
        </p:nvSpPr>
        <p:spPr bwMode="auto">
          <a:xfrm>
            <a:off x="977900" y="3149600"/>
            <a:ext cx="711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latin typeface="Courier New" charset="0"/>
              </a:rPr>
              <a:t># Example 1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err="1">
                <a:latin typeface="Courier New" charset="0"/>
              </a:rPr>
              <a:t>AlignmentBlocks</a:t>
            </a:r>
            <a:r>
              <a:rPr lang="en-US" b="0" dirty="0">
                <a:latin typeface="Courier New" charset="0"/>
              </a:rPr>
              <a:t>	                          Sequence     </a:t>
            </a:r>
            <a:r>
              <a:rPr lang="en-US" b="0" dirty="0" err="1">
                <a:latin typeface="Courier New" charset="0"/>
              </a:rPr>
              <a:t>QualityScores</a:t>
            </a:r>
            <a:endParaRPr lang="en-US" b="0" dirty="0"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latin typeface="Courier New" charset="0"/>
              </a:rPr>
              <a:t>chr2:+:601:630:1:30,chr2:+:921:940:31:50      AGGCTCAA…    </a:t>
            </a:r>
            <a:r>
              <a:rPr lang="en-US" b="0" dirty="0" err="1">
                <a:latin typeface="Courier New" charset="0"/>
              </a:rPr>
              <a:t>effcghff</a:t>
            </a:r>
            <a:r>
              <a:rPr lang="en-US" b="0" dirty="0">
                <a:latin typeface="Courier New" charset="0"/>
              </a:rPr>
              <a:t>…</a:t>
            </a:r>
            <a:endParaRPr lang="en-US" b="0" dirty="0"/>
          </a:p>
        </p:txBody>
      </p:sp>
      <p:sp>
        <p:nvSpPr>
          <p:cNvPr id="287779" name="Rectangle 35"/>
          <p:cNvSpPr>
            <a:spLocks noChangeArrowheads="1"/>
          </p:cNvSpPr>
          <p:nvPr/>
        </p:nvSpPr>
        <p:spPr bwMode="auto">
          <a:xfrm>
            <a:off x="1162050" y="1963738"/>
            <a:ext cx="7227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0"/>
              <a:t>AlignmentBlock = TargetName:Strand:TargetStart:TargetEnd:QueryStart:QueryEnd</a:t>
            </a:r>
          </a:p>
        </p:txBody>
      </p:sp>
      <p:sp>
        <p:nvSpPr>
          <p:cNvPr id="287782" name="Text Box 38"/>
          <p:cNvSpPr txBox="1">
            <a:spLocks noChangeArrowheads="1"/>
          </p:cNvSpPr>
          <p:nvPr/>
        </p:nvSpPr>
        <p:spPr bwMode="auto">
          <a:xfrm>
            <a:off x="3349625" y="3086100"/>
            <a:ext cx="276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Comment lines</a:t>
            </a:r>
          </a:p>
        </p:txBody>
      </p:sp>
      <p:sp>
        <p:nvSpPr>
          <p:cNvPr id="287784" name="Text Box 40"/>
          <p:cNvSpPr txBox="1">
            <a:spLocks noChangeArrowheads="1"/>
          </p:cNvSpPr>
          <p:nvPr/>
        </p:nvSpPr>
        <p:spPr bwMode="auto">
          <a:xfrm>
            <a:off x="8210550" y="3098800"/>
            <a:ext cx="88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Header line</a:t>
            </a:r>
          </a:p>
        </p:txBody>
      </p:sp>
      <p:sp>
        <p:nvSpPr>
          <p:cNvPr id="287785" name="Text Box 41"/>
          <p:cNvSpPr txBox="1">
            <a:spLocks noChangeArrowheads="1"/>
          </p:cNvSpPr>
          <p:nvPr/>
        </p:nvSpPr>
        <p:spPr bwMode="auto">
          <a:xfrm>
            <a:off x="8089900" y="3594100"/>
            <a:ext cx="958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Mapped reads</a:t>
            </a:r>
          </a:p>
        </p:txBody>
      </p:sp>
      <p:sp>
        <p:nvSpPr>
          <p:cNvPr id="287788" name="Line 44"/>
          <p:cNvSpPr>
            <a:spLocks noChangeShapeType="1"/>
          </p:cNvSpPr>
          <p:nvPr/>
        </p:nvSpPr>
        <p:spPr bwMode="auto">
          <a:xfrm flipH="1">
            <a:off x="2660650" y="3225800"/>
            <a:ext cx="40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90" name="Line 46"/>
          <p:cNvSpPr>
            <a:spLocks noChangeShapeType="1"/>
          </p:cNvSpPr>
          <p:nvPr/>
        </p:nvSpPr>
        <p:spPr bwMode="auto">
          <a:xfrm flipH="1">
            <a:off x="7804150" y="3460750"/>
            <a:ext cx="40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91" name="Line 47"/>
          <p:cNvSpPr>
            <a:spLocks noChangeShapeType="1"/>
          </p:cNvSpPr>
          <p:nvPr/>
        </p:nvSpPr>
        <p:spPr bwMode="auto">
          <a:xfrm flipH="1">
            <a:off x="7816850" y="3702050"/>
            <a:ext cx="40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6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ECA72D9-85C9-B244-8A39-C2E0E294E1E1}" type="slidenum">
              <a:rPr lang="en-US"/>
              <a:pPr/>
              <a:t>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8426450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Friends of RSEQtools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33CC"/>
                </a:solidFill>
                <a:latin typeface="Helvetica" charset="0"/>
                <a:ea typeface="ＭＳ Ｐゴシック" charset="0"/>
                <a:cs typeface="ＭＳ Ｐゴシック" charset="0"/>
              </a:rPr>
              <a:t>RSEQtools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dirty="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  <a:hlinkClick r:id="rId3"/>
              </a:rPr>
              <a:t>http://rseqtools.gersteinlab.org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33CC"/>
                </a:solidFill>
                <a:latin typeface="Helvetica" charset="0"/>
                <a:ea typeface="ＭＳ Ｐゴシック" charset="0"/>
              </a:rPr>
              <a:t>RPKMs, utilities and standardized format (MRF</a:t>
            </a:r>
            <a:r>
              <a:rPr lang="en-US" sz="2000" dirty="0" smtClean="0">
                <a:solidFill>
                  <a:srgbClr val="0033CC"/>
                </a:solidFill>
                <a:latin typeface="Helvetica" charset="0"/>
                <a:ea typeface="ＭＳ Ｐゴシック" charset="0"/>
              </a:rPr>
              <a:t>)</a:t>
            </a:r>
            <a:endParaRPr lang="en-US" sz="2000" dirty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0033CC"/>
                </a:solidFill>
                <a:latin typeface="Helvetica" charset="0"/>
                <a:ea typeface="ＭＳ Ｐゴシック" charset="0"/>
                <a:cs typeface="ＭＳ Ｐゴシック" charset="0"/>
              </a:rPr>
              <a:t>FusionSeq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  <a:hlinkClick r:id="rId4"/>
              </a:rPr>
              <a:t>http://rnaseq.gersteinlab.org/fusionseq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33CC"/>
                </a:solidFill>
                <a:latin typeface="Helvetica" charset="0"/>
                <a:ea typeface="ＭＳ Ｐゴシック" charset="0"/>
              </a:rPr>
              <a:t>Identification of chimeric transcripts</a:t>
            </a:r>
            <a:endParaRPr lang="en-US" sz="2000" dirty="0" smtClean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IQSeq</a:t>
            </a:r>
            <a:r>
              <a:rPr lang="en-US" sz="2000" dirty="0" smtClean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  <a:hlinkClick r:id="rId5"/>
              </a:rPr>
              <a:t>http://rnaseq.gersteinlab.org/IQSeq</a:t>
            </a: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</a:rPr>
              <a:t>Transcript isoform quantification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ACT (</a:t>
            </a: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  <a:hlinkClick r:id="rId6"/>
              </a:rPr>
              <a:t>http://act.gersteinlab.org</a:t>
            </a: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</a:rPr>
              <a:t>Aggregation and correlation toolbox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incRNA</a:t>
            </a:r>
            <a:endParaRPr lang="en-US" sz="2000" dirty="0">
              <a:solidFill>
                <a:srgbClr val="008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8000"/>
                </a:solidFill>
                <a:latin typeface="Helvetica" charset="0"/>
                <a:ea typeface="ＭＳ Ｐゴシック" charset="0"/>
              </a:rPr>
              <a:t>Identification of non-coding </a:t>
            </a:r>
            <a:r>
              <a:rPr lang="en-US" sz="2000" dirty="0" smtClean="0">
                <a:solidFill>
                  <a:srgbClr val="008000"/>
                </a:solidFill>
                <a:latin typeface="Helvetica" charset="0"/>
                <a:ea typeface="ＭＳ Ｐゴシック" charset="0"/>
              </a:rPr>
              <a:t>RNAs</a:t>
            </a:r>
            <a:endParaRPr lang="en-US" sz="2000" dirty="0">
              <a:solidFill>
                <a:srgbClr val="008000"/>
              </a:solidFill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0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716</Words>
  <Application>Microsoft Macintosh PowerPoint</Application>
  <PresentationFormat>On-screen Show (4:3)</PresentationFormat>
  <Paragraphs>194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RNA-Seq Analysis Pipeline </vt:lpstr>
      <vt:lpstr>RNA-Seq Analysis</vt:lpstr>
      <vt:lpstr>PowerPoint Presentation</vt:lpstr>
      <vt:lpstr>RSeqTools Installation</vt:lpstr>
      <vt:lpstr>Core RSEQtools modules</vt:lpstr>
      <vt:lpstr>Need for common formats</vt:lpstr>
      <vt:lpstr>Mapped Read Format </vt:lpstr>
      <vt:lpstr>MRF example </vt:lpstr>
      <vt:lpstr>Friends of RSEQtools</vt:lpstr>
      <vt:lpstr>FusionSeq</vt:lpstr>
      <vt:lpstr>Identification of fusion transcripts</vt:lpstr>
      <vt:lpstr>Fusion Detection Module</vt:lpstr>
      <vt:lpstr>Not an ideal world: sources of errors</vt:lpstr>
      <vt:lpstr>Junction-Sequence Identifier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RseqTools</dc:title>
  <dc:creator>Anurag Sethi</dc:creator>
  <cp:lastModifiedBy>Anurag Sethi</cp:lastModifiedBy>
  <cp:revision>37</cp:revision>
  <dcterms:created xsi:type="dcterms:W3CDTF">2013-12-10T13:38:47Z</dcterms:created>
  <dcterms:modified xsi:type="dcterms:W3CDTF">2013-12-11T20:16:07Z</dcterms:modified>
</cp:coreProperties>
</file>