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539" autoAdjust="0"/>
  </p:normalViewPr>
  <p:slideViewPr>
    <p:cSldViewPr snapToGrid="0" snapToObjects="1">
      <p:cViewPr varScale="1">
        <p:scale>
          <a:sx n="179" d="100"/>
          <a:sy n="179" d="100"/>
        </p:scale>
        <p:origin x="-104" y="-4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D2398-ABE1-914D-AA07-CD5F8AFEBF18}" type="datetimeFigureOut">
              <a:rPr lang="en-US" smtClean="0"/>
              <a:t>12/3/13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33CE3-0C5D-6645-962A-180352AD4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09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Yan</a:t>
            </a:r>
            <a:r>
              <a:rPr lang="en-US" baseline="0" dirty="0" smtClean="0"/>
              <a:t> made this chart, according to her understanding of Alex’s </a:t>
            </a:r>
            <a:r>
              <a:rPr lang="en-US" baseline="0" dirty="0" err="1" smtClean="0"/>
              <a:t>Retrodup</a:t>
            </a:r>
            <a:r>
              <a:rPr lang="en-US" baseline="0" dirty="0" smtClean="0"/>
              <a:t> 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33CE3-0C5D-6645-962A-180352AD4A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28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My interest</a:t>
            </a:r>
            <a:r>
              <a:rPr lang="en-US" baseline="0" dirty="0" smtClean="0"/>
              <a:t> in things downstream </a:t>
            </a:r>
            <a:r>
              <a:rPr lang="en-US" baseline="0" dirty="0" err="1" smtClean="0"/>
              <a:t>Retrodup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533CE3-0C5D-6645-962A-180352AD4A7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71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72FC-D2E5-F94E-87A5-78AE4DAB5041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74DD-8799-794B-8D27-4F18160EA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86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72FC-D2E5-F94E-87A5-78AE4DAB5041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74DD-8799-794B-8D27-4F18160EA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06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72FC-D2E5-F94E-87A5-78AE4DAB5041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74DD-8799-794B-8D27-4F18160EA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6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72FC-D2E5-F94E-87A5-78AE4DAB5041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74DD-8799-794B-8D27-4F18160EA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0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72FC-D2E5-F94E-87A5-78AE4DAB5041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74DD-8799-794B-8D27-4F18160EA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70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72FC-D2E5-F94E-87A5-78AE4DAB5041}" type="datetimeFigureOut">
              <a:rPr lang="en-US" smtClean="0"/>
              <a:t>12/3/13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74DD-8799-794B-8D27-4F18160EA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2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72FC-D2E5-F94E-87A5-78AE4DAB5041}" type="datetimeFigureOut">
              <a:rPr lang="en-US" smtClean="0"/>
              <a:t>12/3/13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74DD-8799-794B-8D27-4F18160EA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3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72FC-D2E5-F94E-87A5-78AE4DAB5041}" type="datetimeFigureOut">
              <a:rPr lang="en-US" smtClean="0"/>
              <a:t>12/3/13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74DD-8799-794B-8D27-4F18160EA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2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72FC-D2E5-F94E-87A5-78AE4DAB5041}" type="datetimeFigureOut">
              <a:rPr lang="en-US" smtClean="0"/>
              <a:t>12/3/13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74DD-8799-794B-8D27-4F18160EA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81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72FC-D2E5-F94E-87A5-78AE4DAB5041}" type="datetimeFigureOut">
              <a:rPr lang="en-US" smtClean="0"/>
              <a:t>12/3/13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74DD-8799-794B-8D27-4F18160EA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26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872FC-D2E5-F94E-87A5-78AE4DAB5041}" type="datetimeFigureOut">
              <a:rPr lang="en-US" smtClean="0"/>
              <a:t>12/3/13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374DD-8799-794B-8D27-4F18160EA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20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872FC-D2E5-F94E-87A5-78AE4DAB5041}" type="datetimeFigureOut">
              <a:rPr lang="en-US" smtClean="0"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374DD-8799-794B-8D27-4F18160EA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5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SV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Yan Zhang</a:t>
            </a:r>
          </a:p>
          <a:p>
            <a:r>
              <a:rPr lang="en-US" dirty="0" smtClean="0"/>
              <a:t>12/03/2013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421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513609" y="2268891"/>
            <a:ext cx="3557127" cy="110775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dirty="0"/>
              <a:t>A</a:t>
            </a:r>
            <a:r>
              <a:rPr lang="en-US" sz="2400" dirty="0" smtClean="0"/>
              <a:t>ll unmapped reads </a:t>
            </a:r>
          </a:p>
          <a:p>
            <a:pPr marL="0" indent="0" algn="ctr">
              <a:buFont typeface="Arial"/>
              <a:buNone/>
            </a:pPr>
            <a:r>
              <a:rPr lang="en-US" sz="2400" dirty="0" smtClean="0">
                <a:solidFill>
                  <a:srgbClr val="7F7F7F"/>
                </a:solidFill>
              </a:rPr>
              <a:t>(single/double ends)</a:t>
            </a:r>
            <a:endParaRPr lang="en-US" sz="2400" dirty="0">
              <a:solidFill>
                <a:srgbClr val="7F7F7F"/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09325" y="2070682"/>
            <a:ext cx="3261436" cy="1507330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400" dirty="0" smtClean="0"/>
              <a:t>Exon junction libraries</a:t>
            </a:r>
          </a:p>
          <a:p>
            <a:pPr marL="0" indent="0" algn="ctr">
              <a:buFont typeface="Arial"/>
              <a:buNone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(1 true library, multiple fake libraries)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829441" y="4171435"/>
            <a:ext cx="3301842" cy="896667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dirty="0" smtClean="0"/>
              <a:t>True exon-read alignment</a:t>
            </a:r>
          </a:p>
          <a:p>
            <a:pPr marL="0" indent="0" algn="ctr">
              <a:buFont typeface="Arial"/>
              <a:buNone/>
            </a:pPr>
            <a:r>
              <a:rPr lang="en-US" dirty="0" smtClean="0">
                <a:solidFill>
                  <a:srgbClr val="7F7F7F"/>
                </a:solidFill>
              </a:rPr>
              <a:t>(Fake exon-read alignment used for controlling FDR)</a:t>
            </a:r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39851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Retrodup</a:t>
            </a:r>
            <a:r>
              <a:rPr lang="en-US" dirty="0" smtClean="0"/>
              <a:t> workflow </a:t>
            </a:r>
            <a:r>
              <a:rPr lang="en-US" sz="1800" dirty="0" smtClean="0"/>
              <a:t>YZ’s understanding    thanks to Alex</a:t>
            </a:r>
            <a:endParaRPr lang="en-US" sz="1300" dirty="0"/>
          </a:p>
        </p:txBody>
      </p:sp>
      <p:sp>
        <p:nvSpPr>
          <p:cNvPr id="9" name="Oval 8"/>
          <p:cNvSpPr/>
          <p:nvPr/>
        </p:nvSpPr>
        <p:spPr>
          <a:xfrm>
            <a:off x="2567716" y="3284915"/>
            <a:ext cx="1318666" cy="48848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Done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7465913" y="3200238"/>
            <a:ext cx="1642985" cy="48848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r>
              <a:rPr lang="en-US" dirty="0" smtClean="0"/>
              <a:t>unning</a:t>
            </a:r>
            <a:endParaRPr lang="en-US" dirty="0"/>
          </a:p>
        </p:txBody>
      </p:sp>
      <p:sp>
        <p:nvSpPr>
          <p:cNvPr id="22" name="Left-Right-Up Arrow 21"/>
          <p:cNvSpPr/>
          <p:nvPr/>
        </p:nvSpPr>
        <p:spPr>
          <a:xfrm flipV="1">
            <a:off x="3472488" y="2349159"/>
            <a:ext cx="2025773" cy="1804099"/>
          </a:xfrm>
          <a:prstGeom prst="leftRigh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b" anchorCtr="1">
            <a:noAutofit/>
            <a:scene3d>
              <a:camera prst="orthographicFront">
                <a:rot lat="12" lon="21599971" rev="10799936"/>
              </a:camera>
              <a:lightRig rig="threePt" dir="t"/>
            </a:scene3d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Alignment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(BWA)</a:t>
            </a:r>
            <a:endParaRPr lang="en-US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35690" y="512297"/>
            <a:ext cx="3596649" cy="123776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1600" dirty="0" smtClean="0"/>
              <a:t>GENCODE,</a:t>
            </a:r>
          </a:p>
          <a:p>
            <a:pPr marL="0" indent="0" algn="ctr">
              <a:buFont typeface="Arial"/>
              <a:buNone/>
            </a:pPr>
            <a:r>
              <a:rPr lang="en-US" sz="1600" dirty="0" smtClean="0"/>
              <a:t>Ref genome,</a:t>
            </a:r>
          </a:p>
          <a:p>
            <a:pPr marL="0" indent="0" algn="ctr">
              <a:buFont typeface="Arial"/>
              <a:buNone/>
            </a:pPr>
            <a:r>
              <a:rPr lang="en-US" sz="1600" dirty="0" smtClean="0"/>
              <a:t>Null model (for generating fake annotation)</a:t>
            </a:r>
          </a:p>
        </p:txBody>
      </p:sp>
      <p:sp>
        <p:nvSpPr>
          <p:cNvPr id="24" name="Down Arrow 23"/>
          <p:cNvSpPr/>
          <p:nvPr/>
        </p:nvSpPr>
        <p:spPr>
          <a:xfrm>
            <a:off x="1665954" y="1750057"/>
            <a:ext cx="387104" cy="32062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5404453" y="630737"/>
            <a:ext cx="3596649" cy="84622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1600" dirty="0" smtClean="0"/>
              <a:t>Mapped and mapped reads</a:t>
            </a:r>
          </a:p>
          <a:p>
            <a:pPr marL="0" indent="0" algn="ctr">
              <a:buFont typeface="Arial"/>
              <a:buNone/>
            </a:pPr>
            <a:r>
              <a:rPr lang="en-US" sz="1600" dirty="0" smtClean="0"/>
              <a:t>from 1000 G</a:t>
            </a:r>
          </a:p>
        </p:txBody>
      </p:sp>
      <p:sp>
        <p:nvSpPr>
          <p:cNvPr id="26" name="Down Arrow 25"/>
          <p:cNvSpPr/>
          <p:nvPr/>
        </p:nvSpPr>
        <p:spPr>
          <a:xfrm>
            <a:off x="7007407" y="1476967"/>
            <a:ext cx="387104" cy="79192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2845291" y="5513008"/>
            <a:ext cx="3301842" cy="469962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1800" dirty="0" smtClean="0"/>
              <a:t>Novel duplications</a:t>
            </a:r>
          </a:p>
        </p:txBody>
      </p:sp>
      <p:sp>
        <p:nvSpPr>
          <p:cNvPr id="30" name="Down Arrow 29"/>
          <p:cNvSpPr/>
          <p:nvPr/>
        </p:nvSpPr>
        <p:spPr>
          <a:xfrm>
            <a:off x="4319483" y="5040792"/>
            <a:ext cx="387104" cy="47221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2853511" y="6471053"/>
            <a:ext cx="3301842" cy="469962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1800" dirty="0"/>
              <a:t>I</a:t>
            </a:r>
            <a:r>
              <a:rPr lang="en-US" sz="1800" dirty="0" smtClean="0"/>
              <a:t>nsertion point detection</a:t>
            </a:r>
          </a:p>
        </p:txBody>
      </p:sp>
      <p:sp>
        <p:nvSpPr>
          <p:cNvPr id="32" name="Down Arrow 31"/>
          <p:cNvSpPr/>
          <p:nvPr/>
        </p:nvSpPr>
        <p:spPr>
          <a:xfrm>
            <a:off x="4320608" y="5998837"/>
            <a:ext cx="387104" cy="47221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16200000">
            <a:off x="6189689" y="5517835"/>
            <a:ext cx="387104" cy="47221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6626444" y="5511082"/>
            <a:ext cx="2381753" cy="469962"/>
          </a:xfrm>
          <a:prstGeom prst="roundRect">
            <a:avLst/>
          </a:prstGeom>
          <a:effec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1800" dirty="0" smtClean="0"/>
              <a:t>Functional Enrichment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872908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follow-</a:t>
            </a:r>
            <a:r>
              <a:rPr lang="en-US" dirty="0" smtClean="0"/>
              <a:t>up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Detect CNV from the </a:t>
            </a:r>
            <a:r>
              <a:rPr lang="en-US" dirty="0" err="1" smtClean="0"/>
              <a:t>exome</a:t>
            </a:r>
            <a:r>
              <a:rPr lang="en-US" dirty="0" smtClean="0"/>
              <a:t> data, including the novel </a:t>
            </a:r>
            <a:r>
              <a:rPr lang="en-US" dirty="0" err="1" smtClean="0"/>
              <a:t>retrodups</a:t>
            </a:r>
            <a:endParaRPr lang="en-US" dirty="0"/>
          </a:p>
          <a:p>
            <a:pPr lvl="1"/>
            <a:r>
              <a:rPr lang="en-US" dirty="0" smtClean="0"/>
              <a:t>Compare different populations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95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follow-</a:t>
            </a:r>
            <a:r>
              <a:rPr lang="en-US" dirty="0" smtClean="0"/>
              <a:t>up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7638"/>
            <a:ext cx="8355097" cy="470852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Can </a:t>
            </a:r>
            <a:r>
              <a:rPr lang="en-US" dirty="0"/>
              <a:t>we predict </a:t>
            </a:r>
            <a:r>
              <a:rPr lang="en-US" dirty="0" smtClean="0"/>
              <a:t>the role </a:t>
            </a:r>
            <a:r>
              <a:rPr lang="en-US" dirty="0"/>
              <a:t>of </a:t>
            </a:r>
            <a:r>
              <a:rPr lang="en-US" dirty="0" err="1"/>
              <a:t>retrodups</a:t>
            </a:r>
            <a:r>
              <a:rPr lang="en-US" dirty="0"/>
              <a:t> (gene or </a:t>
            </a:r>
            <a:r>
              <a:rPr lang="en-US" dirty="0" err="1"/>
              <a:t>pgene</a:t>
            </a:r>
            <a:r>
              <a:rPr lang="en-US" dirty="0"/>
              <a:t>)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3366FF"/>
                </a:solidFill>
              </a:rPr>
              <a:t>From sequence features</a:t>
            </a:r>
            <a:r>
              <a:rPr lang="en-US" dirty="0" smtClean="0">
                <a:solidFill>
                  <a:srgbClr val="0000FF"/>
                </a:solidFill>
              </a:rPr>
              <a:t>:</a:t>
            </a:r>
            <a:endParaRPr lang="en-US" dirty="0">
              <a:solidFill>
                <a:srgbClr val="0000FF"/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Exons only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look like processed </a:t>
            </a:r>
            <a:r>
              <a:rPr lang="en-US" dirty="0" err="1" smtClean="0"/>
              <a:t>pseudogenes</a:t>
            </a:r>
            <a:r>
              <a:rPr lang="en-US" dirty="0" smtClean="0"/>
              <a:t> (PSSDs)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Extend junction sequence in both directions (how long?)</a:t>
            </a:r>
          </a:p>
          <a:p>
            <a:pPr lvl="1"/>
            <a:r>
              <a:rPr lang="en-US" dirty="0" smtClean="0"/>
              <a:t>Does upstream regulatory exist?</a:t>
            </a:r>
          </a:p>
          <a:p>
            <a:pPr lvl="2"/>
            <a:r>
              <a:rPr lang="en-US" dirty="0" smtClean="0"/>
              <a:t>PSSD: no, novel gene: yes</a:t>
            </a:r>
          </a:p>
          <a:p>
            <a:pPr lvl="1"/>
            <a:r>
              <a:rPr lang="en-US" dirty="0" smtClean="0"/>
              <a:t>Does poly-A tail exist at 3’? 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PSSD: maybe yes, novel gene: yes/no</a:t>
            </a:r>
          </a:p>
          <a:p>
            <a:pPr lvl="2"/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142716" y="3107535"/>
            <a:ext cx="4384863" cy="70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299225" y="2958543"/>
            <a:ext cx="1014621" cy="31217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Exon 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313846" y="2958543"/>
            <a:ext cx="1014621" cy="3121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Exon 2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455363" y="2823733"/>
            <a:ext cx="1461621" cy="0"/>
          </a:xfrm>
          <a:prstGeom prst="line">
            <a:avLst/>
          </a:prstGeom>
          <a:ln w="76200" cmpd="sng">
            <a:solidFill>
              <a:srgbClr val="4F81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79383" y="2720713"/>
            <a:ext cx="1461621" cy="0"/>
          </a:xfrm>
          <a:prstGeom prst="line">
            <a:avLst/>
          </a:prstGeom>
          <a:ln w="76200" cmpd="sng">
            <a:solidFill>
              <a:srgbClr val="4F81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99328" y="2614288"/>
            <a:ext cx="1461621" cy="0"/>
          </a:xfrm>
          <a:prstGeom prst="line">
            <a:avLst/>
          </a:prstGeom>
          <a:ln w="76200" cmpd="sng">
            <a:solidFill>
              <a:srgbClr val="4F81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373628" y="2507863"/>
            <a:ext cx="1461621" cy="0"/>
          </a:xfrm>
          <a:prstGeom prst="line">
            <a:avLst/>
          </a:prstGeom>
          <a:ln w="76200" cmpd="sng">
            <a:solidFill>
              <a:srgbClr val="4F81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607763" y="2401438"/>
            <a:ext cx="1461621" cy="0"/>
          </a:xfrm>
          <a:prstGeom prst="line">
            <a:avLst/>
          </a:prstGeom>
          <a:ln w="76200" cmpd="sng">
            <a:solidFill>
              <a:srgbClr val="4F81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95319" y="2880494"/>
            <a:ext cx="1459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Exon junction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999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follow-</a:t>
            </a:r>
            <a:r>
              <a:rPr lang="en-US" dirty="0" smtClean="0"/>
              <a:t>up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7638"/>
            <a:ext cx="8355097" cy="5201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Can </a:t>
            </a:r>
            <a:r>
              <a:rPr lang="en-US" dirty="0"/>
              <a:t>we predict </a:t>
            </a:r>
            <a:r>
              <a:rPr lang="en-US" dirty="0" smtClean="0"/>
              <a:t>the role </a:t>
            </a:r>
            <a:r>
              <a:rPr lang="en-US" dirty="0"/>
              <a:t>of </a:t>
            </a:r>
            <a:r>
              <a:rPr lang="en-US" dirty="0" err="1"/>
              <a:t>retrodups</a:t>
            </a:r>
            <a:r>
              <a:rPr lang="en-US" dirty="0"/>
              <a:t> (gene or </a:t>
            </a:r>
            <a:r>
              <a:rPr lang="en-US" dirty="0" err="1"/>
              <a:t>pgene</a:t>
            </a:r>
            <a:r>
              <a:rPr lang="en-US" dirty="0"/>
              <a:t>)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3366FF"/>
                </a:solidFill>
              </a:rPr>
              <a:t>From translation evidence: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Exons only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look like processed </a:t>
            </a:r>
            <a:r>
              <a:rPr lang="en-US" dirty="0" err="1" smtClean="0"/>
              <a:t>pseudogenes</a:t>
            </a:r>
            <a:r>
              <a:rPr lang="en-US" dirty="0" smtClean="0"/>
              <a:t> (PSSDs)</a:t>
            </a:r>
          </a:p>
          <a:p>
            <a:pPr lvl="1"/>
            <a:r>
              <a:rPr lang="en-US" dirty="0" smtClean="0"/>
              <a:t>Peptide-PSSD matches: </a:t>
            </a:r>
          </a:p>
          <a:p>
            <a:pPr lvl="2"/>
            <a:r>
              <a:rPr lang="en-US" dirty="0" smtClean="0"/>
              <a:t>These peptides must not have similarity with proteins, whose genes also contain the exons.</a:t>
            </a:r>
          </a:p>
          <a:p>
            <a:pPr lvl="2"/>
            <a:r>
              <a:rPr lang="en-US" smtClean="0"/>
              <a:t>PSSD </a:t>
            </a:r>
            <a:r>
              <a:rPr lang="en-US" dirty="0" smtClean="0"/>
              <a:t>translation comes from exon junction &amp; frame shift.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dirty="0">
                <a:solidFill>
                  <a:srgbClr val="3366FF"/>
                </a:solidFill>
              </a:rPr>
              <a:t>(looking for MS data. </a:t>
            </a:r>
            <a:r>
              <a:rPr lang="en-US" dirty="0" smtClean="0">
                <a:solidFill>
                  <a:srgbClr val="3366FF"/>
                </a:solidFill>
              </a:rPr>
              <a:t>Maybe put as a separate topic.)</a:t>
            </a:r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142716" y="3284910"/>
            <a:ext cx="4384863" cy="70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299225" y="3135918"/>
            <a:ext cx="1014621" cy="31217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Exon 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313846" y="3135918"/>
            <a:ext cx="1014621" cy="3121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Exon 2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455363" y="3001108"/>
            <a:ext cx="1461621" cy="0"/>
          </a:xfrm>
          <a:prstGeom prst="line">
            <a:avLst/>
          </a:prstGeom>
          <a:ln w="76200" cmpd="sng">
            <a:solidFill>
              <a:srgbClr val="4F81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79383" y="2898088"/>
            <a:ext cx="1461621" cy="0"/>
          </a:xfrm>
          <a:prstGeom prst="line">
            <a:avLst/>
          </a:prstGeom>
          <a:ln w="76200" cmpd="sng">
            <a:solidFill>
              <a:srgbClr val="4F81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99328" y="2791663"/>
            <a:ext cx="1461621" cy="0"/>
          </a:xfrm>
          <a:prstGeom prst="line">
            <a:avLst/>
          </a:prstGeom>
          <a:ln w="76200" cmpd="sng">
            <a:solidFill>
              <a:srgbClr val="4F81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373628" y="2685238"/>
            <a:ext cx="1461621" cy="0"/>
          </a:xfrm>
          <a:prstGeom prst="line">
            <a:avLst/>
          </a:prstGeom>
          <a:ln w="76200" cmpd="sng">
            <a:solidFill>
              <a:srgbClr val="4F81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607763" y="2578813"/>
            <a:ext cx="1461621" cy="0"/>
          </a:xfrm>
          <a:prstGeom prst="line">
            <a:avLst/>
          </a:prstGeom>
          <a:ln w="76200" cmpd="sng">
            <a:solidFill>
              <a:srgbClr val="4F81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95319" y="3057869"/>
            <a:ext cx="1459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Exon junction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111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300</Words>
  <Application>Microsoft Macintosh PowerPoint</Application>
  <PresentationFormat>On-screen Show (4:3)</PresentationFormat>
  <Paragraphs>60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SV</vt:lpstr>
      <vt:lpstr>Retrodup workflow YZ’s understanding    thanks to Alex</vt:lpstr>
      <vt:lpstr>Possible follow-up (1)</vt:lpstr>
      <vt:lpstr>Possible follow-up (2)</vt:lpstr>
      <vt:lpstr>Possible follow-up (3)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</dc:title>
  <dc:creator>Yan Zhang</dc:creator>
  <cp:lastModifiedBy>Yan Zhang</cp:lastModifiedBy>
  <cp:revision>32</cp:revision>
  <dcterms:created xsi:type="dcterms:W3CDTF">2013-11-26T03:35:57Z</dcterms:created>
  <dcterms:modified xsi:type="dcterms:W3CDTF">2013-12-03T18:54:34Z</dcterms:modified>
</cp:coreProperties>
</file>