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1" r:id="rId5"/>
    <p:sldId id="262" r:id="rId6"/>
    <p:sldId id="276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  <p:sldId id="277" r:id="rId19"/>
    <p:sldId id="278" r:id="rId20"/>
    <p:sldId id="282" r:id="rId21"/>
    <p:sldId id="301" r:id="rId22"/>
    <p:sldId id="303" r:id="rId23"/>
    <p:sldId id="287" r:id="rId24"/>
    <p:sldId id="289" r:id="rId25"/>
    <p:sldId id="290" r:id="rId26"/>
    <p:sldId id="304" r:id="rId27"/>
    <p:sldId id="285" r:id="rId28"/>
    <p:sldId id="284" r:id="rId29"/>
    <p:sldId id="286" r:id="rId30"/>
    <p:sldId id="291" r:id="rId31"/>
    <p:sldId id="292" r:id="rId32"/>
    <p:sldId id="294" r:id="rId33"/>
    <p:sldId id="295" r:id="rId34"/>
    <p:sldId id="296" r:id="rId35"/>
    <p:sldId id="298" r:id="rId36"/>
    <p:sldId id="299" r:id="rId37"/>
    <p:sldId id="300" r:id="rId38"/>
    <p:sldId id="297" r:id="rId39"/>
    <p:sldId id="293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04" autoAdjust="0"/>
  </p:normalViewPr>
  <p:slideViewPr>
    <p:cSldViewPr snapToGrid="0" snapToObjects="1">
      <p:cViewPr varScale="1">
        <p:scale>
          <a:sx n="128" d="100"/>
          <a:sy n="128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2F1E4-F61D-7445-85BD-015C7B1C0F47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7A749-08E8-4541-BDFB-52A06341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processes responsible for this higher order architecture are still not fully understood. Over the last two decades it has become evident that chromatin is a highly flexible environment, wherein spatially and temporally coordinated changes between transcriptionally repressive/structurally condensed states, and transcriptionally active/structurally accessible states regulate gene expression.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www.sciencedirect.com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/science/article/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/S0959437X05000237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genome.ucsc.edu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-bin/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hgEncodeVocab?ra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=encode/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cv.ra&amp;deprecated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true&amp;target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=H3K4me1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4. Functional annotations of indels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SVs. (A) Fraction of rare indels in coding-gene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categories. Total number of indels shown. (B) Enrichment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SVs affecting functional annotations.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box shows genes,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pseudogenes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TF motifs;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upper blow-out shows gene parts in different modes,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bottom blow-out shows enhancers with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 mechanisms, i.e., NAHR, NH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nonhomologous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TEI (transposable element insertion),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VNTR (variable number of tandem repeats). Asterisks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significant enrichment (green)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depletion (red) after multiple hypothesis correction.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SVs intersecting various functional categories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modes (e.g., whole/partial) are shown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right-hand schematics. (C) Aggregation of histone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around breakpoints of deletions formed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different mechanisms. Breakpoints centered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zero. Aggregation for upstream and downstream regions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corresponds to negative and positive distance,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respectively. Signals for an activating histone mark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(H3K4me1) and a repressive mark (H3K27me3)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 H3 (tri-methyl K27). Marks promoters that are silenced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Polycomb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proteins in a given lineage; large domains are found at inactive developmental loci.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Histone H3 (mono methyl K4). Is associated with enhancers, and downstream of transcription starts.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090A0-F4AF-A04F-8449-7D3DA022CD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1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5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7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1C79-E7D6-9343-98F1-3DB037760D02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43F8-3E0B-744F-A5EC-D24E37532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1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</a:t>
            </a:r>
          </a:p>
          <a:p>
            <a:r>
              <a:rPr lang="en-US" dirty="0" smtClean="0"/>
              <a:t>December 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9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1507" y="3050412"/>
            <a:ext cx="5677177" cy="542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Remove breakpoints aligned by CROSSMATCH only</a:t>
            </a:r>
          </a:p>
          <a:p>
            <a:r>
              <a:rPr lang="en-US" sz="2400" dirty="0" smtClean="0"/>
              <a:t>Remove breakpoints aligned by AGE only &amp;&amp; having alternative contigs &amp;&amp; found by only one caller (out of 5)</a:t>
            </a:r>
          </a:p>
          <a:p>
            <a:r>
              <a:rPr lang="en-US" sz="2400" b="1" dirty="0" smtClean="0"/>
              <a:t>Remove breakpoints found by only one SR caller (</a:t>
            </a:r>
            <a:r>
              <a:rPr lang="en-US" sz="2400" b="1" dirty="0" err="1" smtClean="0"/>
              <a:t>EMBLdelly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Pindel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PilotAssembly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Remove breakpoints classified as VNTR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71342" y="6356350"/>
            <a:ext cx="2133600" cy="365125"/>
          </a:xfrm>
        </p:spPr>
        <p:txBody>
          <a:bodyPr/>
          <a:lstStyle/>
          <a:p>
            <a:fld id="{DA6D8229-755A-3148-8C76-92157E1E3B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7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</a:t>
            </a:r>
            <a:r>
              <a:rPr lang="en-US" smtClean="0"/>
              <a:t>/confident </a:t>
            </a:r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8</a:t>
            </a:r>
            <a:r>
              <a:rPr lang="en-US" dirty="0" smtClean="0"/>
              <a:t>,943 breakpoints</a:t>
            </a:r>
          </a:p>
          <a:p>
            <a:r>
              <a:rPr lang="en-US" dirty="0" smtClean="0"/>
              <a:t>Mechanisms:</a:t>
            </a:r>
          </a:p>
          <a:p>
            <a:pPr lvl="1"/>
            <a:r>
              <a:rPr lang="en-US" dirty="0" smtClean="0"/>
              <a:t>NHR –  5,433 (60.8%)</a:t>
            </a:r>
          </a:p>
          <a:p>
            <a:pPr lvl="1"/>
            <a:r>
              <a:rPr lang="en-US" dirty="0" smtClean="0"/>
              <a:t>TEI – 2,269 (25.3%)</a:t>
            </a:r>
          </a:p>
          <a:p>
            <a:pPr lvl="1"/>
            <a:r>
              <a:rPr lang="en-US" dirty="0" smtClean="0"/>
              <a:t>NAHR – 1,167 (13.0%)</a:t>
            </a:r>
          </a:p>
          <a:p>
            <a:pPr lvl="1"/>
            <a:r>
              <a:rPr lang="en-US" dirty="0" smtClean="0"/>
              <a:t>VNTR – 0 (0%)</a:t>
            </a:r>
          </a:p>
          <a:p>
            <a:pPr lvl="1"/>
            <a:r>
              <a:rPr lang="en-US" dirty="0" smtClean="0"/>
              <a:t>Unsure – 81 (1%)</a:t>
            </a:r>
          </a:p>
          <a:p>
            <a:r>
              <a:rPr lang="en-US" dirty="0" smtClean="0"/>
              <a:t>Callers</a:t>
            </a:r>
          </a:p>
          <a:p>
            <a:pPr lvl="1"/>
            <a:r>
              <a:rPr lang="en-US" dirty="0" err="1" smtClean="0"/>
              <a:t>GenomeStrip</a:t>
            </a:r>
            <a:r>
              <a:rPr lang="en-US" dirty="0" smtClean="0"/>
              <a:t> – 5,756 (64%)</a:t>
            </a:r>
          </a:p>
          <a:p>
            <a:pPr lvl="1"/>
            <a:r>
              <a:rPr lang="en-US" dirty="0" err="1" smtClean="0"/>
              <a:t>CNVnator</a:t>
            </a:r>
            <a:r>
              <a:rPr lang="en-US" dirty="0" smtClean="0"/>
              <a:t> – 2,087 (23%)</a:t>
            </a:r>
          </a:p>
          <a:p>
            <a:pPr lvl="1"/>
            <a:r>
              <a:rPr lang="en-US" dirty="0" err="1" smtClean="0"/>
              <a:t>BreakDancer</a:t>
            </a:r>
            <a:r>
              <a:rPr lang="en-US" dirty="0" smtClean="0"/>
              <a:t> – 6,643 (74%)</a:t>
            </a:r>
          </a:p>
          <a:p>
            <a:pPr lvl="1"/>
            <a:r>
              <a:rPr lang="en-US" dirty="0" err="1" smtClean="0"/>
              <a:t>EMBLdelly</a:t>
            </a:r>
            <a:r>
              <a:rPr lang="en-US" dirty="0" smtClean="0"/>
              <a:t> – 6,062 (68%)</a:t>
            </a:r>
          </a:p>
          <a:p>
            <a:pPr lvl="1"/>
            <a:r>
              <a:rPr lang="en-US" dirty="0" err="1" smtClean="0"/>
              <a:t>Pindel</a:t>
            </a:r>
            <a:r>
              <a:rPr lang="en-US" dirty="0" smtClean="0"/>
              <a:t> – 3,903 (44%)</a:t>
            </a:r>
          </a:p>
          <a:p>
            <a:r>
              <a:rPr lang="en-US" dirty="0" smtClean="0"/>
              <a:t>FDR</a:t>
            </a:r>
          </a:p>
          <a:p>
            <a:pPr lvl="1"/>
            <a:r>
              <a:rPr lang="en-US" dirty="0" smtClean="0"/>
              <a:t>From PCR – 13.7% (4 possible negative out of 30 total)</a:t>
            </a:r>
          </a:p>
          <a:p>
            <a:pPr lvl="1"/>
            <a:r>
              <a:rPr lang="en-US" dirty="0" smtClean="0"/>
              <a:t>From IRS – less than 6.4%</a:t>
            </a:r>
          </a:p>
          <a:p>
            <a:pPr lvl="1"/>
            <a:r>
              <a:rPr lang="en-US" b="1" dirty="0" smtClean="0"/>
              <a:t>~20% of breakpoints are genotyped by OMNI 2.5s array!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56418"/>
            <a:ext cx="5029200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575102" y="4843548"/>
            <a:ext cx="1348832" cy="45048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26629" y="4843548"/>
            <a:ext cx="1284656" cy="45048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45708" y="4843548"/>
            <a:ext cx="1376340" cy="45048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78848" y="4843548"/>
            <a:ext cx="1366859" cy="45048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72407" y="4843548"/>
            <a:ext cx="1348832" cy="45048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78588" y="4695880"/>
            <a:ext cx="559223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08590" y="4570645"/>
            <a:ext cx="1102695" cy="272903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0495" y="139905"/>
            <a:ext cx="580250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"/>
                <a:cs typeface="Courier"/>
              </a:rPr>
              <a:t>Band</a:t>
            </a:r>
            <a:r>
              <a:rPr lang="en-US" sz="1000" dirty="0">
                <a:latin typeface="Courier"/>
                <a:cs typeface="Courier"/>
              </a:rPr>
              <a:t>	</a:t>
            </a:r>
            <a:r>
              <a:rPr lang="en-US" sz="1000" dirty="0" smtClean="0">
                <a:latin typeface="Courier"/>
                <a:cs typeface="Courier"/>
              </a:rPr>
              <a:t>      138 </a:t>
            </a:r>
            <a:r>
              <a:rPr lang="en-US" sz="1000" dirty="0">
                <a:latin typeface="Courier"/>
                <a:cs typeface="Courier"/>
              </a:rPr>
              <a:t>TGGTCAGAGAGTAAAATAATGAGAGGAAAAACAGGAGAT-AATATGTTCG    186</a:t>
            </a:r>
          </a:p>
          <a:p>
            <a:r>
              <a:rPr lang="en-US" sz="1000" dirty="0" smtClean="0">
                <a:latin typeface="Courier"/>
                <a:cs typeface="Courier"/>
              </a:rPr>
              <a:t>Reference   </a:t>
            </a:r>
            <a:r>
              <a:rPr lang="en-US" sz="1000" dirty="0">
                <a:latin typeface="Courier"/>
                <a:cs typeface="Courier"/>
              </a:rPr>
              <a:t>218 </a:t>
            </a:r>
            <a:r>
              <a:rPr lang="en-US" sz="1000" dirty="0" err="1">
                <a:latin typeface="Courier"/>
                <a:cs typeface="Courier"/>
              </a:rPr>
              <a:t>TGGTCA</a:t>
            </a:r>
            <a:r>
              <a:rPr lang="en-US" sz="1000" b="1" dirty="0" err="1">
                <a:solidFill>
                  <a:schemeClr val="accent3"/>
                </a:solidFill>
                <a:latin typeface="Courier"/>
                <a:cs typeface="Courier"/>
              </a:rPr>
              <a:t>GAGAGTAAAATAATGAGAGGAAAAACA</a:t>
            </a:r>
            <a:r>
              <a:rPr lang="en-US" sz="1000" b="1" dirty="0" err="1">
                <a:solidFill>
                  <a:srgbClr val="000000"/>
                </a:solidFill>
                <a:latin typeface="Courier"/>
                <a:cs typeface="Courier"/>
              </a:rPr>
              <a:t>G</a:t>
            </a:r>
            <a:r>
              <a:rPr lang="en-US" sz="1000" b="1" dirty="0" err="1">
                <a:solidFill>
                  <a:srgbClr val="9BBB59"/>
                </a:solidFill>
                <a:latin typeface="Courier"/>
                <a:cs typeface="Courier"/>
              </a:rPr>
              <a:t>GAGATaAATATGTTC</a:t>
            </a:r>
            <a:r>
              <a:rPr lang="en-US" sz="1000" dirty="0" err="1">
                <a:latin typeface="Courier"/>
                <a:cs typeface="Courier"/>
              </a:rPr>
              <a:t>G</a:t>
            </a:r>
            <a:r>
              <a:rPr lang="en-US" sz="1000" dirty="0">
                <a:latin typeface="Courier"/>
                <a:cs typeface="Courier"/>
              </a:rPr>
              <a:t>    267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187 </a:t>
            </a:r>
            <a:r>
              <a:rPr lang="en-US" sz="1000" dirty="0">
                <a:latin typeface="Courier"/>
                <a:cs typeface="Courier"/>
              </a:rPr>
              <a:t>GAGAGTAAAATAATGAGAGGAAAAACAAGAGAT-----------------    219</a:t>
            </a:r>
          </a:p>
          <a:p>
            <a:r>
              <a:rPr lang="en-US" sz="1000" dirty="0" smtClean="0">
                <a:latin typeface="Courier"/>
                <a:cs typeface="Courier"/>
              </a:rPr>
              <a:t>Reference   268 </a:t>
            </a:r>
            <a:r>
              <a:rPr lang="en-US" sz="1000" b="1" dirty="0" err="1">
                <a:solidFill>
                  <a:schemeClr val="accent6"/>
                </a:solidFill>
                <a:latin typeface="Courier"/>
                <a:cs typeface="Courier"/>
              </a:rPr>
              <a:t>GAGAGTAAAATAATGAGAGGAAAAACA</a:t>
            </a:r>
            <a:r>
              <a:rPr lang="en-US" sz="1000" b="1" dirty="0" err="1">
                <a:latin typeface="Courier"/>
                <a:cs typeface="Courier"/>
              </a:rPr>
              <a:t>A</a:t>
            </a:r>
            <a:r>
              <a:rPr lang="en-US" sz="1000" b="1" dirty="0" err="1">
                <a:solidFill>
                  <a:schemeClr val="accent6"/>
                </a:solidFill>
                <a:latin typeface="Courier"/>
                <a:cs typeface="Courier"/>
              </a:rPr>
              <a:t>GAGAT</a:t>
            </a:r>
            <a:r>
              <a:rPr lang="en-US" sz="1000" b="1" dirty="0" err="1">
                <a:solidFill>
                  <a:srgbClr val="FF0000"/>
                </a:solidFill>
                <a:latin typeface="Courier"/>
                <a:cs typeface="Courier"/>
              </a:rPr>
              <a:t>AAATATGTTCAGgccgg</a:t>
            </a:r>
            <a:r>
              <a:rPr lang="en-US" sz="1000" dirty="0">
                <a:latin typeface="Courier"/>
                <a:cs typeface="Courier"/>
              </a:rPr>
              <a:t>    317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220 </a:t>
            </a:r>
            <a:r>
              <a:rPr lang="en-US" sz="1000" dirty="0">
                <a:latin typeface="Courier"/>
                <a:cs typeface="Courier"/>
              </a:rPr>
              <a:t>--------------------------------------------------    219</a:t>
            </a:r>
          </a:p>
          <a:p>
            <a:r>
              <a:rPr lang="en-US" sz="1000" dirty="0" smtClean="0">
                <a:latin typeface="Courier"/>
                <a:cs typeface="Courier"/>
              </a:rPr>
              <a:t>Reference   318 </a:t>
            </a:r>
            <a:r>
              <a:rPr lang="en-US" sz="1000" b="1" dirty="0" err="1">
                <a:solidFill>
                  <a:srgbClr val="FF0000"/>
                </a:solidFill>
                <a:latin typeface="Courier"/>
                <a:cs typeface="Courier"/>
              </a:rPr>
              <a:t>gcgcggtggctcacgcctgtaatcccagcactttgggaggccgaggcggg</a:t>
            </a:r>
            <a:r>
              <a:rPr lang="en-US" sz="1000" dirty="0">
                <a:latin typeface="Courier"/>
                <a:cs typeface="Courier"/>
              </a:rPr>
              <a:t>    367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220 </a:t>
            </a:r>
            <a:r>
              <a:rPr lang="en-US" sz="1000" dirty="0">
                <a:latin typeface="Courier"/>
                <a:cs typeface="Courier"/>
              </a:rPr>
              <a:t>--------------------------------------------------    </a:t>
            </a:r>
            <a:r>
              <a:rPr lang="en-US" sz="1000" dirty="0" smtClean="0">
                <a:latin typeface="Courier"/>
                <a:cs typeface="Courier"/>
              </a:rPr>
              <a:t>219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Reference   368 </a:t>
            </a:r>
            <a:r>
              <a:rPr lang="en-US" sz="1000" b="1" dirty="0" err="1">
                <a:solidFill>
                  <a:srgbClr val="FF0000"/>
                </a:solidFill>
                <a:latin typeface="Courier"/>
                <a:cs typeface="Courier"/>
              </a:rPr>
              <a:t>cggatcacgaggtcaagagatcgagaccatcccggctaaaacggtgaaac</a:t>
            </a:r>
            <a:r>
              <a:rPr lang="en-US" sz="1000" dirty="0">
                <a:latin typeface="Courier"/>
                <a:cs typeface="Courier"/>
              </a:rPr>
              <a:t>    417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220 </a:t>
            </a:r>
            <a:r>
              <a:rPr lang="en-US" sz="1000" dirty="0">
                <a:latin typeface="Courier"/>
                <a:cs typeface="Courier"/>
              </a:rPr>
              <a:t>--------------------------------------------------    </a:t>
            </a:r>
            <a:r>
              <a:rPr lang="en-US" sz="1000" dirty="0" smtClean="0">
                <a:latin typeface="Courier"/>
                <a:cs typeface="Courier"/>
              </a:rPr>
              <a:t>219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Reference   418 </a:t>
            </a:r>
            <a:r>
              <a:rPr lang="en-US" sz="1000" b="1" dirty="0" err="1">
                <a:solidFill>
                  <a:srgbClr val="FF0000"/>
                </a:solidFill>
                <a:latin typeface="Courier"/>
                <a:cs typeface="Courier"/>
              </a:rPr>
              <a:t>cccgtctctactaaaaatacaaaaaaattagccgggcgtagtggcgggcg</a:t>
            </a:r>
            <a:r>
              <a:rPr lang="en-US" sz="1000" dirty="0">
                <a:latin typeface="Courier"/>
                <a:cs typeface="Courier"/>
              </a:rPr>
              <a:t>    467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220 </a:t>
            </a:r>
            <a:r>
              <a:rPr lang="en-US" sz="1000" dirty="0">
                <a:latin typeface="Courier"/>
                <a:cs typeface="Courier"/>
              </a:rPr>
              <a:t>--------------------------------------------------    </a:t>
            </a:r>
            <a:r>
              <a:rPr lang="en-US" sz="1000" dirty="0" smtClean="0">
                <a:latin typeface="Courier"/>
                <a:cs typeface="Courier"/>
              </a:rPr>
              <a:t>219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Reference   468 </a:t>
            </a:r>
            <a:r>
              <a:rPr lang="en-US" sz="1000" b="1" dirty="0" err="1">
                <a:solidFill>
                  <a:srgbClr val="FF0000"/>
                </a:solidFill>
                <a:latin typeface="Courier"/>
                <a:cs typeface="Courier"/>
              </a:rPr>
              <a:t>cctgtagtcccagctacttgggaggctgaggcaggagaatggcgtgaacc</a:t>
            </a:r>
            <a:r>
              <a:rPr lang="en-US" sz="1000" dirty="0">
                <a:latin typeface="Courier"/>
                <a:cs typeface="Courier"/>
              </a:rPr>
              <a:t>    517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220 </a:t>
            </a:r>
            <a:r>
              <a:rPr lang="en-US" sz="1000" dirty="0">
                <a:latin typeface="Courier"/>
                <a:cs typeface="Courier"/>
              </a:rPr>
              <a:t>--------------------------------------------------    </a:t>
            </a:r>
            <a:r>
              <a:rPr lang="en-US" sz="1000" dirty="0" smtClean="0">
                <a:latin typeface="Courier"/>
                <a:cs typeface="Courier"/>
              </a:rPr>
              <a:t>219</a:t>
            </a:r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Reference   518 </a:t>
            </a:r>
            <a:r>
              <a:rPr lang="en-US" sz="1000" b="1" dirty="0" err="1">
                <a:solidFill>
                  <a:srgbClr val="FF0000"/>
                </a:solidFill>
                <a:latin typeface="Courier"/>
                <a:cs typeface="Courier"/>
              </a:rPr>
              <a:t>cgggaggcggagcttgcagtgagccgagatcccgccactgcactccagcc</a:t>
            </a:r>
            <a:r>
              <a:rPr lang="en-US" sz="1000" dirty="0">
                <a:latin typeface="Courier"/>
                <a:cs typeface="Courier"/>
              </a:rPr>
              <a:t>    567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220 </a:t>
            </a:r>
            <a:r>
              <a:rPr lang="en-US" sz="1000" dirty="0">
                <a:latin typeface="Courier"/>
                <a:cs typeface="Courier"/>
              </a:rPr>
              <a:t>------------------------------------AAATATGTTCAGAG    233</a:t>
            </a:r>
          </a:p>
          <a:p>
            <a:r>
              <a:rPr lang="en-US" sz="1000" dirty="0" smtClean="0">
                <a:latin typeface="Courier"/>
                <a:cs typeface="Courier"/>
              </a:rPr>
              <a:t>Reference   568 </a:t>
            </a:r>
            <a:r>
              <a:rPr lang="en-US" sz="1000" b="1" dirty="0" err="1">
                <a:solidFill>
                  <a:srgbClr val="FF0000"/>
                </a:solidFill>
                <a:latin typeface="Courier"/>
                <a:cs typeface="Courier"/>
              </a:rPr>
              <a:t>tgggcgacagagcgagactccgtctcaaaaaaaaaa</a:t>
            </a:r>
            <a:r>
              <a:rPr lang="en-US" sz="1000" b="1" dirty="0" err="1">
                <a:solidFill>
                  <a:srgbClr val="F79646"/>
                </a:solidFill>
                <a:latin typeface="Courier"/>
                <a:cs typeface="Courier"/>
              </a:rPr>
              <a:t>aaatatgttc</a:t>
            </a:r>
            <a:r>
              <a:rPr lang="en-US" sz="1000" dirty="0" err="1">
                <a:latin typeface="Courier"/>
                <a:cs typeface="Courier"/>
              </a:rPr>
              <a:t>agAG</a:t>
            </a:r>
            <a:r>
              <a:rPr lang="en-US" sz="1000" dirty="0">
                <a:latin typeface="Courier"/>
                <a:cs typeface="Courier"/>
              </a:rPr>
              <a:t>    617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r>
              <a:rPr lang="en-US" sz="1000" dirty="0" smtClean="0">
                <a:latin typeface="Courier"/>
                <a:cs typeface="Courier"/>
              </a:rPr>
              <a:t>Band        234 </a:t>
            </a:r>
            <a:r>
              <a:rPr lang="en-US" sz="1000" dirty="0">
                <a:latin typeface="Courier"/>
                <a:cs typeface="Courier"/>
              </a:rPr>
              <a:t>ACTCCACTCATTTTATGAGTTCTTAGAGGTAAAAGAGATGATGGAAAGAG    283</a:t>
            </a:r>
          </a:p>
          <a:p>
            <a:r>
              <a:rPr lang="en-US" sz="1000" dirty="0" smtClean="0">
                <a:latin typeface="Courier"/>
                <a:cs typeface="Courier"/>
              </a:rPr>
              <a:t>Reference   618 </a:t>
            </a:r>
            <a:r>
              <a:rPr lang="en-US" sz="1000" dirty="0">
                <a:latin typeface="Courier"/>
                <a:cs typeface="Courier"/>
              </a:rPr>
              <a:t>ACTCCACTCATTTTATGAGTTCTTAGAGGTAAAAGAGATGATGGAAAGAG    667</a:t>
            </a:r>
          </a:p>
          <a:p>
            <a:endParaRPr lang="en-US" sz="1000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2407" y="4570645"/>
            <a:ext cx="1102695" cy="2729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5102" y="4570645"/>
            <a:ext cx="1102695" cy="27290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8848" y="4570645"/>
            <a:ext cx="2743200" cy="27290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78588" y="5419268"/>
            <a:ext cx="559223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21239" y="5294033"/>
            <a:ext cx="1102695" cy="2729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23934" y="5294033"/>
            <a:ext cx="1102695" cy="27290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85382" y="6152502"/>
            <a:ext cx="559223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79380" y="6016050"/>
            <a:ext cx="1102695" cy="2729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929707" y="4478274"/>
            <a:ext cx="10331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PCR band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Contig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160120" y="544800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Homologous</a:t>
            </a:r>
          </a:p>
          <a:p>
            <a:r>
              <a:rPr lang="en-US" dirty="0" smtClean="0"/>
              <a:t>sequences</a:t>
            </a:r>
            <a:endParaRPr lang="en-US" dirty="0"/>
          </a:p>
        </p:txBody>
      </p:sp>
      <p:cxnSp>
        <p:nvCxnSpPr>
          <p:cNvPr id="9" name="Straight Arrow Connector 8"/>
          <p:cNvCxnSpPr>
            <a:stCxn id="2" idx="1"/>
            <a:endCxn id="16" idx="2"/>
          </p:cNvCxnSpPr>
          <p:nvPr/>
        </p:nvCxnSpPr>
        <p:spPr>
          <a:xfrm flipH="1" flipV="1">
            <a:off x="6475282" y="5566936"/>
            <a:ext cx="684838" cy="204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" idx="1"/>
            <a:endCxn id="15" idx="2"/>
          </p:cNvCxnSpPr>
          <p:nvPr/>
        </p:nvCxnSpPr>
        <p:spPr>
          <a:xfrm flipH="1" flipV="1">
            <a:off x="5372587" y="5566936"/>
            <a:ext cx="1787533" cy="204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1135" y="810281"/>
            <a:ext cx="193628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Different</a:t>
            </a:r>
          </a:p>
          <a:p>
            <a:r>
              <a:rPr lang="en-US" sz="2400" b="1" dirty="0"/>
              <a:t>b</a:t>
            </a:r>
            <a:r>
              <a:rPr lang="en-US" sz="2400" b="1" dirty="0" smtClean="0"/>
              <a:t>reakpoints</a:t>
            </a:r>
          </a:p>
          <a:p>
            <a:r>
              <a:rPr lang="en-US" sz="1400" b="1" dirty="0"/>
              <a:t>MERGED_DEL_2_53029</a:t>
            </a:r>
          </a:p>
        </p:txBody>
      </p:sp>
    </p:spTree>
    <p:extLst>
      <p:ext uri="{BB962C8B-B14F-4D97-AF65-F5344CB8AC3E}">
        <p14:creationId xmlns:p14="http://schemas.microsoft.com/office/powerpoint/2010/main" val="135902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 </a:t>
            </a:r>
            <a:r>
              <a:rPr lang="en-US" sz="2200" dirty="0" smtClean="0"/>
              <a:t>MERGED_DEL_2_16800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Predicted SV size is 288 bps</a:t>
            </a:r>
          </a:p>
          <a:p>
            <a:r>
              <a:rPr lang="en-US" dirty="0" smtClean="0"/>
              <a:t>Expected bands</a:t>
            </a:r>
          </a:p>
          <a:p>
            <a:pPr lvl="1"/>
            <a:r>
              <a:rPr lang="en-US" dirty="0" smtClean="0"/>
              <a:t>913 bps – for reference allele</a:t>
            </a:r>
          </a:p>
          <a:p>
            <a:pPr lvl="1"/>
            <a:r>
              <a:rPr lang="en-US" dirty="0" smtClean="0"/>
              <a:t>624 bps – for SV allele</a:t>
            </a:r>
          </a:p>
          <a:p>
            <a:r>
              <a:rPr lang="en-US" dirty="0" smtClean="0"/>
              <a:t>Observed band</a:t>
            </a:r>
          </a:p>
          <a:p>
            <a:pPr lvl="1"/>
            <a:r>
              <a:rPr lang="en-US" dirty="0" smtClean="0"/>
              <a:t>1000 bps and 1200 bps</a:t>
            </a:r>
          </a:p>
          <a:p>
            <a:r>
              <a:rPr lang="en-US" dirty="0" smtClean="0"/>
              <a:t>No band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2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false </a:t>
            </a:r>
            <a:r>
              <a:rPr lang="en-US" sz="2200" dirty="0"/>
              <a:t>MERGED_DEL_2_17928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Predicted SV size is </a:t>
            </a:r>
            <a:r>
              <a:rPr lang="en-US" dirty="0" smtClean="0"/>
              <a:t>712 bps</a:t>
            </a:r>
            <a:endParaRPr lang="en-US" dirty="0"/>
          </a:p>
          <a:p>
            <a:r>
              <a:rPr lang="en-US" dirty="0"/>
              <a:t>Expected </a:t>
            </a:r>
            <a:r>
              <a:rPr lang="en-US" dirty="0" smtClean="0"/>
              <a:t>bands</a:t>
            </a:r>
            <a:endParaRPr lang="en-US" dirty="0"/>
          </a:p>
          <a:p>
            <a:pPr lvl="1"/>
            <a:r>
              <a:rPr lang="en-US" dirty="0" smtClean="0"/>
              <a:t>1153 bps – </a:t>
            </a:r>
            <a:r>
              <a:rPr lang="en-US" dirty="0"/>
              <a:t>for reference allele</a:t>
            </a:r>
          </a:p>
          <a:p>
            <a:pPr lvl="1"/>
            <a:r>
              <a:rPr lang="en-US" dirty="0" smtClean="0"/>
              <a:t>440 bps – </a:t>
            </a:r>
            <a:r>
              <a:rPr lang="en-US" dirty="0"/>
              <a:t>for SV allele</a:t>
            </a:r>
          </a:p>
          <a:p>
            <a:r>
              <a:rPr lang="en-US" dirty="0"/>
              <a:t>Observed band</a:t>
            </a:r>
          </a:p>
          <a:p>
            <a:pPr lvl="1"/>
            <a:r>
              <a:rPr lang="en-US" dirty="0" smtClean="0"/>
              <a:t>400 bps (weak) </a:t>
            </a:r>
            <a:r>
              <a:rPr lang="en-US" dirty="0"/>
              <a:t>and </a:t>
            </a:r>
            <a:r>
              <a:rPr lang="en-US" dirty="0" smtClean="0"/>
              <a:t>1100 bps</a:t>
            </a:r>
            <a:endParaRPr lang="en-US" dirty="0"/>
          </a:p>
          <a:p>
            <a:r>
              <a:rPr lang="en-US" dirty="0" smtClean="0"/>
              <a:t>Sequenced band pool =&gt; no </a:t>
            </a:r>
            <a:r>
              <a:rPr lang="en-US" dirty="0" err="1" smtClean="0"/>
              <a:t>indel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0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</a:t>
            </a:r>
            <a:r>
              <a:rPr lang="en-US" sz="2400" dirty="0"/>
              <a:t>MERGED_DEL_2_38026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Predicted SV size is </a:t>
            </a:r>
            <a:r>
              <a:rPr lang="en-US" dirty="0" smtClean="0"/>
              <a:t>98 bps</a:t>
            </a:r>
            <a:endParaRPr lang="en-US" dirty="0"/>
          </a:p>
          <a:p>
            <a:r>
              <a:rPr lang="en-US" dirty="0"/>
              <a:t>Expected </a:t>
            </a:r>
            <a:r>
              <a:rPr lang="en-US" dirty="0" smtClean="0"/>
              <a:t>bands</a:t>
            </a:r>
            <a:endParaRPr lang="en-US" dirty="0"/>
          </a:p>
          <a:p>
            <a:pPr lvl="1"/>
            <a:r>
              <a:rPr lang="en-US" dirty="0" smtClean="0"/>
              <a:t>622 bps – </a:t>
            </a:r>
            <a:r>
              <a:rPr lang="en-US" dirty="0"/>
              <a:t>for reference allele</a:t>
            </a:r>
          </a:p>
          <a:p>
            <a:pPr lvl="1"/>
            <a:r>
              <a:rPr lang="en-US" dirty="0" smtClean="0"/>
              <a:t>523 bps – </a:t>
            </a:r>
            <a:r>
              <a:rPr lang="en-US" dirty="0"/>
              <a:t>for SV allele</a:t>
            </a:r>
          </a:p>
          <a:p>
            <a:r>
              <a:rPr lang="en-US" dirty="0"/>
              <a:t>Observed band</a:t>
            </a:r>
          </a:p>
          <a:p>
            <a:pPr lvl="1"/>
            <a:r>
              <a:rPr lang="en-US" dirty="0" smtClean="0"/>
              <a:t>650 bps</a:t>
            </a:r>
            <a:endParaRPr lang="en-US" dirty="0"/>
          </a:p>
          <a:p>
            <a:r>
              <a:rPr lang="en-US" dirty="0" smtClean="0"/>
              <a:t>Sequenced the band =&gt; no </a:t>
            </a:r>
            <a:r>
              <a:rPr lang="en-US" dirty="0" err="1" smtClean="0"/>
              <a:t>indel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19" y="4569460"/>
            <a:ext cx="336176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9" y="2283460"/>
            <a:ext cx="3361765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9" y="-2540"/>
            <a:ext cx="3361765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8769" y="31855"/>
            <a:ext cx="1338987" cy="411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6860" y="5404697"/>
            <a:ext cx="10600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Integrated</a:t>
            </a:r>
          </a:p>
          <a:p>
            <a:pPr algn="ctr"/>
            <a:r>
              <a:rPr lang="en-US" sz="1600" dirty="0" smtClean="0"/>
              <a:t>8,934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56099" y="840635"/>
            <a:ext cx="755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Pilot</a:t>
            </a:r>
          </a:p>
          <a:p>
            <a:pPr algn="ctr"/>
            <a:r>
              <a:rPr lang="en-US" sz="1600" dirty="0" smtClean="0"/>
              <a:t>10,871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3955" y="3134005"/>
            <a:ext cx="1022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Confident</a:t>
            </a:r>
          </a:p>
          <a:p>
            <a:pPr algn="ctr"/>
            <a:r>
              <a:rPr lang="ru-RU" sz="1600" b="1" dirty="0" smtClean="0"/>
              <a:t>8,943</a:t>
            </a:r>
            <a:endParaRPr lang="en-US" sz="16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229-755A-3148-8C76-92157E1E3BAB}" type="slidenum">
              <a:rPr lang="en-US" smtClean="0"/>
              <a:t>16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833" y="4572000"/>
            <a:ext cx="3927662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183" y="0"/>
            <a:ext cx="3937312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833" y="2283460"/>
            <a:ext cx="3931920" cy="229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3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vs</a:t>
            </a:r>
            <a:r>
              <a:rPr lang="en-US" dirty="0" smtClean="0"/>
              <a:t> confident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11200" y="1371600"/>
            <a:ext cx="5486400" cy="5486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27680" y="1371600"/>
            <a:ext cx="5486400" cy="5486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0802" y="1668066"/>
            <a:ext cx="1415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Confident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2962" y="1668066"/>
            <a:ext cx="149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Integrated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951038" y="3681214"/>
            <a:ext cx="147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3,978 (44.5%)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50080" y="3681214"/>
            <a:ext cx="147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4,965 (55.5%)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75518" y="3681214"/>
            <a:ext cx="147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,956 </a:t>
            </a:r>
            <a:r>
              <a:rPr lang="en-US" dirty="0" smtClean="0"/>
              <a:t>(55.5%)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8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8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Correlation/association with other variants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Aggregate SNPs and </a:t>
            </a:r>
            <a:r>
              <a:rPr lang="en-US" dirty="0" err="1" smtClean="0"/>
              <a:t>indels</a:t>
            </a:r>
            <a:r>
              <a:rPr lang="en-US" dirty="0" smtClean="0"/>
              <a:t> around deletion breakpoints</a:t>
            </a:r>
          </a:p>
          <a:p>
            <a:r>
              <a:rPr lang="en-US" dirty="0" smtClean="0"/>
              <a:t>Consider SNPs and </a:t>
            </a:r>
            <a:r>
              <a:rPr lang="en-US" dirty="0" err="1" smtClean="0"/>
              <a:t>indels</a:t>
            </a:r>
            <a:r>
              <a:rPr lang="en-US" dirty="0" smtClean="0"/>
              <a:t> only in confident bases (where confident calling can be made, i.e. ‘P’)</a:t>
            </a:r>
          </a:p>
          <a:p>
            <a:r>
              <a:rPr lang="en-US" dirty="0" smtClean="0"/>
              <a:t>Normalized aggregation signal by the number of accessible (by mask)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6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Breakpoints in phase </a:t>
            </a:r>
            <a:r>
              <a:rPr lang="en-US" smtClean="0"/>
              <a:t>I of</a:t>
            </a:r>
            <a:br>
              <a:rPr lang="en-US" smtClean="0"/>
            </a:br>
            <a:r>
              <a:rPr lang="en-US" smtClean="0"/>
              <a:t>1000 Genomes Project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aggregation </a:t>
            </a:r>
            <a:r>
              <a:rPr lang="en-US" dirty="0"/>
              <a:t>at LARGE SCALE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7150"/>
            <a:ext cx="8229600" cy="4750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6683" y="4196398"/>
            <a:ext cx="3601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ll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C&gt;A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C&gt;G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C&gt;T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T&gt;A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T&gt;C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T&gt;G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PhastCons</a:t>
            </a:r>
            <a:r>
              <a:rPr lang="en-US" dirty="0" smtClean="0"/>
              <a:t> (primates) aggregation at LARGE SCALE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9415"/>
            <a:ext cx="8229600" cy="4792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790" y="1559414"/>
            <a:ext cx="8151979" cy="4792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6683" y="4196398"/>
            <a:ext cx="3601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ll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C&gt;A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C&gt;G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C&gt;T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T&gt;A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T&gt;C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T&gt;G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2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Indel</a:t>
            </a:r>
            <a:r>
              <a:rPr lang="en-US" dirty="0" smtClean="0"/>
              <a:t> aggregation </a:t>
            </a:r>
            <a:r>
              <a:rPr lang="en-US" dirty="0"/>
              <a:t>at </a:t>
            </a:r>
            <a:r>
              <a:rPr lang="en-US" dirty="0" smtClean="0"/>
              <a:t>LARGE SCALE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1809"/>
            <a:ext cx="8229600" cy="4760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6371" y="4328414"/>
            <a:ext cx="2551487" cy="64633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Indels</a:t>
            </a:r>
            <a:r>
              <a:rPr lang="en-US" b="1" dirty="0" smtClean="0"/>
              <a:t> 1 – 6 bps in length</a:t>
            </a:r>
          </a:p>
          <a:p>
            <a:r>
              <a:rPr lang="en-US" b="1" dirty="0" err="1" smtClean="0">
                <a:solidFill>
                  <a:srgbClr val="008000"/>
                </a:solidFill>
              </a:rPr>
              <a:t>Indels</a:t>
            </a:r>
            <a:r>
              <a:rPr lang="en-US" b="1" dirty="0" smtClean="0">
                <a:solidFill>
                  <a:srgbClr val="008000"/>
                </a:solidFill>
              </a:rPr>
              <a:t> 1 </a:t>
            </a:r>
            <a:r>
              <a:rPr lang="en-US" b="1" dirty="0" err="1" smtClean="0">
                <a:solidFill>
                  <a:srgbClr val="008000"/>
                </a:solidFill>
              </a:rPr>
              <a:t>bp</a:t>
            </a:r>
            <a:r>
              <a:rPr lang="en-US" b="1" dirty="0" smtClean="0">
                <a:solidFill>
                  <a:srgbClr val="008000"/>
                </a:solidFill>
              </a:rPr>
              <a:t> in length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3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aggregation at small scale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8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0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 of different types of variants is likely due to variants being confound to regions of weaker evolutionary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5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NAHR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2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aggregation for NAHR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658"/>
            <a:ext cx="8229600" cy="4764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8161" y="1249993"/>
            <a:ext cx="329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C&gt;A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C&gt;G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C&gt;T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T&gt;A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T&gt;C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T&gt;G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329361" y="1711658"/>
            <a:ext cx="447636" cy="8016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1976" y="2513276"/>
            <a:ext cx="268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APOBEC mutation</a:t>
            </a:r>
          </a:p>
          <a:p>
            <a:r>
              <a:rPr lang="en-US" dirty="0" smtClean="0"/>
              <a:t>(DNA editing)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6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ience-2013-Khurana-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7" t="29950" r="3992" b="45017"/>
          <a:stretch/>
        </p:blipFill>
        <p:spPr>
          <a:xfrm>
            <a:off x="533400" y="1128348"/>
            <a:ext cx="7647441" cy="46908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EA18-47FB-7943-803E-33DBD0F63FFB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75054"/>
            <a:ext cx="760702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3767"/>
                </a:solidFill>
                <a:latin typeface="Century Gothic (Headings)"/>
                <a:cs typeface="Century Gothic (Headings)"/>
              </a:rPr>
              <a:t>Histones at breakpoints</a:t>
            </a:r>
            <a:endParaRPr lang="en-US" sz="3200" dirty="0">
              <a:solidFill>
                <a:srgbClr val="003767"/>
              </a:solidFill>
              <a:latin typeface="Century Gothic (Headings)"/>
              <a:cs typeface="Century Gothic (Headings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13" y="5659525"/>
            <a:ext cx="8333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Two chromatin states: transcriptionally active and structurally accessible; </a:t>
            </a:r>
            <a:r>
              <a:rPr lang="en-US" dirty="0">
                <a:latin typeface="Helvetica"/>
                <a:cs typeface="Helvetica"/>
              </a:rPr>
              <a:t>transcriptionally repressive and structurally </a:t>
            </a:r>
            <a:r>
              <a:rPr lang="en-US" dirty="0" smtClean="0">
                <a:latin typeface="Helvetica"/>
                <a:cs typeface="Helvetica"/>
              </a:rPr>
              <a:t>condensed</a:t>
            </a:r>
          </a:p>
          <a:p>
            <a:r>
              <a:rPr lang="en-US" dirty="0" smtClean="0">
                <a:latin typeface="Helvetica"/>
                <a:cs typeface="Helvetica"/>
              </a:rPr>
              <a:t>H3K4me1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is an activating histone mark</a:t>
            </a:r>
          </a:p>
          <a:p>
            <a:r>
              <a:rPr lang="en-US" dirty="0" smtClean="0">
                <a:latin typeface="Helvetica"/>
                <a:cs typeface="Helvetica"/>
              </a:rPr>
              <a:t>H3K27me3 is an repressive histone mark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151" y="6581001"/>
            <a:ext cx="1936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Khurana</a:t>
            </a:r>
            <a:r>
              <a:rPr lang="en-US" sz="1200" i="1" dirty="0" smtClean="0"/>
              <a:t> et al, Science 2013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725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Enriched for C&gt;T mutations (possible APOBEC signature)</a:t>
            </a:r>
          </a:p>
          <a:p>
            <a:r>
              <a:rPr lang="en-US" dirty="0" smtClean="0"/>
              <a:t>Associated with active histone marks</a:t>
            </a:r>
          </a:p>
          <a:p>
            <a:r>
              <a:rPr lang="en-US" dirty="0" smtClean="0"/>
              <a:t>Enriched with enhancers (Jasmine)</a:t>
            </a:r>
          </a:p>
          <a:p>
            <a:r>
              <a:rPr lang="en-US" dirty="0" smtClean="0"/>
              <a:t>Enriched with unpacked DNA (</a:t>
            </a:r>
            <a:r>
              <a:rPr lang="en-US" dirty="0" err="1" smtClean="0"/>
              <a:t>Shantao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Depleted in methylation (</a:t>
            </a:r>
            <a:r>
              <a:rPr lang="en-US" dirty="0" err="1" smtClean="0"/>
              <a:t>Shantao</a:t>
            </a:r>
            <a:r>
              <a:rPr lang="en-US" dirty="0" smtClean="0"/>
              <a:t>)</a:t>
            </a:r>
          </a:p>
          <a:p>
            <a:r>
              <a:rPr lang="en-US" sz="4000" b="1" dirty="0" smtClean="0"/>
              <a:t>What is the easiest explanation?</a:t>
            </a:r>
            <a:endParaRPr lang="en-US" sz="4000" b="1" dirty="0"/>
          </a:p>
        </p:txBody>
      </p:sp>
      <p:sp>
        <p:nvSpPr>
          <p:cNvPr id="4" name="Right Brace 3"/>
          <p:cNvSpPr/>
          <p:nvPr/>
        </p:nvSpPr>
        <p:spPr>
          <a:xfrm>
            <a:off x="7255862" y="2706763"/>
            <a:ext cx="416406" cy="22695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59650" y="3310579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Signs of</a:t>
            </a:r>
          </a:p>
          <a:p>
            <a:r>
              <a:rPr lang="en-US" dirty="0"/>
              <a:t>a</a:t>
            </a:r>
            <a:r>
              <a:rPr lang="en-US" dirty="0" smtClean="0"/>
              <a:t>ctive</a:t>
            </a:r>
          </a:p>
          <a:p>
            <a:r>
              <a:rPr lang="en-US" dirty="0" smtClean="0"/>
              <a:t>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3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genomic regions are more likely to have </a:t>
            </a:r>
            <a:r>
              <a:rPr lang="en-US" dirty="0" err="1" smtClean="0"/>
              <a:t>ssDNA</a:t>
            </a:r>
            <a:endParaRPr lang="en-US" dirty="0" smtClean="0"/>
          </a:p>
          <a:p>
            <a:r>
              <a:rPr lang="en-US" dirty="0" err="1" smtClean="0"/>
              <a:t>ssDNA</a:t>
            </a:r>
            <a:r>
              <a:rPr lang="en-US" dirty="0" smtClean="0"/>
              <a:t> is a prerequisite for NAHR</a:t>
            </a:r>
          </a:p>
          <a:p>
            <a:r>
              <a:rPr lang="en-US" dirty="0" err="1"/>
              <a:t>ssDNA</a:t>
            </a:r>
            <a:r>
              <a:rPr lang="en-US" dirty="0"/>
              <a:t> is a prerequisite for APOBEC editing</a:t>
            </a:r>
          </a:p>
          <a:p>
            <a:pPr lvl="1"/>
            <a:r>
              <a:rPr lang="en-US" dirty="0"/>
              <a:t>Analysis of APOBEC motif around NAHR breakpoints </a:t>
            </a:r>
            <a:r>
              <a:rPr lang="en-US" dirty="0" smtClean="0"/>
              <a:t>(Alex &amp; </a:t>
            </a:r>
            <a:r>
              <a:rPr lang="en-US" dirty="0" err="1" smtClean="0"/>
              <a:t>Shantao</a:t>
            </a:r>
            <a:r>
              <a:rPr lang="en-US" dirty="0" smtClean="0"/>
              <a:t> in progress)</a:t>
            </a:r>
          </a:p>
          <a:p>
            <a:r>
              <a:rPr lang="en-US" dirty="0" smtClean="0"/>
              <a:t>NAHR are expected to have stronger than other deletion types effect on expression (</a:t>
            </a:r>
            <a:r>
              <a:rPr lang="en-US" dirty="0" err="1" smtClean="0"/>
              <a:t>Arif</a:t>
            </a:r>
            <a:r>
              <a:rPr lang="en-US" dirty="0" smtClean="0"/>
              <a:t> in progress)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0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Breakpoint datasets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53108"/>
            <a:ext cx="2251907" cy="488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GenomeStrip</a:t>
            </a:r>
            <a:r>
              <a:rPr lang="en-US" dirty="0" smtClean="0"/>
              <a:t> calls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56560" y="1453108"/>
            <a:ext cx="2251907" cy="488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CNVnator</a:t>
            </a:r>
            <a:r>
              <a:rPr lang="en-US" dirty="0" smtClean="0"/>
              <a:t> calls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08320" y="1417638"/>
            <a:ext cx="2251907" cy="488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XXX calls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56560" y="2438628"/>
            <a:ext cx="2251907" cy="488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Merged </a:t>
            </a:r>
            <a:r>
              <a:rPr lang="en-US" dirty="0" err="1" smtClean="0"/>
              <a:t>callset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56560" y="3474948"/>
            <a:ext cx="2251907" cy="488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Breakpoint assembly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4653" y="4988788"/>
            <a:ext cx="2251907" cy="488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 subset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08467" y="4988788"/>
            <a:ext cx="2251907" cy="488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Refinment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4653" y="5933668"/>
            <a:ext cx="2251907" cy="6398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Integration with other variants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08467" y="5933668"/>
            <a:ext cx="2251907" cy="436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Confident subset</a:t>
            </a:r>
          </a:p>
        </p:txBody>
      </p:sp>
      <p:cxnSp>
        <p:nvCxnSpPr>
          <p:cNvPr id="14" name="Straight Arrow Connector 13"/>
          <p:cNvCxnSpPr>
            <a:stCxn id="4" idx="2"/>
            <a:endCxn id="7" idx="1"/>
          </p:cNvCxnSpPr>
          <p:nvPr/>
        </p:nvCxnSpPr>
        <p:spPr>
          <a:xfrm>
            <a:off x="1583154" y="1941548"/>
            <a:ext cx="1373406" cy="7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3"/>
          </p:cNvCxnSpPr>
          <p:nvPr/>
        </p:nvCxnSpPr>
        <p:spPr>
          <a:xfrm flipH="1">
            <a:off x="5208467" y="1906078"/>
            <a:ext cx="1525807" cy="776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>
            <a:off x="4082514" y="1941548"/>
            <a:ext cx="0" cy="497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8" idx="0"/>
          </p:cNvCxnSpPr>
          <p:nvPr/>
        </p:nvCxnSpPr>
        <p:spPr>
          <a:xfrm>
            <a:off x="4082514" y="2927068"/>
            <a:ext cx="0" cy="547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 flipH="1">
            <a:off x="1830607" y="3963388"/>
            <a:ext cx="2251907" cy="10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0" idx="0"/>
          </p:cNvCxnSpPr>
          <p:nvPr/>
        </p:nvCxnSpPr>
        <p:spPr>
          <a:xfrm>
            <a:off x="4082514" y="3963388"/>
            <a:ext cx="2251907" cy="10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2" idx="0"/>
          </p:cNvCxnSpPr>
          <p:nvPr/>
        </p:nvCxnSpPr>
        <p:spPr>
          <a:xfrm>
            <a:off x="6334421" y="5477228"/>
            <a:ext cx="0" cy="456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1" idx="0"/>
          </p:cNvCxnSpPr>
          <p:nvPr/>
        </p:nvCxnSpPr>
        <p:spPr>
          <a:xfrm>
            <a:off x="1830607" y="5477228"/>
            <a:ext cx="0" cy="456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arose?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•"/>
            </a:pPr>
            <a:r>
              <a:rPr lang="en-US" dirty="0" smtClean="0"/>
              <a:t>Double </a:t>
            </a:r>
            <a:r>
              <a:rPr lang="en-US" dirty="0"/>
              <a:t>stranded </a:t>
            </a:r>
            <a:r>
              <a:rPr lang="en-US" dirty="0" smtClean="0"/>
              <a:t>breaks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No </a:t>
            </a:r>
            <a:r>
              <a:rPr lang="en-US" dirty="0"/>
              <a:t>obvious association </a:t>
            </a:r>
            <a:r>
              <a:rPr lang="en-US" dirty="0" smtClean="0"/>
              <a:t>of breakpoints with fragile sites </a:t>
            </a:r>
            <a:r>
              <a:rPr lang="en-US" dirty="0"/>
              <a:t>for double strand brakes was detected (</a:t>
            </a:r>
            <a:r>
              <a:rPr lang="en-US" dirty="0" err="1"/>
              <a:t>Shantao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Replication mistakes, the model predicts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Micro-homology around breakpoints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Inserted sequence to originate from around the breakpoints</a:t>
            </a:r>
          </a:p>
          <a:p>
            <a:pPr marL="742950" lvl="1" indent="-285750">
              <a:buFontTx/>
              <a:buChar char="•"/>
            </a:pPr>
            <a:r>
              <a:rPr lang="en-US" dirty="0" smtClean="0"/>
              <a:t>Work in progress (Alex)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85" y="-8047"/>
            <a:ext cx="4818465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2797" y="6194944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c 27"/>
          <p:cNvSpPr/>
          <p:nvPr/>
        </p:nvSpPr>
        <p:spPr>
          <a:xfrm>
            <a:off x="2670885" y="2662008"/>
            <a:ext cx="5291375" cy="1224931"/>
          </a:xfrm>
          <a:prstGeom prst="arc">
            <a:avLst>
              <a:gd name="adj1" fmla="val 10158649"/>
              <a:gd name="adj2" fmla="val 619775"/>
            </a:avLst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86441" y="1834831"/>
            <a:ext cx="7235042" cy="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explicit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6441" y="2061304"/>
            <a:ext cx="7235042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86441" y="1828511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3919" y="1582415"/>
            <a:ext cx="96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Blunt</a:t>
            </a:r>
          </a:p>
          <a:p>
            <a:r>
              <a:rPr lang="en-US" dirty="0" smtClean="0"/>
              <a:t>deletion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092683" y="1828511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40921" y="1828511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2683" y="1830034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86441" y="3886940"/>
            <a:ext cx="7235042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86441" y="3654147"/>
            <a:ext cx="7242048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919" y="3408051"/>
            <a:ext cx="1234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Blunt</a:t>
            </a:r>
          </a:p>
          <a:p>
            <a:r>
              <a:rPr lang="en-US" dirty="0" smtClean="0"/>
              <a:t>duplication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092683" y="3654147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0921" y="3660953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07780" y="4990995"/>
            <a:ext cx="684903" cy="92222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86441" y="5217468"/>
            <a:ext cx="7235042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86441" y="4984675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3919" y="4738579"/>
            <a:ext cx="102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</a:p>
          <a:p>
            <a:r>
              <a:rPr lang="en-US" dirty="0"/>
              <a:t>w</a:t>
            </a:r>
            <a:r>
              <a:rPr lang="en-US" dirty="0" smtClean="0"/>
              <a:t>ith NTS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092683" y="4984675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40921" y="4984675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92683" y="4986198"/>
            <a:ext cx="274320" cy="0"/>
          </a:xfrm>
          <a:prstGeom prst="line">
            <a:avLst/>
          </a:prstGeom>
          <a:ln w="38100" cmpd="sng">
            <a:solidFill>
              <a:srgbClr val="F79646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15241" y="4990995"/>
            <a:ext cx="546236" cy="922219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06997" y="6146007"/>
            <a:ext cx="539496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06997" y="5913214"/>
            <a:ext cx="1828800" cy="0"/>
          </a:xfrm>
          <a:prstGeom prst="line">
            <a:avLst/>
          </a:prstGeom>
          <a:ln w="38100" cmpd="sng"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33460" y="5928919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61477" y="5913214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33460" y="5930442"/>
            <a:ext cx="274320" cy="0"/>
          </a:xfrm>
          <a:prstGeom prst="line">
            <a:avLst/>
          </a:prstGeom>
          <a:ln w="38100" cmpd="sng">
            <a:solidFill>
              <a:schemeClr val="accent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35797" y="5922430"/>
            <a:ext cx="1828800" cy="0"/>
          </a:xfrm>
          <a:prstGeom prst="line">
            <a:avLst/>
          </a:prstGeom>
          <a:ln w="38100" cmpd="sng">
            <a:solidFill>
              <a:srgbClr val="008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66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Non-template sequence insertions (NTS)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1872"/>
            <a:ext cx="8229600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2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NTS length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6337"/>
            <a:ext cx="8229600" cy="4777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0119" y="2018145"/>
            <a:ext cx="752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NH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NAHR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MEI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957105" y="1782009"/>
            <a:ext cx="0" cy="42062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1428711" y="1488174"/>
            <a:ext cx="307570" cy="6547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6908" y="1303508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artifacts due to SNP/</a:t>
            </a:r>
            <a:r>
              <a:rPr lang="en-US" dirty="0" err="1" smtClean="0"/>
              <a:t>indel</a:t>
            </a:r>
            <a:r>
              <a:rPr lang="en-US" dirty="0" smtClean="0"/>
              <a:t> close to deletion breakpoints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5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2,391 deletions with NTS</a:t>
            </a:r>
          </a:p>
          <a:p>
            <a:pPr lvl="1"/>
            <a:r>
              <a:rPr lang="en-US" dirty="0" smtClean="0"/>
              <a:t>For only 67 deletions NTS’ match reference genomes uniquely full length without mismatches</a:t>
            </a:r>
          </a:p>
          <a:p>
            <a:r>
              <a:rPr lang="en-US" dirty="0" smtClean="0"/>
              <a:t>Where do they align?</a:t>
            </a:r>
          </a:p>
          <a:p>
            <a:pPr lvl="1"/>
            <a:r>
              <a:rPr lang="en-US" dirty="0" smtClean="0"/>
              <a:t>54 (81%=54/67) align to the same chromosome</a:t>
            </a:r>
          </a:p>
          <a:p>
            <a:pPr lvl="1"/>
            <a:r>
              <a:rPr lang="en-US" dirty="0" smtClean="0"/>
              <a:t>How close to deletion?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2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2615"/>
            <a:ext cx="8229600" cy="48264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73519" y="1703117"/>
            <a:ext cx="0" cy="4298417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2281" y="1821252"/>
            <a:ext cx="157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Inside deletion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3519" y="1821252"/>
            <a:ext cx="174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deletion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03054" y="2146116"/>
            <a:ext cx="492275" cy="216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342966" y="2146115"/>
            <a:ext cx="492275" cy="2165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Micro-homology around NTS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173097" y="2219067"/>
            <a:ext cx="684903" cy="922220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51758" y="2445540"/>
            <a:ext cx="7235042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51758" y="2212747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9236" y="1966651"/>
            <a:ext cx="102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</a:p>
          <a:p>
            <a:r>
              <a:rPr lang="en-US" dirty="0"/>
              <a:t>w</a:t>
            </a:r>
            <a:r>
              <a:rPr lang="en-US" dirty="0" smtClean="0"/>
              <a:t>ith NTS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858000" y="2212747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06238" y="2212747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858000" y="2214270"/>
            <a:ext cx="274320" cy="0"/>
          </a:xfrm>
          <a:prstGeom prst="line">
            <a:avLst/>
          </a:prstGeom>
          <a:ln w="38100" cmpd="sng">
            <a:solidFill>
              <a:srgbClr val="F79646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80558" y="2219067"/>
            <a:ext cx="546236" cy="922219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72314" y="3374079"/>
            <a:ext cx="539496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72314" y="3141286"/>
            <a:ext cx="1828800" cy="0"/>
          </a:xfrm>
          <a:prstGeom prst="line">
            <a:avLst/>
          </a:prstGeom>
          <a:ln w="38100" cmpd="sng"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98777" y="3156991"/>
            <a:ext cx="1828800" cy="0"/>
          </a:xfrm>
          <a:prstGeom prst="line">
            <a:avLst/>
          </a:prstGeom>
          <a:ln w="38100" cmpd="sng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26794" y="3141286"/>
            <a:ext cx="274320" cy="0"/>
          </a:xfrm>
          <a:prstGeom prst="line">
            <a:avLst/>
          </a:prstGeom>
          <a:ln w="38100" cmpd="sng">
            <a:solidFill>
              <a:srgbClr val="FF0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98777" y="3158514"/>
            <a:ext cx="274320" cy="0"/>
          </a:xfrm>
          <a:prstGeom prst="line">
            <a:avLst/>
          </a:prstGeom>
          <a:ln w="38100" cmpd="sng">
            <a:solidFill>
              <a:schemeClr val="accent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01114" y="3150502"/>
            <a:ext cx="1828800" cy="0"/>
          </a:xfrm>
          <a:prstGeom prst="line">
            <a:avLst/>
          </a:prstGeom>
          <a:ln w="38100" cmpd="sng">
            <a:solidFill>
              <a:srgbClr val="008000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29728" y="2612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582308" y="26129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280558" y="2219067"/>
            <a:ext cx="2649356" cy="939447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1114" y="2219067"/>
            <a:ext cx="2756886" cy="922219"/>
          </a:xfrm>
          <a:prstGeom prst="line">
            <a:avLst/>
          </a:prstGeom>
          <a:ln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675964" y="1966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180888" y="196665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9930" y="4566120"/>
            <a:ext cx="148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is 1 &amp; 2</a:t>
            </a:r>
          </a:p>
          <a:p>
            <a:r>
              <a:rPr lang="en-US" dirty="0" smtClean="0"/>
              <a:t>Noise is 3 &amp;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Micro-homology length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90134"/>
            <a:ext cx="8229600" cy="4796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6174" y="1945389"/>
            <a:ext cx="1638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Blunt deletions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NTS 5’-end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NTS 3’-end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NTS null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outstanding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Correlating NTS locations with replication timing</a:t>
            </a:r>
          </a:p>
          <a:p>
            <a:r>
              <a:rPr lang="en-US" dirty="0" smtClean="0"/>
              <a:t>Validation of breakpoints in high coverage PCR free trios (</a:t>
            </a:r>
            <a:r>
              <a:rPr lang="en-US" dirty="0"/>
              <a:t>Daniel </a:t>
            </a:r>
            <a:r>
              <a:rPr lang="en-US" dirty="0" smtClean="0"/>
              <a:t>&amp; Alex in progress)</a:t>
            </a:r>
          </a:p>
          <a:p>
            <a:r>
              <a:rPr lang="en-US" dirty="0" smtClean="0"/>
              <a:t>Association of SVs and SNP on the same haplotype (Daniel &amp; Alex in progress)</a:t>
            </a:r>
          </a:p>
          <a:p>
            <a:r>
              <a:rPr lang="en-US" dirty="0"/>
              <a:t>Association </a:t>
            </a:r>
            <a:r>
              <a:rPr lang="en-US" dirty="0" smtClean="0"/>
              <a:t>of breakpoints with recombination hotspots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Acquiring read support for breakpoints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from a set of </a:t>
            </a:r>
            <a:r>
              <a:rPr lang="en-US" dirty="0" err="1" smtClean="0"/>
              <a:t>bpts</a:t>
            </a:r>
            <a:r>
              <a:rPr lang="en-US" dirty="0" smtClean="0"/>
              <a:t> after assembly</a:t>
            </a:r>
          </a:p>
          <a:p>
            <a:r>
              <a:rPr lang="en-US" dirty="0" smtClean="0"/>
              <a:t>Map </a:t>
            </a:r>
            <a:r>
              <a:rPr lang="en-US" b="1" i="1" u="sng" dirty="0" smtClean="0"/>
              <a:t>unaligned reads</a:t>
            </a:r>
            <a:r>
              <a:rPr lang="en-US" i="1" u="sng" dirty="0" smtClean="0"/>
              <a:t> </a:t>
            </a:r>
            <a:r>
              <a:rPr lang="en-US" dirty="0" smtClean="0"/>
              <a:t>(flag 0x4) to breakpoint junctions (low quality end is trimmed up to q15 </a:t>
            </a:r>
            <a:r>
              <a:rPr lang="en-US" i="1" dirty="0" smtClean="0"/>
              <a:t>a la</a:t>
            </a:r>
            <a:r>
              <a:rPr lang="en-US" dirty="0" smtClean="0"/>
              <a:t> BWA)</a:t>
            </a:r>
          </a:p>
          <a:p>
            <a:r>
              <a:rPr lang="en-US" dirty="0" smtClean="0"/>
              <a:t>Allow up to 3% of mismatches</a:t>
            </a:r>
          </a:p>
          <a:p>
            <a:r>
              <a:rPr lang="en-US" dirty="0" smtClean="0"/>
              <a:t>Select junctions with mapped reads from at least 2 individuals</a:t>
            </a:r>
          </a:p>
          <a:p>
            <a:r>
              <a:rPr lang="en-US" dirty="0" smtClean="0"/>
              <a:t>Changing </a:t>
            </a:r>
            <a:r>
              <a:rPr lang="en-US" i="1" dirty="0" err="1" smtClean="0"/>
              <a:t>min_d</a:t>
            </a:r>
            <a:r>
              <a:rPr lang="en-US" i="1" dirty="0" smtClean="0"/>
              <a:t> = min(d1,d2)</a:t>
            </a:r>
          </a:p>
          <a:p>
            <a:r>
              <a:rPr lang="en-US" dirty="0" smtClean="0"/>
              <a:t>Use distribution of mismatches within reads for additional selection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33169" y="4383720"/>
            <a:ext cx="3793432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36203" y="4604263"/>
            <a:ext cx="548640" cy="561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V="1">
            <a:off x="6185422" y="4383814"/>
            <a:ext cx="4852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2062" y="4571212"/>
            <a:ext cx="102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1       d2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229-755A-3148-8C76-92157E1E3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Shantao</a:t>
            </a:r>
            <a:r>
              <a:rPr lang="en-US" dirty="0" smtClean="0"/>
              <a:t> Li</a:t>
            </a:r>
          </a:p>
          <a:p>
            <a:r>
              <a:rPr lang="en-US" dirty="0" smtClean="0"/>
              <a:t>Daniel Kim</a:t>
            </a:r>
          </a:p>
          <a:p>
            <a:r>
              <a:rPr lang="en-US" dirty="0" err="1" smtClean="0"/>
              <a:t>Baikang</a:t>
            </a:r>
            <a:r>
              <a:rPr lang="en-US" dirty="0" smtClean="0"/>
              <a:t> Pei</a:t>
            </a:r>
          </a:p>
          <a:p>
            <a:r>
              <a:rPr lang="en-US" dirty="0" smtClean="0"/>
              <a:t>Yao Fu</a:t>
            </a:r>
          </a:p>
          <a:p>
            <a:r>
              <a:rPr lang="en-US" dirty="0" smtClean="0"/>
              <a:t>Mark Gerstein</a:t>
            </a:r>
          </a:p>
          <a:p>
            <a:r>
              <a:rPr lang="en-US" dirty="0" smtClean="0"/>
              <a:t>Annotation group</a:t>
            </a:r>
          </a:p>
          <a:p>
            <a:endParaRPr lang="en-US" dirty="0"/>
          </a:p>
          <a:p>
            <a:r>
              <a:rPr lang="en-US" dirty="0" smtClean="0"/>
              <a:t>Ken Chen (</a:t>
            </a:r>
            <a:r>
              <a:rPr lang="en-US" dirty="0" err="1" smtClean="0"/>
              <a:t>contig</a:t>
            </a:r>
            <a:r>
              <a:rPr lang="en-US" dirty="0" smtClean="0"/>
              <a:t> assembly)</a:t>
            </a:r>
          </a:p>
          <a:p>
            <a:r>
              <a:rPr lang="en-US" dirty="0" smtClean="0"/>
              <a:t>Adrian </a:t>
            </a:r>
            <a:r>
              <a:rPr lang="en-US" dirty="0" err="1" smtClean="0"/>
              <a:t>Stuetz</a:t>
            </a:r>
            <a:r>
              <a:rPr lang="en-US" dirty="0" smtClean="0"/>
              <a:t> (PCR validation)</a:t>
            </a:r>
          </a:p>
          <a:p>
            <a:r>
              <a:rPr lang="en-US" dirty="0" smtClean="0"/>
              <a:t>Jan </a:t>
            </a:r>
            <a:r>
              <a:rPr lang="en-US" dirty="0" err="1" smtClean="0"/>
              <a:t>Korbel</a:t>
            </a:r>
            <a:r>
              <a:rPr lang="en-US" dirty="0" smtClean="0"/>
              <a:t> (PCR validation)</a:t>
            </a:r>
          </a:p>
          <a:p>
            <a:r>
              <a:rPr lang="en-US" dirty="0" smtClean="0"/>
              <a:t>Matt </a:t>
            </a:r>
            <a:r>
              <a:rPr lang="en-US" dirty="0" err="1" smtClean="0"/>
              <a:t>Hurles</a:t>
            </a:r>
            <a:r>
              <a:rPr lang="en-US" dirty="0" smtClean="0"/>
              <a:t> (OMNI 2.5s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2298307" y="2372551"/>
            <a:ext cx="129099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FDR of breakpoints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4062" y="2379166"/>
            <a:ext cx="45720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41107" y="2372551"/>
            <a:ext cx="457200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89297" y="2377282"/>
            <a:ext cx="457200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21766" y="2596013"/>
            <a:ext cx="457200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31262" y="2175659"/>
            <a:ext cx="0" cy="383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46497" y="2175468"/>
            <a:ext cx="0" cy="383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63686" y="1786446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423917" y="1971112"/>
            <a:ext cx="622580" cy="2045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/>
        </p:nvCxnSpPr>
        <p:spPr>
          <a:xfrm flipH="1">
            <a:off x="1831262" y="1971112"/>
            <a:ext cx="632424" cy="2045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22819" y="2596013"/>
            <a:ext cx="4572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46497" y="2377282"/>
            <a:ext cx="457200" cy="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90824" y="2372551"/>
            <a:ext cx="2660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Real junction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 mapping is</a:t>
            </a:r>
          </a:p>
          <a:p>
            <a:r>
              <a:rPr lang="en-US" dirty="0"/>
              <a:t>e</a:t>
            </a:r>
            <a:r>
              <a:rPr lang="en-US" dirty="0" smtClean="0"/>
              <a:t>vidence for the junction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8007" y="4467596"/>
            <a:ext cx="2886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Null junction</a:t>
            </a:r>
          </a:p>
          <a:p>
            <a:endParaRPr lang="en-US" dirty="0"/>
          </a:p>
          <a:p>
            <a:r>
              <a:rPr lang="en-US" dirty="0" smtClean="0"/>
              <a:t>Read mapping is background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39806" y="4686041"/>
            <a:ext cx="457200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40859" y="4686041"/>
            <a:ext cx="457200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8417" y="4148667"/>
            <a:ext cx="324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Null model imitates sequence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homologies around breakpoints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0012" y="2411347"/>
            <a:ext cx="294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1     2                                 3      4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92558" y="2238683"/>
            <a:ext cx="6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12159" y="4314625"/>
            <a:ext cx="6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    </a:t>
            </a:r>
            <a:r>
              <a:rPr lang="en-US" dirty="0"/>
              <a:t>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229-755A-3148-8C76-92157E1E3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03" y="1249680"/>
            <a:ext cx="8229600" cy="560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confident 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9725" y="2877353"/>
            <a:ext cx="102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 of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bpts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5147" y="4614859"/>
            <a:ext cx="11460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Rank Sum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FDR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8511" y="5715345"/>
            <a:ext cx="1075961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Null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Junctions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FDR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7323" y="1065014"/>
            <a:ext cx="246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&lt; 5% Null Junctions FDR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8388" y="1229021"/>
            <a:ext cx="167372" cy="5486400"/>
          </a:xfrm>
          <a:prstGeom prst="rect">
            <a:avLst/>
          </a:prstGeom>
          <a:noFill/>
          <a:ln w="38100" cmpd="sng">
            <a:solidFill>
              <a:schemeClr val="accent6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015762" y="1945349"/>
            <a:ext cx="241891" cy="82296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77021" y="2234471"/>
            <a:ext cx="95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8229-755A-3148-8C76-92157E1E3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7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46" y="773356"/>
            <a:ext cx="8585200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validation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5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03" y="782841"/>
            <a:ext cx="8585200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By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0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Average PCR FDR of 31%</a:t>
            </a:r>
          </a:p>
          <a:p>
            <a:pPr lvl="1"/>
            <a:r>
              <a:rPr lang="en-US" dirty="0" smtClean="0"/>
              <a:t>wrong deletion sites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breakpoints</a:t>
            </a:r>
          </a:p>
          <a:p>
            <a:pPr lvl="1"/>
            <a:r>
              <a:rPr lang="en-US" dirty="0" smtClean="0"/>
              <a:t>complex events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ossibly, </a:t>
            </a:r>
            <a:r>
              <a:rPr lang="en-US" dirty="0" err="1" smtClean="0"/>
              <a:t>misgenotyped</a:t>
            </a:r>
            <a:r>
              <a:rPr lang="en-US" dirty="0" smtClean="0"/>
              <a:t> samples</a:t>
            </a:r>
          </a:p>
          <a:p>
            <a:r>
              <a:rPr lang="en-US" dirty="0" smtClean="0"/>
              <a:t>Mostly for deletions classified as NAHR and VNTR</a:t>
            </a:r>
          </a:p>
          <a:p>
            <a:pPr lvl="1"/>
            <a:r>
              <a:rPr lang="en-US" dirty="0" smtClean="0"/>
              <a:t>strong association of false breakpoints with repeats</a:t>
            </a:r>
          </a:p>
          <a:p>
            <a:r>
              <a:rPr lang="en-US" dirty="0" smtClean="0"/>
              <a:t>Greater but generally corresponds to IRS FDR (18%)</a:t>
            </a:r>
          </a:p>
          <a:p>
            <a:r>
              <a:rPr lang="en-US" dirty="0" smtClean="0"/>
              <a:t>Large residual FDRs for SR method</a:t>
            </a:r>
          </a:p>
          <a:p>
            <a:pPr lvl="1"/>
            <a:r>
              <a:rPr lang="en-US" b="1" dirty="0" smtClean="0"/>
              <a:t>Repeated mistakes by SR method, then by assembly, and then by mapping to deletion junctions?</a:t>
            </a:r>
          </a:p>
          <a:p>
            <a:pPr lvl="1"/>
            <a:r>
              <a:rPr lang="en-US" dirty="0" smtClean="0"/>
              <a:t>Perhaps assembly does not validate calls made by SR methods</a:t>
            </a:r>
          </a:p>
          <a:p>
            <a:pPr lvl="1"/>
            <a:r>
              <a:rPr lang="en-US" dirty="0" smtClean="0"/>
              <a:t>Excluding breakpoints for deletions found only by SR methods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3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1501</Words>
  <Application>Microsoft Macintosh PowerPoint</Application>
  <PresentationFormat>On-screen Show (4:3)</PresentationFormat>
  <Paragraphs>298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Group meeting</vt:lpstr>
      <vt:lpstr>Breakpoints in phase I of 1000 Genomes Project</vt:lpstr>
      <vt:lpstr>Breakpoint datasets</vt:lpstr>
      <vt:lpstr>Acquiring read support for breakpoints</vt:lpstr>
      <vt:lpstr>Estimating FDR of breakpoints</vt:lpstr>
      <vt:lpstr>Selecting confident set</vt:lpstr>
      <vt:lpstr>PCR validation summary</vt:lpstr>
      <vt:lpstr>By method</vt:lpstr>
      <vt:lpstr>FDR </vt:lpstr>
      <vt:lpstr>Filtering breakpoints</vt:lpstr>
      <vt:lpstr>Filtered/confident set</vt:lpstr>
      <vt:lpstr>PowerPoint Presentation</vt:lpstr>
      <vt:lpstr>Uncertain MERGED_DEL_2_16800</vt:lpstr>
      <vt:lpstr>Perhaps false MERGED_DEL_2_17928</vt:lpstr>
      <vt:lpstr>False MERGED_DEL_2_38026 </vt:lpstr>
      <vt:lpstr>PowerPoint Presentation</vt:lpstr>
      <vt:lpstr>Integrated vs confident</vt:lpstr>
      <vt:lpstr>Analysis</vt:lpstr>
      <vt:lpstr>Correlation/association with other variants</vt:lpstr>
      <vt:lpstr>SNP aggregation at LARGE SCALE</vt:lpstr>
      <vt:lpstr>PhastCons (primates) aggregation at LARGE SCALE</vt:lpstr>
      <vt:lpstr>Indel aggregation at LARGE SCALE</vt:lpstr>
      <vt:lpstr>SNP aggregation at small scale</vt:lpstr>
      <vt:lpstr>Conclusion</vt:lpstr>
      <vt:lpstr>NAHR</vt:lpstr>
      <vt:lpstr>SNP aggregation for NAHR</vt:lpstr>
      <vt:lpstr>Histones at breakpoints</vt:lpstr>
      <vt:lpstr>NAHR</vt:lpstr>
      <vt:lpstr>Working hypothesis</vt:lpstr>
      <vt:lpstr>NH</vt:lpstr>
      <vt:lpstr>How do they arose?</vt:lpstr>
      <vt:lpstr>More explicit</vt:lpstr>
      <vt:lpstr>Non-template sequence insertions (NTS)</vt:lpstr>
      <vt:lpstr>NTS length distribution</vt:lpstr>
      <vt:lpstr>So … </vt:lpstr>
      <vt:lpstr>Distance distribution</vt:lpstr>
      <vt:lpstr>Micro-homology around NTS</vt:lpstr>
      <vt:lpstr>Micro-homology length distribution</vt:lpstr>
      <vt:lpstr>Other outstanding tasks</vt:lpstr>
      <vt:lpstr>Acknowledgements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Alexej Abyzov</dc:creator>
  <cp:lastModifiedBy>Alexej Abyzov</cp:lastModifiedBy>
  <cp:revision>120</cp:revision>
  <dcterms:created xsi:type="dcterms:W3CDTF">2013-12-03T15:04:27Z</dcterms:created>
  <dcterms:modified xsi:type="dcterms:W3CDTF">2013-12-04T14:13:00Z</dcterms:modified>
</cp:coreProperties>
</file>