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1" r:id="rId9"/>
    <p:sldId id="264" r:id="rId10"/>
    <p:sldId id="269" r:id="rId11"/>
    <p:sldId id="265" r:id="rId12"/>
    <p:sldId id="268" r:id="rId13"/>
    <p:sldId id="266" r:id="rId14"/>
    <p:sldId id="267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4" r:id="rId28"/>
    <p:sldId id="285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4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EEC25-EF9A-A44B-B412-56B0DB88EAC0}" type="datetime1">
              <a:rPr lang="en-US" smtClean="0"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5A2D2-3C92-0B49-8FFA-59431349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AAF17-2E42-AF4F-8DA1-69B84F1E0E2F}" type="datetime1">
              <a:rPr lang="en-US" smtClean="0"/>
              <a:t>10/8/13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95A4A-FFF2-E849-9685-7012F3606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05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5A4A-FFF2-E849-9685-7012F36065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7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5A4A-FFF2-E849-9685-7012F36065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4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5A4A-FFF2-E849-9685-7012F36065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2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Wikipedia: Segmental duplications (SDs) are segments of DNA with near-identical sequence.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5A4A-FFF2-E849-9685-7012F36065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39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Wikipedia: In information theory and computer science, the edit distance between two strings of characters generally refers to the </a:t>
            </a:r>
            <a:r>
              <a:rPr lang="en-US" dirty="0" err="1" smtClean="0"/>
              <a:t>Levenshtein</a:t>
            </a:r>
            <a:r>
              <a:rPr lang="en-US" dirty="0" smtClean="0"/>
              <a:t> distance.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5A4A-FFF2-E849-9685-7012F36065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F474-E872-F14C-88FE-360B6B09957C}" type="datetime1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4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0A7D-F7B9-7143-B258-5EFFF7DFCC1E}" type="datetime1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2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177E-2BB4-F045-9F59-940630875DE2}" type="datetime1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9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637E-0BF4-B24A-954E-F3E976367DC9}" type="datetime1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9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E14F-F6AB-B145-B643-B1AA6D49A261}" type="datetime1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3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D377-8CEC-DA4F-95F6-2C1FE47FD5DA}" type="datetime1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0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5597-9307-7F4D-9530-F34B5A121179}" type="datetime1">
              <a:rPr lang="en-US" smtClean="0"/>
              <a:t>10/8/13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7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2816-E9F8-9646-BE86-9AEA8C4915E3}" type="datetime1">
              <a:rPr lang="en-US" smtClean="0"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2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E87C-9C4F-3548-AA29-51551226D433}" type="datetime1">
              <a:rPr lang="en-US" smtClean="0"/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53CF-20B8-0046-9C6B-C101B17BAB67}" type="datetime1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6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8903-D6B8-6540-96EE-DB9471FA5AC9}" type="datetime1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6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BDA81-1008-9047-9997-2F4AEF9AD3F1}" type="datetime1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9ADC7-BC2F-5441-AEB0-67FB1722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Journal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 Zhang</a:t>
            </a:r>
          </a:p>
          <a:p>
            <a:r>
              <a:rPr lang="en-US" dirty="0" smtClean="0"/>
              <a:t>20131008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7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vs. Unique Mapping</a:t>
            </a:r>
            <a:endParaRPr lang="en-US" dirty="0"/>
          </a:p>
        </p:txBody>
      </p:sp>
      <p:pic>
        <p:nvPicPr>
          <p:cNvPr id="5" name="Content Placeholder 4" descr="SV_DISCOVER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2" b="1480"/>
          <a:stretch/>
        </p:blipFill>
        <p:spPr>
          <a:xfrm>
            <a:off x="147686" y="1526165"/>
            <a:ext cx="8906767" cy="48963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33227" y="6207643"/>
            <a:ext cx="3276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429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23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Multiple Mapping: </a:t>
            </a:r>
            <a:br>
              <a:rPr lang="en-US" sz="2800" dirty="0" smtClean="0"/>
            </a:br>
            <a:r>
              <a:rPr lang="en-US" sz="2800" dirty="0" smtClean="0"/>
              <a:t>Whole-Genome Shotgun Sequencing Detection (WSSD)</a:t>
            </a:r>
            <a:endParaRPr lang="en-US" sz="2800" dirty="0"/>
          </a:p>
        </p:txBody>
      </p:sp>
      <p:pic>
        <p:nvPicPr>
          <p:cNvPr id="6" name="Content Placeholder 5" descr="SV_DISCOVER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4" b="3691"/>
          <a:stretch/>
        </p:blipFill>
        <p:spPr>
          <a:xfrm>
            <a:off x="-117062" y="2606258"/>
            <a:ext cx="9100289" cy="39658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33227" y="6505804"/>
            <a:ext cx="3276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1235781"/>
            <a:ext cx="865238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Use database of </a:t>
            </a:r>
            <a:r>
              <a:rPr lang="en-US" sz="2000" b="1" dirty="0" smtClean="0"/>
              <a:t>random reads </a:t>
            </a:r>
            <a:r>
              <a:rPr lang="en-US" sz="2000" dirty="0" smtClean="0"/>
              <a:t>to confirm duplicated nature of the sequence</a:t>
            </a:r>
          </a:p>
          <a:p>
            <a:pPr marL="457200" lvl="1" indent="0">
              <a:buNone/>
            </a:pPr>
            <a:r>
              <a:rPr lang="en-US" sz="1600" dirty="0" smtClean="0"/>
              <a:t>	# of copies increases -&gt; number of reads increases</a:t>
            </a:r>
          </a:p>
          <a:p>
            <a:r>
              <a:rPr lang="en-US" sz="2000" dirty="0" smtClean="0"/>
              <a:t>Compute depth-of-coverage in 5kb window (sliding by 1kb)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189230" y="5983362"/>
            <a:ext cx="1236869" cy="7469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Increased depth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0435" y="5974521"/>
            <a:ext cx="1236869" cy="746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Reduced depth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43" y="2290073"/>
            <a:ext cx="4814957" cy="5466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1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Read Depth – Copy Number Correlation</a:t>
            </a:r>
            <a:endParaRPr lang="en-US" sz="3600" dirty="0"/>
          </a:p>
        </p:txBody>
      </p:sp>
      <p:pic>
        <p:nvPicPr>
          <p:cNvPr id="6" name="Content Placeholder 5" descr="SV_DISCOVERY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4" b="2611"/>
          <a:stretch/>
        </p:blipFill>
        <p:spPr>
          <a:xfrm>
            <a:off x="-1052438" y="1125129"/>
            <a:ext cx="9560984" cy="56437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88" y="6586403"/>
            <a:ext cx="3276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  <p:sp>
        <p:nvSpPr>
          <p:cNvPr id="8" name="Rectangular Callout 7"/>
          <p:cNvSpPr/>
          <p:nvPr/>
        </p:nvSpPr>
        <p:spPr>
          <a:xfrm>
            <a:off x="7107978" y="1203109"/>
            <a:ext cx="2061926" cy="991405"/>
          </a:xfrm>
          <a:prstGeom prst="wedgeRectCallout">
            <a:avLst>
              <a:gd name="adj1" fmla="val -36502"/>
              <a:gd name="adj2" fmla="val 1063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FDR increases for high CN region, e.g. SD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9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Trio Studies</a:t>
            </a:r>
            <a:endParaRPr lang="en-US" dirty="0"/>
          </a:p>
        </p:txBody>
      </p:sp>
      <p:pic>
        <p:nvPicPr>
          <p:cNvPr id="6" name="Content Placeholder 5" descr="SV_DISCOVER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2" b="1701"/>
          <a:stretch/>
        </p:blipFill>
        <p:spPr>
          <a:xfrm>
            <a:off x="457200" y="1417638"/>
            <a:ext cx="8229600" cy="47389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68802" y="6505804"/>
            <a:ext cx="2472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789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Very accurate and powerful in CNV length &gt; 5kbp in unique regions</a:t>
            </a:r>
          </a:p>
          <a:p>
            <a:pPr lvl="1"/>
            <a:r>
              <a:rPr lang="en-US" dirty="0" smtClean="0"/>
              <a:t>Relatively fast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FDR increases when length decrease</a:t>
            </a:r>
          </a:p>
          <a:p>
            <a:pPr lvl="1"/>
            <a:r>
              <a:rPr lang="en-US" dirty="0" smtClean="0"/>
              <a:t>FDR increases for high CN region</a:t>
            </a:r>
          </a:p>
          <a:p>
            <a:pPr lvl="1"/>
            <a:r>
              <a:rPr lang="en-US" dirty="0" smtClean="0"/>
              <a:t>Sequencing biases, such as GC bias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33227" y="6505804"/>
            <a:ext cx="3276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789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15" y="274638"/>
            <a:ext cx="8229600" cy="1143000"/>
          </a:xfrm>
        </p:spPr>
        <p:txBody>
          <a:bodyPr/>
          <a:lstStyle/>
          <a:p>
            <a:r>
              <a:rPr lang="en-US" dirty="0" smtClean="0"/>
              <a:t>Tools - </a:t>
            </a:r>
            <a:r>
              <a:rPr lang="en-US" dirty="0" err="1" smtClean="0"/>
              <a:t>CNVnator</a:t>
            </a:r>
            <a:endParaRPr lang="en-US" dirty="0"/>
          </a:p>
        </p:txBody>
      </p:sp>
      <p:pic>
        <p:nvPicPr>
          <p:cNvPr id="5" name="Content Placeholder 4" descr="SV_DISCOVER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4" b="3691"/>
          <a:stretch/>
        </p:blipFill>
        <p:spPr>
          <a:xfrm>
            <a:off x="457200" y="1559582"/>
            <a:ext cx="8229600" cy="47942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68802" y="6505804"/>
            <a:ext cx="2472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  <p:sp>
        <p:nvSpPr>
          <p:cNvPr id="3" name="Oval Callout 2"/>
          <p:cNvSpPr/>
          <p:nvPr/>
        </p:nvSpPr>
        <p:spPr>
          <a:xfrm>
            <a:off x="-1" y="490152"/>
            <a:ext cx="2852105" cy="1069430"/>
          </a:xfrm>
          <a:prstGeom prst="wedgeEllipseCallout">
            <a:avLst>
              <a:gd name="adj1" fmla="val -5184"/>
              <a:gd name="adj2" fmla="val 884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Alex says: The bullet points are not right</a:t>
            </a:r>
            <a:r>
              <a:rPr lang="en-US" smtClean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4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 Pair Approach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1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Pair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Assumption:</a:t>
            </a:r>
          </a:p>
          <a:p>
            <a:pPr lvl="1"/>
            <a:r>
              <a:rPr lang="en-US" dirty="0" smtClean="0"/>
              <a:t>Each fragment of genome is sequenced from both ends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Fragment size fall in a tight normal distribution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33227" y="6505804"/>
            <a:ext cx="3276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  <p:pic>
        <p:nvPicPr>
          <p:cNvPr id="6" name="Picture 5" descr="SV_DISCOVER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6"/>
          <a:stretch/>
        </p:blipFill>
        <p:spPr>
          <a:xfrm>
            <a:off x="1882834" y="3046264"/>
            <a:ext cx="5823972" cy="172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8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V_DISCOVER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" b="-213"/>
          <a:stretch/>
        </p:blipFill>
        <p:spPr>
          <a:xfrm>
            <a:off x="91440" y="0"/>
            <a:ext cx="9052560" cy="64087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68802" y="6505804"/>
            <a:ext cx="2472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243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Pair Approach Example</a:t>
            </a:r>
            <a:endParaRPr lang="en-US" dirty="0"/>
          </a:p>
        </p:txBody>
      </p:sp>
      <p:pic>
        <p:nvPicPr>
          <p:cNvPr id="6" name="Content Placeholder 5" descr="SV_DISCOVER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-5988"/>
          <a:stretch/>
        </p:blipFill>
        <p:spPr>
          <a:xfrm>
            <a:off x="457200" y="1199161"/>
            <a:ext cx="8229600" cy="57187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68802" y="6505804"/>
            <a:ext cx="2472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095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Resource: UW CMG Workshop, Aug 2013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Lectures from:</a:t>
            </a:r>
          </a:p>
          <a:p>
            <a:pPr lvl="1"/>
            <a:r>
              <a:rPr lang="en-US" dirty="0" err="1" smtClean="0"/>
              <a:t>Fereydoun</a:t>
            </a:r>
            <a:r>
              <a:rPr lang="en-US" dirty="0" smtClean="0"/>
              <a:t> </a:t>
            </a:r>
            <a:r>
              <a:rPr lang="en-US" dirty="0" err="1" smtClean="0"/>
              <a:t>Hormozdiari</a:t>
            </a:r>
            <a:r>
              <a:rPr lang="en-US" dirty="0" smtClean="0"/>
              <a:t>, UW Genome Sciences</a:t>
            </a:r>
          </a:p>
          <a:p>
            <a:pPr lvl="1"/>
            <a:r>
              <a:rPr lang="en-US" dirty="0" err="1" smtClean="0"/>
              <a:t>Gonçalo</a:t>
            </a:r>
            <a:r>
              <a:rPr lang="en-US" dirty="0" smtClean="0"/>
              <a:t> </a:t>
            </a:r>
            <a:r>
              <a:rPr lang="en-US" dirty="0" err="1" smtClean="0"/>
              <a:t>Abecasis</a:t>
            </a:r>
            <a:r>
              <a:rPr lang="en-US" dirty="0" smtClean="0"/>
              <a:t> &amp; Hyun Min Kang, </a:t>
            </a:r>
            <a:r>
              <a:rPr lang="en-US" dirty="0" err="1" smtClean="0"/>
              <a:t>Umich</a:t>
            </a:r>
            <a:r>
              <a:rPr lang="en-US" dirty="0" smtClean="0"/>
              <a:t> Center for Statistical Genetics</a:t>
            </a:r>
          </a:p>
          <a:p>
            <a:pPr marL="457200" lvl="1" indent="0">
              <a:buNone/>
            </a:pPr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93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Brief review:</a:t>
            </a:r>
            <a:br>
              <a:rPr lang="en-US" dirty="0" smtClean="0"/>
            </a:br>
            <a:r>
              <a:rPr lang="en-US" dirty="0" smtClean="0"/>
              <a:t>Structural Variation and </a:t>
            </a:r>
            <a:r>
              <a:rPr lang="en-US" dirty="0" err="1" smtClean="0"/>
              <a:t>indel</a:t>
            </a:r>
            <a:r>
              <a:rPr lang="en-US" dirty="0" smtClean="0"/>
              <a:t> Discovery</a:t>
            </a:r>
            <a:endParaRPr lang="en-US" dirty="0"/>
          </a:p>
        </p:txBody>
      </p:sp>
      <p:pic>
        <p:nvPicPr>
          <p:cNvPr id="4" name="Content Placeholder 3" descr="Screen Shot 2013-10-08 at 10.52.4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813" b="-98813"/>
          <a:stretch>
            <a:fillRect/>
          </a:stretch>
        </p:blipFill>
        <p:spPr>
          <a:xfrm>
            <a:off x="578673" y="905114"/>
            <a:ext cx="822960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6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Read Pair Algorithm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8280"/>
            <a:ext cx="8229600" cy="543319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Classify each read mapping as concordant or discordant.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Cluster the discordant reads that can support the same SV.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Call the potential SVs with high support and low edit distance.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33227" y="6505804"/>
            <a:ext cx="3276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  <p:pic>
        <p:nvPicPr>
          <p:cNvPr id="6" name="Content Placeholder 4" descr="SV_DISCOVERY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5" b="8696"/>
          <a:stretch/>
        </p:blipFill>
        <p:spPr>
          <a:xfrm>
            <a:off x="1236654" y="2150449"/>
            <a:ext cx="6626127" cy="261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1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Split Read Approach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9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98"/>
            <a:ext cx="8229600" cy="1143000"/>
          </a:xfrm>
        </p:spPr>
        <p:txBody>
          <a:bodyPr/>
          <a:lstStyle/>
          <a:p>
            <a:r>
              <a:rPr lang="en-US" dirty="0" smtClean="0"/>
              <a:t>Split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080"/>
            <a:ext cx="8229600" cy="4525963"/>
          </a:xfrm>
        </p:spPr>
        <p:txBody>
          <a:bodyPr/>
          <a:lstStyle/>
          <a:p>
            <a:r>
              <a:rPr lang="en-US" dirty="0" smtClean="0"/>
              <a:t>Assumption: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reads which span the breakpoint will not map as a whole but </a:t>
            </a:r>
          </a:p>
          <a:p>
            <a:pPr marL="0" indent="0">
              <a:buNone/>
            </a:pPr>
            <a:r>
              <a:rPr lang="en-US" dirty="0" smtClean="0"/>
              <a:t>split into two pieces.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SV_DISCOVER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13096"/>
          <a:stretch/>
        </p:blipFill>
        <p:spPr>
          <a:xfrm>
            <a:off x="233962" y="2633073"/>
            <a:ext cx="8230436" cy="4088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3227" y="6505804"/>
            <a:ext cx="3276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321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- </a:t>
            </a:r>
            <a:r>
              <a:rPr lang="en-US" dirty="0" err="1" smtClean="0"/>
              <a:t>Pindel</a:t>
            </a:r>
            <a:endParaRPr lang="en-US" dirty="0"/>
          </a:p>
        </p:txBody>
      </p:sp>
      <p:pic>
        <p:nvPicPr>
          <p:cNvPr id="5" name="Content Placeholder 4" descr="SV_DISCOVER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1" b="13336"/>
          <a:stretch/>
        </p:blipFill>
        <p:spPr>
          <a:xfrm>
            <a:off x="579752" y="2647899"/>
            <a:ext cx="8229600" cy="42546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23</a:t>
            </a:fld>
            <a:endParaRPr lang="en-US"/>
          </a:p>
        </p:txBody>
      </p:sp>
      <p:pic>
        <p:nvPicPr>
          <p:cNvPr id="6" name="Content Placeholder 5" descr="Screen Shot 2013-10-08 at 2.45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495" b="-151495"/>
          <a:stretch>
            <a:fillRect/>
          </a:stretch>
        </p:blipFill>
        <p:spPr>
          <a:xfrm>
            <a:off x="457200" y="-389900"/>
            <a:ext cx="8229600" cy="4525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751" y="2395076"/>
            <a:ext cx="2651147" cy="401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Detecting deletion events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85694" y="3890983"/>
            <a:ext cx="1916257" cy="386736"/>
          </a:xfrm>
          <a:prstGeom prst="rect">
            <a:avLst/>
          </a:prstGeom>
          <a:noFill/>
          <a:ln>
            <a:solidFill>
              <a:srgbClr val="4F81BD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Split reads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51834" y="5803889"/>
            <a:ext cx="857860" cy="157118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4296862" y="6043009"/>
            <a:ext cx="326663" cy="10141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3335" y="6076430"/>
            <a:ext cx="467924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30015" y="6204921"/>
            <a:ext cx="2900244" cy="15118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569006" y="4667617"/>
            <a:ext cx="1968388" cy="1014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138197" y="5682509"/>
            <a:ext cx="1916257" cy="522412"/>
          </a:xfrm>
          <a:prstGeom prst="rect">
            <a:avLst/>
          </a:prstGeom>
          <a:noFill/>
          <a:ln>
            <a:solidFill>
              <a:srgbClr val="4F81BD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Pattern growth procedure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8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41" y="2099710"/>
            <a:ext cx="9196293" cy="1470025"/>
          </a:xfrm>
        </p:spPr>
        <p:txBody>
          <a:bodyPr/>
          <a:lstStyle/>
          <a:p>
            <a:r>
              <a:rPr lang="en-US" dirty="0" smtClean="0"/>
              <a:t>Multiple Signature Based Approach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5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Signature Based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25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tools use two or more of the Read Depth, Read Pair or Split Read signatures to predict SVs.</a:t>
            </a:r>
          </a:p>
          <a:p>
            <a:r>
              <a:rPr lang="en-US" dirty="0" smtClean="0"/>
              <a:t>Some biases effect one signature more than others               combined approach reduces FDR.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205924" y="3809844"/>
            <a:ext cx="978408" cy="3648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33227" y="6505804"/>
            <a:ext cx="3276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697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- </a:t>
            </a:r>
            <a:r>
              <a:rPr lang="en-US" dirty="0" err="1" smtClean="0"/>
              <a:t>CNVer</a:t>
            </a:r>
            <a:endParaRPr lang="en-US" dirty="0"/>
          </a:p>
        </p:txBody>
      </p:sp>
      <p:pic>
        <p:nvPicPr>
          <p:cNvPr id="5" name="Content Placeholder 4" descr="SV_DISCOVER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0" b="3691"/>
          <a:stretch/>
        </p:blipFill>
        <p:spPr>
          <a:xfrm>
            <a:off x="758007" y="1748963"/>
            <a:ext cx="8229600" cy="48833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33227" y="6505804"/>
            <a:ext cx="3276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9087" y="11657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Build a graph with Read Pair; edge weighted by Read Depth</a:t>
            </a:r>
          </a:p>
          <a:p>
            <a:r>
              <a:rPr lang="en-US" sz="2000" dirty="0" smtClean="0"/>
              <a:t>Solve </a:t>
            </a:r>
            <a:r>
              <a:rPr lang="en-US" sz="2000" dirty="0" err="1" smtClean="0"/>
              <a:t>mininum</a:t>
            </a:r>
            <a:r>
              <a:rPr lang="en-US" sz="2000" dirty="0" smtClean="0"/>
              <a:t>-cost-flow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543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41" y="2099710"/>
            <a:ext cx="9196293" cy="1470025"/>
          </a:xfrm>
        </p:spPr>
        <p:txBody>
          <a:bodyPr/>
          <a:lstStyle/>
          <a:p>
            <a:r>
              <a:rPr lang="en-US" dirty="0" smtClean="0"/>
              <a:t>Assembly Based Approach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Based Approach</a:t>
            </a:r>
            <a:endParaRPr lang="en-US" dirty="0"/>
          </a:p>
        </p:txBody>
      </p:sp>
      <p:pic>
        <p:nvPicPr>
          <p:cNvPr id="5" name="Content Placeholder 4" descr="SV_DISCOVER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6" b="-213"/>
          <a:stretch/>
        </p:blipFill>
        <p:spPr>
          <a:xfrm>
            <a:off x="457200" y="1365675"/>
            <a:ext cx="8229600" cy="49906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33227" y="6505804"/>
            <a:ext cx="3276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6143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41" y="2099710"/>
            <a:ext cx="9196293" cy="1470025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8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Variation and CNV</a:t>
            </a:r>
          </a:p>
          <a:p>
            <a:r>
              <a:rPr lang="en-US" dirty="0" smtClean="0"/>
              <a:t>Review of Discovery Approaches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with Examples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</a:t>
            </a:r>
            <a:r>
              <a:rPr lang="en-US" altLang="zh-CN" dirty="0" smtClean="0"/>
              <a:t>complex SVs,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such as inversion and </a:t>
            </a:r>
          </a:p>
          <a:p>
            <a:pPr marL="0" indent="0">
              <a:buNone/>
            </a:pPr>
            <a:r>
              <a:rPr lang="en-US" dirty="0" smtClean="0"/>
              <a:t>    translocation.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Discover SVs in repeat-rich regions (High FDR in </a:t>
            </a:r>
            <a:r>
              <a:rPr lang="en-US" smtClean="0"/>
              <a:t>high </a:t>
            </a:r>
            <a:r>
              <a:rPr lang="en-US" smtClean="0"/>
              <a:t>CN </a:t>
            </a:r>
            <a:r>
              <a:rPr lang="en-US" dirty="0" smtClean="0"/>
              <a:t>regions).</a:t>
            </a:r>
          </a:p>
          <a:p>
            <a:endParaRPr lang="en-US" dirty="0"/>
          </a:p>
          <a:p>
            <a:r>
              <a:rPr lang="en-US" dirty="0" smtClean="0"/>
              <a:t>Combine multiple signatures to </a:t>
            </a:r>
            <a:r>
              <a:rPr lang="en-US" altLang="zh-CN" dirty="0" smtClean="0"/>
              <a:t>offset bias</a:t>
            </a:r>
            <a:r>
              <a:rPr lang="en-US" altLang="zh-CN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30</a:t>
            </a:fld>
            <a:endParaRPr lang="en-US"/>
          </a:p>
        </p:txBody>
      </p:sp>
      <p:pic>
        <p:nvPicPr>
          <p:cNvPr id="5" name="Content Placeholder 3" descr="SV_DISCOVER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7" b="6385"/>
          <a:stretch/>
        </p:blipFill>
        <p:spPr>
          <a:xfrm>
            <a:off x="4724214" y="1615280"/>
            <a:ext cx="6271982" cy="163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9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80" y="274638"/>
            <a:ext cx="900153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Whole genome          </a:t>
            </a:r>
            <a:r>
              <a:rPr lang="en-US" dirty="0" err="1" smtClean="0"/>
              <a:t>Exome</a:t>
            </a:r>
            <a:r>
              <a:rPr lang="en-US" dirty="0" smtClean="0"/>
              <a:t> sequencing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93" y="1600200"/>
            <a:ext cx="5086361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Assumptions for CNV</a:t>
            </a:r>
          </a:p>
          <a:p>
            <a:pPr lvl="1"/>
            <a:r>
              <a:rPr lang="en-US" dirty="0" smtClean="0"/>
              <a:t>Random read distribution</a:t>
            </a:r>
          </a:p>
          <a:p>
            <a:pPr marL="457200" lvl="1" indent="0">
              <a:buNone/>
            </a:pPr>
            <a:r>
              <a:rPr lang="en-US" dirty="0" smtClean="0"/>
              <a:t>    NOT any more hold!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Reason: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Probes for </a:t>
            </a:r>
            <a:r>
              <a:rPr lang="en-US" dirty="0" err="1" smtClean="0">
                <a:solidFill>
                  <a:srgbClr val="3366FF"/>
                </a:solidFill>
              </a:rPr>
              <a:t>exome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capture have various specificity and efficiency for the targeted regions. </a:t>
            </a:r>
          </a:p>
          <a:p>
            <a:pPr lvl="1"/>
            <a:r>
              <a:rPr lang="en-US" dirty="0" smtClean="0"/>
              <a:t>Assumption of continuity of search space NOT hold!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Reason: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rgbClr val="3366FF"/>
                </a:solidFill>
              </a:rPr>
              <a:t>Exome</a:t>
            </a:r>
            <a:r>
              <a:rPr lang="en-US" dirty="0" smtClean="0">
                <a:solidFill>
                  <a:srgbClr val="3366FF"/>
                </a:solidFill>
              </a:rPr>
              <a:t> sequences are discrete over the genome.</a:t>
            </a:r>
          </a:p>
          <a:p>
            <a:r>
              <a:rPr lang="en-US" dirty="0" smtClean="0"/>
              <a:t>Pair-end based CNV detection method might not work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3366FF"/>
                </a:solidFill>
              </a:rPr>
              <a:t>Reason: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      Exons are generally smaller than insert size.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42754" y="6505804"/>
            <a:ext cx="3980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Sathirapongsasuti</a:t>
            </a:r>
            <a:r>
              <a:rPr lang="en-US" sz="1600" dirty="0" smtClean="0"/>
              <a:t> et al. Bioinformatics, 2011.</a:t>
            </a:r>
            <a:endParaRPr lang="en-US" sz="1600" dirty="0"/>
          </a:p>
        </p:txBody>
      </p:sp>
      <p:sp>
        <p:nvSpPr>
          <p:cNvPr id="6" name="Right Arrow 5"/>
          <p:cNvSpPr/>
          <p:nvPr/>
        </p:nvSpPr>
        <p:spPr>
          <a:xfrm>
            <a:off x="3907834" y="66839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 descr="SV_DISCOVER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5" b="8696"/>
          <a:stretch/>
        </p:blipFill>
        <p:spPr>
          <a:xfrm>
            <a:off x="4690374" y="1994490"/>
            <a:ext cx="6626127" cy="261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1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</a:p>
          <a:p>
            <a:r>
              <a:rPr lang="en-US" dirty="0" err="1" smtClean="0"/>
              <a:t>Alexej</a:t>
            </a:r>
            <a:endParaRPr lang="en-US" dirty="0" smtClean="0"/>
          </a:p>
          <a:p>
            <a:r>
              <a:rPr lang="en-US" dirty="0" err="1" smtClean="0"/>
              <a:t>Suganthi</a:t>
            </a:r>
            <a:endParaRPr lang="en-US" dirty="0" smtClean="0"/>
          </a:p>
          <a:p>
            <a:r>
              <a:rPr lang="en-US" dirty="0" smtClean="0"/>
              <a:t>UW CMG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9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Variation Classes</a:t>
            </a:r>
            <a:endParaRPr lang="en-US" dirty="0"/>
          </a:p>
        </p:txBody>
      </p:sp>
      <p:pic>
        <p:nvPicPr>
          <p:cNvPr id="4" name="Content Placeholder 3" descr="SV_DISCOVERY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4" b="4521"/>
          <a:stretch/>
        </p:blipFill>
        <p:spPr>
          <a:xfrm>
            <a:off x="457200" y="1292077"/>
            <a:ext cx="8229600" cy="5179410"/>
          </a:xfrm>
        </p:spPr>
      </p:pic>
      <p:sp>
        <p:nvSpPr>
          <p:cNvPr id="6" name="TextBox 5"/>
          <p:cNvSpPr txBox="1"/>
          <p:nvPr/>
        </p:nvSpPr>
        <p:spPr>
          <a:xfrm>
            <a:off x="5833227" y="6505804"/>
            <a:ext cx="3276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085040" y="4915964"/>
            <a:ext cx="254506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Inversion and translocation can be either balanced or unbalanced.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6422" y="4792879"/>
            <a:ext cx="8492435" cy="16675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Abundance of CNV</a:t>
            </a:r>
            <a:endParaRPr lang="en-US" dirty="0"/>
          </a:p>
        </p:txBody>
      </p:sp>
      <p:pic>
        <p:nvPicPr>
          <p:cNvPr id="4" name="Content Placeholder 3" descr="SV_DISCOVERY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1" b="3454"/>
          <a:stretch/>
        </p:blipFill>
        <p:spPr>
          <a:xfrm>
            <a:off x="457200" y="1247440"/>
            <a:ext cx="8229600" cy="4728873"/>
          </a:xfrm>
        </p:spPr>
      </p:pic>
      <p:sp>
        <p:nvSpPr>
          <p:cNvPr id="6" name="TextBox 5"/>
          <p:cNvSpPr txBox="1"/>
          <p:nvPr/>
        </p:nvSpPr>
        <p:spPr>
          <a:xfrm>
            <a:off x="6264147" y="5791384"/>
            <a:ext cx="2186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dirty="0" err="1" smtClean="0"/>
              <a:t>Hormozdiari’s</a:t>
            </a:r>
            <a:r>
              <a:rPr lang="en-US" sz="1400" dirty="0" smtClean="0"/>
              <a:t> Lecture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5453" y="5828893"/>
            <a:ext cx="4023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Wikipedia:</a:t>
            </a:r>
          </a:p>
          <a:p>
            <a:r>
              <a:rPr lang="en-US" sz="1400" dirty="0" smtClean="0"/>
              <a:t>LINEs: long interspersed elements</a:t>
            </a:r>
          </a:p>
          <a:p>
            <a:r>
              <a:rPr lang="en-US" sz="1400" dirty="0" smtClean="0"/>
              <a:t>SINEs: short interspersed elements</a:t>
            </a:r>
          </a:p>
          <a:p>
            <a:r>
              <a:rPr lang="en-US" sz="1400" dirty="0" err="1" smtClean="0"/>
              <a:t>Alu</a:t>
            </a:r>
            <a:r>
              <a:rPr lang="en-US" sz="1400" dirty="0" smtClean="0"/>
              <a:t> sequences – the most common SINE in primates.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6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V_DISCOVER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" b="-403"/>
          <a:stretch/>
        </p:blipFill>
        <p:spPr>
          <a:xfrm>
            <a:off x="226796" y="313121"/>
            <a:ext cx="8573404" cy="6048756"/>
          </a:xfrm>
        </p:spPr>
      </p:pic>
      <p:sp>
        <p:nvSpPr>
          <p:cNvPr id="5" name="TextBox 4"/>
          <p:cNvSpPr txBox="1"/>
          <p:nvPr/>
        </p:nvSpPr>
        <p:spPr>
          <a:xfrm>
            <a:off x="6957083" y="6535413"/>
            <a:ext cx="2186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dirty="0" err="1" smtClean="0"/>
              <a:t>Hormozdiari’s</a:t>
            </a:r>
            <a:r>
              <a:rPr lang="en-US" sz="1400" dirty="0" smtClean="0"/>
              <a:t> Lecture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5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V_DISCOVER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1" b="11171"/>
          <a:stretch/>
        </p:blipFill>
        <p:spPr>
          <a:xfrm>
            <a:off x="-56700" y="535462"/>
            <a:ext cx="9268205" cy="5644957"/>
          </a:xfrm>
        </p:spPr>
      </p:pic>
      <p:sp>
        <p:nvSpPr>
          <p:cNvPr id="6" name="Rectangle 5"/>
          <p:cNvSpPr/>
          <p:nvPr/>
        </p:nvSpPr>
        <p:spPr>
          <a:xfrm>
            <a:off x="3700815" y="4903308"/>
            <a:ext cx="2642135" cy="3999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Assembly based approaches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833227" y="6505804"/>
            <a:ext cx="3276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6383123" y="1104343"/>
            <a:ext cx="2582422" cy="5466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6118105" y="1192696"/>
            <a:ext cx="420491" cy="361121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69370" y="2812374"/>
            <a:ext cx="2642135" cy="4082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Mapping based approaches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ADC7-BC2F-5441-AEB0-67FB17228F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7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 Depth Approach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8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V_DISCOVER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8"/>
          <a:stretch/>
        </p:blipFill>
        <p:spPr>
          <a:xfrm>
            <a:off x="-344411" y="1866347"/>
            <a:ext cx="9319826" cy="5267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523"/>
            <a:ext cx="8229600" cy="1143000"/>
          </a:xfrm>
        </p:spPr>
        <p:txBody>
          <a:bodyPr/>
          <a:lstStyle/>
          <a:p>
            <a:r>
              <a:rPr lang="en-US" dirty="0" smtClean="0"/>
              <a:t>Read Depth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11" y="1302039"/>
            <a:ext cx="9198234" cy="4525963"/>
          </a:xfrm>
        </p:spPr>
        <p:txBody>
          <a:bodyPr/>
          <a:lstStyle/>
          <a:p>
            <a:r>
              <a:rPr lang="en-US" dirty="0" smtClean="0"/>
              <a:t>Assumption: read counts follow Poisson distribution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58189"/>
            <a:ext cx="2133600" cy="365125"/>
          </a:xfrm>
        </p:spPr>
        <p:txBody>
          <a:bodyPr/>
          <a:lstStyle/>
          <a:p>
            <a:fld id="{E069ADC7-BC2F-5441-AEB0-67FB17228F11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33227" y="6207643"/>
            <a:ext cx="3276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Modified from </a:t>
            </a:r>
            <a:r>
              <a:rPr lang="en-US" sz="1600" dirty="0" err="1" smtClean="0"/>
              <a:t>Hormozdiari’s</a:t>
            </a:r>
            <a:r>
              <a:rPr lang="en-US" sz="1600" dirty="0" smtClean="0"/>
              <a:t> Lecture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167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599</Words>
  <Application>Microsoft Macintosh PowerPoint</Application>
  <PresentationFormat>On-screen Show (4:3)</PresentationFormat>
  <Paragraphs>163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Journal Club</vt:lpstr>
      <vt:lpstr>Brief review: Structural Variation and indel Discovery</vt:lpstr>
      <vt:lpstr>Outline</vt:lpstr>
      <vt:lpstr>Structural Variation Classes</vt:lpstr>
      <vt:lpstr>Abundance of CNV</vt:lpstr>
      <vt:lpstr>PowerPoint Presentation</vt:lpstr>
      <vt:lpstr>PowerPoint Presentation</vt:lpstr>
      <vt:lpstr>Read Depth Approach</vt:lpstr>
      <vt:lpstr>Read Depth Approach</vt:lpstr>
      <vt:lpstr>Multiple vs. Unique Mapping</vt:lpstr>
      <vt:lpstr>Multiple Mapping:  Whole-Genome Shotgun Sequencing Detection (WSSD)</vt:lpstr>
      <vt:lpstr>Read Depth – Copy Number Correlation</vt:lpstr>
      <vt:lpstr>Example of Trio Studies</vt:lpstr>
      <vt:lpstr>Pros and Cons</vt:lpstr>
      <vt:lpstr>Tools - CNVnator</vt:lpstr>
      <vt:lpstr>Read Pair Approach</vt:lpstr>
      <vt:lpstr>Read Pair Approach</vt:lpstr>
      <vt:lpstr>PowerPoint Presentation</vt:lpstr>
      <vt:lpstr>Read Pair Approach Example</vt:lpstr>
      <vt:lpstr>General Read Pair Algorithm Strategy</vt:lpstr>
      <vt:lpstr>Split Read Approach</vt:lpstr>
      <vt:lpstr>Split Approach</vt:lpstr>
      <vt:lpstr>Tools - Pindel</vt:lpstr>
      <vt:lpstr>Multiple Signature Based Approach</vt:lpstr>
      <vt:lpstr>Multiple Signature Based Approach</vt:lpstr>
      <vt:lpstr>Tools - CNVer</vt:lpstr>
      <vt:lpstr>Assembly Based Approach</vt:lpstr>
      <vt:lpstr>Assembly Based Approach</vt:lpstr>
      <vt:lpstr>Challenges</vt:lpstr>
      <vt:lpstr>Challenges</vt:lpstr>
      <vt:lpstr>Whole genome          Exome sequencing </vt:lpstr>
      <vt:lpstr>Acknowledgements 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 Zhang</dc:creator>
  <cp:lastModifiedBy>Yan Zhang</cp:lastModifiedBy>
  <cp:revision>98</cp:revision>
  <dcterms:created xsi:type="dcterms:W3CDTF">2013-10-07T21:47:25Z</dcterms:created>
  <dcterms:modified xsi:type="dcterms:W3CDTF">2013-10-08T21:21:57Z</dcterms:modified>
</cp:coreProperties>
</file>