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39C6-43FE-204A-A045-5F469647818D}" type="datetimeFigureOut">
              <a:rPr lang="en-US" smtClean="0"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04B6-F3C6-3145-B388-622E434AC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4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39C6-43FE-204A-A045-5F469647818D}" type="datetimeFigureOut">
              <a:rPr lang="en-US" smtClean="0"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04B6-F3C6-3145-B388-622E434AC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4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39C6-43FE-204A-A045-5F469647818D}" type="datetimeFigureOut">
              <a:rPr lang="en-US" smtClean="0"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04B6-F3C6-3145-B388-622E434AC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9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39C6-43FE-204A-A045-5F469647818D}" type="datetimeFigureOut">
              <a:rPr lang="en-US" smtClean="0"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04B6-F3C6-3145-B388-622E434AC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9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39C6-43FE-204A-A045-5F469647818D}" type="datetimeFigureOut">
              <a:rPr lang="en-US" smtClean="0"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04B6-F3C6-3145-B388-622E434AC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03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39C6-43FE-204A-A045-5F469647818D}" type="datetimeFigureOut">
              <a:rPr lang="en-US" smtClean="0"/>
              <a:t>9/25/13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04B6-F3C6-3145-B388-622E434AC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2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39C6-43FE-204A-A045-5F469647818D}" type="datetimeFigureOut">
              <a:rPr lang="en-US" smtClean="0"/>
              <a:t>9/25/13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04B6-F3C6-3145-B388-622E434AC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4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39C6-43FE-204A-A045-5F469647818D}" type="datetimeFigureOut">
              <a:rPr lang="en-US" smtClean="0"/>
              <a:t>9/25/13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04B6-F3C6-3145-B388-622E434AC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4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39C6-43FE-204A-A045-5F469647818D}" type="datetimeFigureOut">
              <a:rPr lang="en-US" smtClean="0"/>
              <a:t>9/25/13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04B6-F3C6-3145-B388-622E434AC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16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39C6-43FE-204A-A045-5F469647818D}" type="datetimeFigureOut">
              <a:rPr lang="en-US" smtClean="0"/>
              <a:t>9/25/13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04B6-F3C6-3145-B388-622E434AC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6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39C6-43FE-204A-A045-5F469647818D}" type="datetimeFigureOut">
              <a:rPr lang="en-US" smtClean="0"/>
              <a:t>9/25/13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04B6-F3C6-3145-B388-622E434AC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3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339C6-43FE-204A-A045-5F469647818D}" type="datetimeFigureOut">
              <a:rPr lang="en-US" smtClean="0"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204B6-F3C6-3145-B388-622E434AC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4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6.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208" y="2359787"/>
            <a:ext cx="2797957" cy="4441815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grpSp>
        <p:nvGrpSpPr>
          <p:cNvPr id="26" name="Group 25"/>
          <p:cNvGrpSpPr/>
          <p:nvPr/>
        </p:nvGrpSpPr>
        <p:grpSpPr>
          <a:xfrm>
            <a:off x="908700" y="234096"/>
            <a:ext cx="7083487" cy="6572185"/>
            <a:chOff x="908700" y="234096"/>
            <a:chExt cx="7083487" cy="6572185"/>
          </a:xfrm>
        </p:grpSpPr>
        <p:grpSp>
          <p:nvGrpSpPr>
            <p:cNvPr id="20" name="Group 19"/>
            <p:cNvGrpSpPr>
              <a:grpSpLocks noChangeAspect="1"/>
            </p:cNvGrpSpPr>
            <p:nvPr/>
          </p:nvGrpSpPr>
          <p:grpSpPr>
            <a:xfrm>
              <a:off x="1097847" y="501355"/>
              <a:ext cx="6894340" cy="6304926"/>
              <a:chOff x="964174" y="284098"/>
              <a:chExt cx="7147776" cy="6536693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964174" y="284098"/>
                <a:ext cx="6431430" cy="6536693"/>
                <a:chOff x="529740" y="284098"/>
                <a:chExt cx="6431430" cy="6536693"/>
              </a:xfrm>
            </p:grpSpPr>
            <p:pic>
              <p:nvPicPr>
                <p:cNvPr id="4" name="Picture 3" descr="Khurana6.2.pn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94970" y="722536"/>
                  <a:ext cx="3606645" cy="5597580"/>
                </a:xfrm>
                <a:prstGeom prst="rect">
                  <a:avLst/>
                </a:prstGeom>
              </p:spPr>
            </p:pic>
            <p:sp>
              <p:nvSpPr>
                <p:cNvPr id="5" name="Rectangle 4"/>
                <p:cNvSpPr/>
                <p:nvPr/>
              </p:nvSpPr>
              <p:spPr>
                <a:xfrm>
                  <a:off x="529740" y="2648234"/>
                  <a:ext cx="130567" cy="35094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2801985" y="4768864"/>
                  <a:ext cx="1270171" cy="174749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>
                  <a:off x="2658564" y="5555750"/>
                  <a:ext cx="642062" cy="14337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1134332" y="3287789"/>
                  <a:ext cx="1667653" cy="2647124"/>
                </a:xfrm>
                <a:prstGeom prst="rect">
                  <a:avLst/>
                </a:prstGeom>
                <a:noFill/>
                <a:ln w="9525" cmpd="sng">
                  <a:solidFill>
                    <a:srgbClr val="000000"/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" name="Trapezoid 1"/>
                <p:cNvSpPr/>
                <p:nvPr/>
              </p:nvSpPr>
              <p:spPr>
                <a:xfrm rot="16200000">
                  <a:off x="1494907" y="3538355"/>
                  <a:ext cx="4601846" cy="1963026"/>
                </a:xfrm>
                <a:prstGeom prst="trapezoid">
                  <a:avLst>
                    <a:gd name="adj" fmla="val 43834"/>
                  </a:avLst>
                </a:prstGeom>
                <a:gradFill flip="none" rotWithShape="1">
                  <a:gsLst>
                    <a:gs pos="0">
                      <a:schemeClr val="bg1">
                        <a:lumMod val="65000"/>
                        <a:alpha val="48000"/>
                      </a:schemeClr>
                    </a:gs>
                    <a:gs pos="100000">
                      <a:schemeClr val="bg1">
                        <a:lumMod val="95000"/>
                        <a:alpha val="48000"/>
                      </a:schemeClr>
                    </a:gs>
                  </a:gsLst>
                  <a:lin ang="1620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1912085" y="601616"/>
                  <a:ext cx="1245916" cy="1152304"/>
                </a:xfrm>
                <a:prstGeom prst="rect">
                  <a:avLst/>
                </a:prstGeom>
                <a:noFill/>
                <a:ln w="9525" cmpd="sng">
                  <a:solidFill>
                    <a:srgbClr val="000000"/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Trapezoid 13"/>
                <p:cNvSpPr/>
                <p:nvPr/>
              </p:nvSpPr>
              <p:spPr>
                <a:xfrm rot="16200000">
                  <a:off x="3073604" y="368496"/>
                  <a:ext cx="1788136" cy="1619340"/>
                </a:xfrm>
                <a:prstGeom prst="trapezoid">
                  <a:avLst>
                    <a:gd name="adj" fmla="val 19942"/>
                  </a:avLst>
                </a:prstGeom>
                <a:gradFill flip="none" rotWithShape="1">
                  <a:gsLst>
                    <a:gs pos="0">
                      <a:schemeClr val="bg1">
                        <a:lumMod val="65000"/>
                        <a:alpha val="48000"/>
                      </a:schemeClr>
                    </a:gs>
                    <a:gs pos="100000">
                      <a:schemeClr val="bg1">
                        <a:lumMod val="95000"/>
                        <a:alpha val="48000"/>
                      </a:schemeClr>
                    </a:gs>
                  </a:gsLst>
                  <a:lin ang="1620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9" name="Picture 8" descr="Khurana6.5.png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77342" y="284100"/>
                  <a:ext cx="2183828" cy="1788135"/>
                </a:xfrm>
                <a:prstGeom prst="rect">
                  <a:avLst/>
                </a:prstGeom>
                <a:ln>
                  <a:noFill/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</p:pic>
          </p:grpSp>
          <p:sp>
            <p:nvSpPr>
              <p:cNvPr id="19" name="Rectangle 18"/>
              <p:cNvSpPr/>
              <p:nvPr/>
            </p:nvSpPr>
            <p:spPr>
              <a:xfrm>
                <a:off x="7981383" y="6023778"/>
                <a:ext cx="130567" cy="3509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908700" y="234096"/>
              <a:ext cx="368143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aseline="30000" dirty="0"/>
                <a:t>Flowchart for 7 Prostate Cancer Genomes (Berger et al. '11)</a:t>
              </a:r>
              <a:endParaRPr lang="en-US" sz="2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849541" y="6037527"/>
              <a:ext cx="125938" cy="3384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511041" y="2367598"/>
              <a:ext cx="621161" cy="106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6656479" y="2367597"/>
            <a:ext cx="621161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8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373561" y="144965"/>
            <a:ext cx="8887402" cy="6856474"/>
            <a:chOff x="373561" y="144965"/>
            <a:chExt cx="8887402" cy="6856474"/>
          </a:xfrm>
        </p:grpSpPr>
        <p:sp>
          <p:nvSpPr>
            <p:cNvPr id="14" name="Rectangle 13"/>
            <p:cNvSpPr/>
            <p:nvPr/>
          </p:nvSpPr>
          <p:spPr>
            <a:xfrm>
              <a:off x="974373" y="2584466"/>
              <a:ext cx="130567" cy="3509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88656" y="144965"/>
              <a:ext cx="7065584" cy="7489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baseline="30000" dirty="0">
                  <a:solidFill>
                    <a:srgbClr val="000090"/>
                  </a:solidFill>
                  <a:latin typeface="Helvetica"/>
                  <a:cs typeface="Helvetica"/>
                </a:rPr>
                <a:t>Identification of non-coding candidate drivers amongst somatic variants: Examples</a:t>
              </a:r>
              <a:endParaRPr lang="en-US" sz="3200" dirty="0">
                <a:solidFill>
                  <a:srgbClr val="000090"/>
                </a:solidFill>
                <a:latin typeface="Helvetica"/>
                <a:cs typeface="Helvetica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97847" y="2781667"/>
              <a:ext cx="125938" cy="3384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Khurana6.2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64" y="924247"/>
              <a:ext cx="3478766" cy="5399109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3289526" y="4827106"/>
              <a:ext cx="1225135" cy="16855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51190" y="5586092"/>
              <a:ext cx="619297" cy="138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099866" y="2817083"/>
              <a:ext cx="125938" cy="3384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3561" y="4365962"/>
              <a:ext cx="118521" cy="3185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398366" y="1138627"/>
              <a:ext cx="4862597" cy="37856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latin typeface="Helvetica"/>
                  <a:cs typeface="Helvetica"/>
                </a:rPr>
                <a:t>Validation of a candidate driver identified in prostate cancer sample in </a:t>
              </a:r>
              <a:r>
                <a:rPr lang="en-US" sz="1200" b="1" i="1" dirty="0">
                  <a:latin typeface="Helvetica"/>
                  <a:cs typeface="Helvetica"/>
                </a:rPr>
                <a:t>WDR74 </a:t>
              </a:r>
              <a:r>
                <a:rPr lang="en-US" sz="1200" b="1" dirty="0">
                  <a:latin typeface="Helvetica"/>
                  <a:cs typeface="Helvetica"/>
                </a:rPr>
                <a:t>gene </a:t>
              </a:r>
              <a:r>
                <a:rPr lang="en-US" sz="1200" b="1" dirty="0" smtClean="0">
                  <a:latin typeface="Helvetica"/>
                  <a:cs typeface="Helvetica"/>
                </a:rPr>
                <a:t>promoter</a:t>
              </a:r>
            </a:p>
            <a:p>
              <a:endParaRPr lang="en-US" sz="1200" b="1" dirty="0" smtClean="0">
                <a:latin typeface="Helvetica"/>
                <a:cs typeface="Helvetica"/>
              </a:endParaRPr>
            </a:p>
            <a:p>
              <a:pPr marL="285750" indent="-285750">
                <a:buFont typeface="Wingdings" charset="2"/>
                <a:buChar char="q"/>
              </a:pPr>
              <a:r>
                <a:rPr lang="en-US" sz="1200" dirty="0" smtClean="0">
                  <a:latin typeface="Helvetica"/>
                  <a:cs typeface="Helvetica"/>
                </a:rPr>
                <a:t>Sanger </a:t>
              </a:r>
              <a:r>
                <a:rPr lang="en-US" sz="1200" dirty="0">
                  <a:latin typeface="Helvetica"/>
                  <a:cs typeface="Helvetica"/>
                </a:rPr>
                <a:t>sequencing in 19 additional samples confirms </a:t>
              </a:r>
              <a:r>
                <a:rPr lang="en-US" sz="1200" dirty="0" smtClean="0">
                  <a:latin typeface="Helvetica"/>
                  <a:cs typeface="Helvetica"/>
                </a:rPr>
                <a:t>the recurrence</a:t>
              </a:r>
              <a:r>
                <a:rPr lang="en-US" sz="1200" dirty="0">
                  <a:latin typeface="Helvetica"/>
                  <a:cs typeface="Helvetica"/>
                </a:rPr>
                <a:t/>
              </a:r>
              <a:br>
                <a:rPr lang="en-US" sz="1200" dirty="0">
                  <a:latin typeface="Helvetica"/>
                  <a:cs typeface="Helvetica"/>
                </a:rPr>
              </a:br>
              <a:endParaRPr lang="en-US" sz="1200" baseline="30000" dirty="0">
                <a:latin typeface="Helvetica"/>
                <a:cs typeface="Helvetica"/>
              </a:endParaRPr>
            </a:p>
            <a:p>
              <a:endParaRPr lang="en-US" sz="1200" baseline="30000" dirty="0" smtClean="0">
                <a:latin typeface="Helvetica"/>
                <a:cs typeface="Helvetica"/>
              </a:endParaRPr>
            </a:p>
            <a:p>
              <a:endParaRPr lang="en-US" sz="1200" baseline="30000" dirty="0">
                <a:latin typeface="Helvetica"/>
                <a:cs typeface="Helvetica"/>
              </a:endParaRPr>
            </a:p>
            <a:p>
              <a:endParaRPr lang="en-US" sz="1200" baseline="30000" dirty="0" smtClean="0">
                <a:latin typeface="Helvetica"/>
                <a:cs typeface="Helvetica"/>
              </a:endParaRPr>
            </a:p>
            <a:p>
              <a:endParaRPr lang="en-US" sz="1200" baseline="30000" dirty="0">
                <a:latin typeface="Helvetica"/>
                <a:cs typeface="Helvetica"/>
              </a:endParaRPr>
            </a:p>
            <a:p>
              <a:endParaRPr lang="en-US" sz="1200" baseline="30000" dirty="0" smtClean="0">
                <a:latin typeface="Helvetica"/>
                <a:cs typeface="Helvetica"/>
              </a:endParaRPr>
            </a:p>
            <a:p>
              <a:endParaRPr lang="en-US" sz="1200" baseline="30000" dirty="0">
                <a:latin typeface="Helvetica"/>
                <a:cs typeface="Helvetica"/>
              </a:endParaRPr>
            </a:p>
            <a:p>
              <a:endParaRPr lang="en-US" sz="1200" baseline="30000" dirty="0" smtClean="0">
                <a:latin typeface="Helvetica"/>
                <a:cs typeface="Helvetica"/>
              </a:endParaRPr>
            </a:p>
            <a:p>
              <a:endParaRPr lang="en-US" sz="1200" baseline="30000" dirty="0">
                <a:latin typeface="Helvetica"/>
                <a:cs typeface="Helvetica"/>
              </a:endParaRPr>
            </a:p>
            <a:p>
              <a:endParaRPr lang="en-US" sz="1200" baseline="30000" dirty="0" smtClean="0">
                <a:latin typeface="Helvetica"/>
                <a:cs typeface="Helvetica"/>
              </a:endParaRPr>
            </a:p>
            <a:p>
              <a:endParaRPr lang="en-US" sz="1200" baseline="30000" dirty="0">
                <a:latin typeface="Helvetica"/>
                <a:cs typeface="Helvetica"/>
              </a:endParaRPr>
            </a:p>
            <a:p>
              <a:endParaRPr lang="en-US" sz="1200" baseline="30000" dirty="0" smtClean="0">
                <a:latin typeface="Helvetica"/>
                <a:cs typeface="Helvetica"/>
              </a:endParaRPr>
            </a:p>
            <a:p>
              <a:endParaRPr lang="en-US" sz="1200" baseline="30000" dirty="0" smtClean="0">
                <a:latin typeface="Helvetica"/>
                <a:cs typeface="Helvetica"/>
              </a:endParaRPr>
            </a:p>
            <a:p>
              <a:endParaRPr lang="en-US" sz="1200" baseline="30000" dirty="0">
                <a:latin typeface="Helvetica"/>
                <a:cs typeface="Helvetica"/>
              </a:endParaRPr>
            </a:p>
            <a:p>
              <a:endParaRPr lang="en-US" sz="1200" baseline="30000" dirty="0">
                <a:latin typeface="Helvetica"/>
                <a:cs typeface="Helvetica"/>
              </a:endParaRPr>
            </a:p>
            <a:p>
              <a:endParaRPr lang="en-US" sz="1200" baseline="30000" dirty="0">
                <a:latin typeface="Helvetica"/>
                <a:cs typeface="Helvetica"/>
              </a:endParaRPr>
            </a:p>
            <a:p>
              <a:endParaRPr lang="en-US" sz="1200" baseline="30000" dirty="0" smtClean="0">
                <a:latin typeface="Helvetica"/>
                <a:cs typeface="Helvetica"/>
              </a:endParaRPr>
            </a:p>
            <a:p>
              <a:endParaRPr lang="en-US" sz="1200" baseline="30000" dirty="0">
                <a:latin typeface="Helvetica"/>
                <a:cs typeface="Helvetica"/>
              </a:endParaRPr>
            </a:p>
            <a:p>
              <a:endParaRPr lang="en-US" sz="1200" baseline="30000" dirty="0" smtClean="0">
                <a:latin typeface="Helvetica"/>
                <a:cs typeface="Helvetica"/>
              </a:endParaRPr>
            </a:p>
            <a:p>
              <a:endParaRPr lang="en-US" sz="1200" baseline="30000" dirty="0">
                <a:latin typeface="Helvetica"/>
                <a:cs typeface="Helvetica"/>
              </a:endParaRPr>
            </a:p>
            <a:p>
              <a:endParaRPr lang="en-US" sz="1200" baseline="30000" dirty="0">
                <a:latin typeface="Helvetica"/>
                <a:cs typeface="Helvetica"/>
              </a:endParaRPr>
            </a:p>
            <a:p>
              <a:pPr marL="285750" indent="-285750">
                <a:buFont typeface="Wingdings" charset="2"/>
                <a:buChar char="q"/>
              </a:pPr>
              <a:r>
                <a:rPr lang="en-US" sz="1200" i="1" dirty="0" smtClean="0">
                  <a:latin typeface="Helvetica"/>
                  <a:cs typeface="Helvetica"/>
                </a:rPr>
                <a:t>WDR74 </a:t>
              </a:r>
              <a:r>
                <a:rPr lang="en-US" sz="1200" dirty="0">
                  <a:latin typeface="Helvetica"/>
                  <a:cs typeface="Helvetica"/>
                </a:rPr>
                <a:t>shows increased expression in tumor samples</a:t>
              </a:r>
            </a:p>
          </p:txBody>
        </p:sp>
        <p:pic>
          <p:nvPicPr>
            <p:cNvPr id="2" name="Picture 1" descr="Khurana6.4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3769" y="2099678"/>
              <a:ext cx="1975822" cy="2546365"/>
            </a:xfrm>
            <a:prstGeom prst="rect">
              <a:avLst/>
            </a:prstGeom>
          </p:spPr>
        </p:pic>
        <p:grpSp>
          <p:nvGrpSpPr>
            <p:cNvPr id="27" name="Group 26"/>
            <p:cNvGrpSpPr/>
            <p:nvPr/>
          </p:nvGrpSpPr>
          <p:grpSpPr>
            <a:xfrm>
              <a:off x="4898870" y="4846587"/>
              <a:ext cx="3024410" cy="2154852"/>
              <a:chOff x="5015833" y="4746315"/>
              <a:chExt cx="3024410" cy="2154852"/>
            </a:xfrm>
          </p:grpSpPr>
          <p:pic>
            <p:nvPicPr>
              <p:cNvPr id="3" name="Picture 2" descr="6.7.p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15833" y="4746315"/>
                <a:ext cx="3024410" cy="2102555"/>
              </a:xfrm>
              <a:prstGeom prst="rect">
                <a:avLst/>
              </a:prstGeom>
            </p:spPr>
          </p:pic>
          <p:sp>
            <p:nvSpPr>
              <p:cNvPr id="28" name="Rectangle 27"/>
              <p:cNvSpPr/>
              <p:nvPr/>
            </p:nvSpPr>
            <p:spPr>
              <a:xfrm>
                <a:off x="5997622" y="6553724"/>
                <a:ext cx="125938" cy="33849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7236107" y="6562668"/>
                <a:ext cx="125938" cy="33849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710986" y="4965323"/>
                <a:ext cx="8723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latin typeface="Helvetica"/>
                    <a:cs typeface="Helvetica"/>
                  </a:rPr>
                  <a:t>b</a:t>
                </a:r>
                <a:r>
                  <a:rPr lang="en-US" sz="1200" dirty="0" smtClean="0">
                    <a:latin typeface="Helvetica"/>
                    <a:cs typeface="Helvetica"/>
                  </a:rPr>
                  <a:t>enign</a:t>
                </a:r>
                <a:endParaRPr lang="en-US" sz="1200" dirty="0">
                  <a:latin typeface="Helvetica"/>
                  <a:cs typeface="Helvetica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059537" y="4965323"/>
                <a:ext cx="8723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latin typeface="Helvetica"/>
                    <a:cs typeface="Helvetica"/>
                  </a:rPr>
                  <a:t>PCs</a:t>
                </a:r>
                <a:endParaRPr lang="en-US" sz="1200" dirty="0">
                  <a:latin typeface="Helvetica"/>
                  <a:cs typeface="Helvetica"/>
                </a:endParaRP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2957493" y="5586092"/>
              <a:ext cx="315324" cy="363217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81911" y="1007807"/>
              <a:ext cx="4507530" cy="5738693"/>
            </a:xfrm>
            <a:prstGeom prst="rect">
              <a:avLst/>
            </a:prstGeom>
            <a:noFill/>
            <a:ln w="9525" cmpd="sng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959283" y="4230136"/>
              <a:ext cx="379429" cy="3384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73664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Macintosh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 FU</dc:creator>
  <cp:lastModifiedBy>YAO FU</cp:lastModifiedBy>
  <cp:revision>1</cp:revision>
  <dcterms:created xsi:type="dcterms:W3CDTF">2013-09-25T19:08:41Z</dcterms:created>
  <dcterms:modified xsi:type="dcterms:W3CDTF">2013-09-25T19:08:49Z</dcterms:modified>
</cp:coreProperties>
</file>