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2" r:id="rId2"/>
    <p:sldId id="394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397" r:id="rId11"/>
    <p:sldId id="40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FEFE"/>
    <a:srgbClr val="FF33FB"/>
    <a:srgbClr val="FF1D20"/>
    <a:srgbClr val="2F2EFA"/>
    <a:srgbClr val="FF1314"/>
    <a:srgbClr val="FF4D5D"/>
    <a:srgbClr val="5BF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0566" autoAdjust="0"/>
  </p:normalViewPr>
  <p:slideViewPr>
    <p:cSldViewPr snapToGrid="0" snapToObjects="1">
      <p:cViewPr>
        <p:scale>
          <a:sx n="150" d="100"/>
          <a:sy n="150" d="100"/>
        </p:scale>
        <p:origin x="-84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human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085315984476928"/>
          <c:y val="0.01429699403346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27985208459038"/>
          <c:y val="0.162899825245002"/>
          <c:w val="0.581195858725919"/>
          <c:h val="0.505881786976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human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085315984476928"/>
          <c:y val="0.01429699403346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27985208459038"/>
          <c:y val="0.162899825245002"/>
          <c:w val="0.581195858725919"/>
          <c:h val="0.505881786976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worm-specific</a:t>
            </a:r>
          </a:p>
        </c:rich>
      </c:tx>
      <c:layout>
        <c:manualLayout>
          <c:xMode val="edge"/>
          <c:yMode val="edge"/>
          <c:x val="0.166784626889589"/>
          <c:y val="0.00638545683338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8489864323487"/>
          <c:y val="0.158320778511115"/>
          <c:w val="0.564418801079002"/>
          <c:h val="0.6148650307362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145969227963047"/>
          <c:y val="0.01524769093530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602025905221"/>
          <c:y val="0.224182477641722"/>
          <c:w val="0.461459643915479"/>
          <c:h val="0.4345244949647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human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085315984476928"/>
          <c:y val="0.01429699403346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27985208459038"/>
          <c:y val="0.162899825245002"/>
          <c:w val="0.581195858725919"/>
          <c:h val="0.505881786976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worm-specific</a:t>
            </a:r>
          </a:p>
        </c:rich>
      </c:tx>
      <c:layout>
        <c:manualLayout>
          <c:xMode val="edge"/>
          <c:yMode val="edge"/>
          <c:x val="0.166784626889589"/>
          <c:y val="0.017932559465305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0289359594753"/>
          <c:y val="0.146697267841133"/>
          <c:w val="0.532619606866578"/>
          <c:h val="0.67275224866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145969227963047"/>
          <c:y val="0.01524769093530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602025905221"/>
          <c:y val="0.224182477641722"/>
          <c:w val="0.461459643915479"/>
          <c:h val="0.4345244949647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6303067921798"/>
          <c:y val="0.169270629546025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772794490300058"/>
          <c:w val="1.0"/>
          <c:h val="0.202418105604751"/>
        </c:manualLayout>
      </c:layout>
      <c:overlay val="0"/>
      <c:txPr>
        <a:bodyPr/>
        <a:lstStyle/>
        <a:p>
          <a:pPr>
            <a:defRPr sz="1000">
              <a:latin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human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085315984476928"/>
          <c:y val="0.01429699403346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27985208459038"/>
          <c:y val="0.162899825245002"/>
          <c:w val="0.581195858725919"/>
          <c:h val="0.505881786976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worm-specific</a:t>
            </a:r>
          </a:p>
        </c:rich>
      </c:tx>
      <c:layout>
        <c:manualLayout>
          <c:xMode val="edge"/>
          <c:yMode val="edge"/>
          <c:x val="0.166784626889589"/>
          <c:y val="0.017932559465305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0289359594753"/>
          <c:y val="0.146697267841133"/>
          <c:w val="0.532619606866578"/>
          <c:h val="0.67275224866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145969227963047"/>
          <c:y val="0.01524769093530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602025905221"/>
          <c:y val="0.224182477641722"/>
          <c:w val="0.461459643915479"/>
          <c:h val="0.4345244949647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worm-specific</a:t>
            </a:r>
          </a:p>
        </c:rich>
      </c:tx>
      <c:layout>
        <c:manualLayout>
          <c:xMode val="edge"/>
          <c:yMode val="edge"/>
          <c:x val="0.166784626889589"/>
          <c:y val="0.00638545683338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8489864323487"/>
          <c:y val="0.158320778511115"/>
          <c:w val="0.564418801079002"/>
          <c:h val="0.6148650307362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6303067921798"/>
          <c:y val="0.169270629546025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772794490300058"/>
          <c:w val="1.0"/>
          <c:h val="0.202418105604751"/>
        </c:manualLayout>
      </c:layout>
      <c:overlay val="0"/>
      <c:txPr>
        <a:bodyPr/>
        <a:lstStyle/>
        <a:p>
          <a:pPr>
            <a:defRPr sz="1000">
              <a:latin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human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085315984476928"/>
          <c:y val="0.01429699403346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27985208459038"/>
          <c:y val="0.162899825245002"/>
          <c:w val="0.581195858725919"/>
          <c:h val="0.505881786976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worm-specific</a:t>
            </a:r>
          </a:p>
        </c:rich>
      </c:tx>
      <c:layout>
        <c:manualLayout>
          <c:xMode val="edge"/>
          <c:yMode val="edge"/>
          <c:x val="0.166784626889589"/>
          <c:y val="0.017932559465305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0289359594753"/>
          <c:y val="0.146697267841133"/>
          <c:w val="0.532619606866578"/>
          <c:h val="0.67275224866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145969227963047"/>
          <c:y val="0.01524769093530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602025905221"/>
          <c:y val="0.224182477641722"/>
          <c:w val="0.461459643915479"/>
          <c:h val="0.4345244949647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6303067921798"/>
          <c:y val="0.169270629546025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772794490300058"/>
          <c:w val="1.0"/>
          <c:h val="0.202418105604751"/>
        </c:manualLayout>
      </c:layout>
      <c:overlay val="0"/>
      <c:txPr>
        <a:bodyPr/>
        <a:lstStyle/>
        <a:p>
          <a:pPr>
            <a:defRPr sz="1000">
              <a:latin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145969227963047"/>
          <c:y val="0.01524769093530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602025905221"/>
          <c:y val="0.224182477641722"/>
          <c:w val="0.461459643915479"/>
          <c:h val="0.4345244949647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6303067921798"/>
          <c:y val="0.169270629546025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772794490300058"/>
          <c:w val="1.0"/>
          <c:h val="0.202418105604751"/>
        </c:manualLayout>
      </c:layout>
      <c:overlay val="0"/>
      <c:txPr>
        <a:bodyPr/>
        <a:lstStyle/>
        <a:p>
          <a:pPr>
            <a:defRPr sz="1000">
              <a:latin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human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085315984476928"/>
          <c:y val="0.01429699403346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27985208459038"/>
          <c:y val="0.162899825245002"/>
          <c:w val="0.581195858725919"/>
          <c:h val="0.505881786976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worm-specific</a:t>
            </a:r>
          </a:p>
        </c:rich>
      </c:tx>
      <c:layout>
        <c:manualLayout>
          <c:xMode val="edge"/>
          <c:yMode val="edge"/>
          <c:x val="0.166784626889589"/>
          <c:y val="0.017932559465305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0289359594753"/>
          <c:y val="0.146697267841133"/>
          <c:w val="0.532619606866578"/>
          <c:h val="0.67275224866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sz="1000" dirty="0">
                <a:solidFill>
                  <a:srgbClr val="008000"/>
                </a:solidFill>
                <a:latin typeface="Arial"/>
                <a:cs typeface="Arial"/>
              </a:rPr>
              <a:t>worm</a:t>
            </a:r>
            <a:r>
              <a:rPr lang="en-US" sz="1000" dirty="0">
                <a:latin typeface="Arial"/>
                <a:cs typeface="Arial"/>
              </a:rPr>
              <a:t>-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fly</a:t>
            </a:r>
          </a:p>
        </c:rich>
      </c:tx>
      <c:layout>
        <c:manualLayout>
          <c:xMode val="edge"/>
          <c:yMode val="edge"/>
          <c:x val="0.145969227963047"/>
          <c:y val="0.01524769093530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602025905221"/>
          <c:y val="0.224182477641722"/>
          <c:w val="0.461459643915479"/>
          <c:h val="0.4345244949647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6303067921798"/>
          <c:y val="0.169270629546025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772794490300058"/>
          <c:w val="1.0"/>
          <c:h val="0.202418105604751"/>
        </c:manualLayout>
      </c:layout>
      <c:overlay val="0"/>
      <c:txPr>
        <a:bodyPr/>
        <a:lstStyle/>
        <a:p>
          <a:pPr>
            <a:defRPr sz="1000">
              <a:latin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6303067921798"/>
          <c:y val="0.169270629546025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772794490300058"/>
          <c:w val="1.0"/>
          <c:h val="0.202418105604751"/>
        </c:manualLayout>
      </c:layout>
      <c:overlay val="0"/>
      <c:txPr>
        <a:bodyPr/>
        <a:lstStyle/>
        <a:p>
          <a:pPr>
            <a:defRPr sz="1000">
              <a:latin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62A77-AF31-184F-B67E-4410B152FB0B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2D10-17EF-294B-B4AA-B22174FE5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5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0F42E-E0CA-2143-9552-9A02F08B8CE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DBB5-3C86-5943-B898-CDC4F4087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9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Adult circle should</a:t>
            </a:r>
            <a:r>
              <a:rPr lang="en-US" baseline="0" dirty="0" smtClean="0"/>
              <a:t> to be bigger;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to “Since </a:t>
            </a:r>
            <a:r>
              <a:rPr lang="en-US" baseline="0" dirty="0" err="1" smtClean="0"/>
              <a:t>Djebali</a:t>
            </a:r>
            <a:r>
              <a:rPr lang="en-US" baseline="0" dirty="0" smtClean="0"/>
              <a:t> et al. (2012)”, “Since Gravely et al. (2010)”, “Since Gerstein et al. (2010)”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Fly: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10x reads;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4x data sets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for the real numbers from Ben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(needs both data sets number and reads number)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LaDena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(needs both data sets number and reads number)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(needs read number)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78AA0-CE99-A046-BEE0-1E63AEE9A5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+mn-lt"/>
                <a:cs typeface="Arial"/>
              </a:rPr>
              <a:t>TARs</a:t>
            </a:r>
            <a:endParaRPr lang="en-US" sz="1200" b="1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5DBB5-3C86-5943-B898-CDC4F4087B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83C-BB39-CA46-B1D5-5CF893E4B751}" type="datetime1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683-B39D-0943-9FC7-57C90C8378A0}" type="datetime1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465F-3EBB-2948-AAFE-3521BF6D178D}" type="datetime1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05-2196-C34E-8B9A-4B5462699F61}" type="datetime1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20C0-F1B6-F048-94CE-620E96B0C495}" type="datetime1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5D14-1E54-9542-AE05-88D6F08E9DD7}" type="datetime1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922-AD35-EA46-A57C-A25F87218512}" type="datetime1">
              <a:rPr lang="en-US" smtClean="0"/>
              <a:t>9/24/13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5062-5A31-BC4D-8D42-FFFCA5080B98}" type="datetime1">
              <a:rPr lang="en-US" smtClean="0"/>
              <a:t>9/24/13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48E3-9057-5844-9983-01CD72E6D26D}" type="datetime1">
              <a:rPr lang="en-US" smtClean="0"/>
              <a:t>9/24/13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90C-6303-2B41-867C-8A160D64F8AD}" type="datetime1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DD25-901D-794F-B11F-63A280D3D919}" type="datetime1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1DDA-025E-BB46-9A8C-6E522CA732F0}" type="datetime1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7" Type="http://schemas.openxmlformats.org/officeDocument/2006/relationships/image" Target="../media/image4.png"/><Relationship Id="rId8" Type="http://schemas.openxmlformats.org/officeDocument/2006/relationships/chart" Target="../charts/chart3.xml"/><Relationship Id="rId9" Type="http://schemas.openxmlformats.org/officeDocument/2006/relationships/image" Target="../media/image5.png"/><Relationship Id="rId10" Type="http://schemas.openxmlformats.org/officeDocument/2006/relationships/chart" Target="../charts/chart4.xml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image" Target="../media/image4.png"/><Relationship Id="rId8" Type="http://schemas.openxmlformats.org/officeDocument/2006/relationships/chart" Target="../charts/chart7.xml"/><Relationship Id="rId9" Type="http://schemas.openxmlformats.org/officeDocument/2006/relationships/image" Target="../media/image5.png"/><Relationship Id="rId10" Type="http://schemas.openxmlformats.org/officeDocument/2006/relationships/chart" Target="../charts/chart8.xml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.jpeg"/><Relationship Id="rId7" Type="http://schemas.openxmlformats.org/officeDocument/2006/relationships/chart" Target="../charts/chart10.xml"/><Relationship Id="rId8" Type="http://schemas.openxmlformats.org/officeDocument/2006/relationships/chart" Target="../charts/chart11.xml"/><Relationship Id="rId9" Type="http://schemas.openxmlformats.org/officeDocument/2006/relationships/image" Target="../media/image4.png"/><Relationship Id="rId10" Type="http://schemas.openxmlformats.org/officeDocument/2006/relationships/chart" Target="../charts/chart12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chart" Target="../charts/chart13.xml"/><Relationship Id="rId6" Type="http://schemas.openxmlformats.org/officeDocument/2006/relationships/chart" Target="../charts/chart14.xml"/><Relationship Id="rId7" Type="http://schemas.openxmlformats.org/officeDocument/2006/relationships/image" Target="../media/image4.png"/><Relationship Id="rId8" Type="http://schemas.openxmlformats.org/officeDocument/2006/relationships/chart" Target="../charts/chart15.xml"/><Relationship Id="rId9" Type="http://schemas.openxmlformats.org/officeDocument/2006/relationships/image" Target="../media/image5.png"/><Relationship Id="rId10" Type="http://schemas.openxmlformats.org/officeDocument/2006/relationships/chart" Target="../charts/chart16.xml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chart" Target="../charts/chart17.xml"/><Relationship Id="rId6" Type="http://schemas.openxmlformats.org/officeDocument/2006/relationships/chart" Target="../charts/chart18.xml"/><Relationship Id="rId7" Type="http://schemas.openxmlformats.org/officeDocument/2006/relationships/image" Target="../media/image4.png"/><Relationship Id="rId8" Type="http://schemas.openxmlformats.org/officeDocument/2006/relationships/chart" Target="../charts/chart19.xml"/><Relationship Id="rId9" Type="http://schemas.openxmlformats.org/officeDocument/2006/relationships/image" Target="../media/image5.png"/><Relationship Id="rId10" Type="http://schemas.openxmlformats.org/officeDocument/2006/relationships/chart" Target="../charts/chart20.xml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chart" Target="../charts/chart21.xml"/><Relationship Id="rId6" Type="http://schemas.openxmlformats.org/officeDocument/2006/relationships/chart" Target="../charts/chart22.xml"/><Relationship Id="rId7" Type="http://schemas.openxmlformats.org/officeDocument/2006/relationships/image" Target="../media/image4.png"/><Relationship Id="rId8" Type="http://schemas.openxmlformats.org/officeDocument/2006/relationships/chart" Target="../charts/chart23.xml"/><Relationship Id="rId9" Type="http://schemas.openxmlformats.org/officeDocument/2006/relationships/image" Target="../media/image5.png"/><Relationship Id="rId10" Type="http://schemas.openxmlformats.org/officeDocument/2006/relationships/chart" Target="../charts/chart24.xml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97134"/>
            <a:ext cx="67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1</a:t>
            </a:r>
          </a:p>
        </p:txBody>
      </p:sp>
      <p:pic>
        <p:nvPicPr>
          <p:cNvPr id="2" name="Picture 1" descr="Figure 1 mockup_20130923.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2" y="0"/>
            <a:ext cx="8572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78145" y="1527165"/>
            <a:ext cx="437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497134"/>
            <a:ext cx="67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4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14683" y="285802"/>
            <a:ext cx="3704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lang="en-US" dirty="0"/>
              <a:t>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18222" y="335002"/>
            <a:ext cx="158435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Scaled Correlation </a:t>
            </a:r>
            <a:r>
              <a:rPr lang="en-US" sz="1100" b="1" dirty="0" smtClean="0"/>
              <a:t>of </a:t>
            </a:r>
          </a:p>
          <a:p>
            <a:pPr algn="ctr"/>
            <a:r>
              <a:rPr lang="en-US" sz="1100" b="1" dirty="0" smtClean="0"/>
              <a:t>Binding with Expression</a:t>
            </a:r>
            <a:endParaRPr lang="en-US" sz="11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258085" y="1634905"/>
            <a:ext cx="2099596" cy="3657600"/>
            <a:chOff x="5269803" y="2727105"/>
            <a:chExt cx="2099596" cy="3657600"/>
          </a:xfrm>
        </p:grpSpPr>
        <p:pic>
          <p:nvPicPr>
            <p:cNvPr id="7" name="Picture 6" descr="cmptxn_ex6_panelF_RA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803" y="2727105"/>
              <a:ext cx="2099596" cy="3657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745927" y="3065584"/>
              <a:ext cx="1481667" cy="143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4890792" y="3940776"/>
              <a:ext cx="1481667" cy="143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03593" y="2988697"/>
              <a:ext cx="559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Human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5321903" y="3366077"/>
              <a:ext cx="559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Human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62933" y="2988697"/>
              <a:ext cx="559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8000"/>
                  </a:solidFill>
                </a:rPr>
                <a:t>Worm</a:t>
              </a:r>
              <a:endParaRPr lang="en-US" sz="1000" dirty="0">
                <a:solidFill>
                  <a:srgbClr val="008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5321903" y="3874065"/>
              <a:ext cx="559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8000"/>
                  </a:solidFill>
                </a:rPr>
                <a:t>Worm</a:t>
              </a:r>
              <a:endParaRPr lang="en-US" sz="1000" dirty="0">
                <a:solidFill>
                  <a:srgbClr val="008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03459" y="2988697"/>
              <a:ext cx="4236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</a:rPr>
                <a:t>Fly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5394080" y="4384796"/>
              <a:ext cx="4236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</a:rPr>
                <a:t>Fly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1285" y="4023872"/>
            <a:ext cx="353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dirty="0"/>
              <a:t> B</a:t>
            </a:r>
          </a:p>
        </p:txBody>
      </p:sp>
      <p:pic>
        <p:nvPicPr>
          <p:cNvPr id="5" name="Picture 4" descr="interleaved_v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24053" r="32278" b="38518"/>
          <a:stretch/>
        </p:blipFill>
        <p:spPr>
          <a:xfrm>
            <a:off x="1354620" y="470468"/>
            <a:ext cx="4721927" cy="3553404"/>
          </a:xfrm>
          <a:prstGeom prst="rect">
            <a:avLst/>
          </a:prstGeom>
        </p:spPr>
      </p:pic>
      <p:pic>
        <p:nvPicPr>
          <p:cNvPr id="9" name="Picture 8" descr="figure4B_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07" y="3839177"/>
            <a:ext cx="2684160" cy="21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5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77957" y="3844466"/>
            <a:ext cx="437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497134"/>
            <a:ext cx="67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4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1019" y="1829244"/>
            <a:ext cx="3704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lang="en-US" dirty="0"/>
              <a:t>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89715" y="4880544"/>
            <a:ext cx="13298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Scaled Correlation </a:t>
            </a:r>
            <a:r>
              <a:rPr lang="en-US" sz="900" b="1" dirty="0" smtClean="0"/>
              <a:t>of </a:t>
            </a:r>
          </a:p>
          <a:p>
            <a:pPr algn="ctr"/>
            <a:r>
              <a:rPr lang="en-US" sz="900" b="1" dirty="0" smtClean="0"/>
              <a:t>Binding with Expression</a:t>
            </a:r>
            <a:endParaRPr lang="en-US" sz="900" b="1" dirty="0"/>
          </a:p>
        </p:txBody>
      </p:sp>
      <p:pic>
        <p:nvPicPr>
          <p:cNvPr id="7" name="Picture 6" descr="cmptxn_ex6_panelF_R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9"/>
          <a:stretch/>
        </p:blipFill>
        <p:spPr>
          <a:xfrm>
            <a:off x="5454311" y="3979224"/>
            <a:ext cx="1342527" cy="14586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2155" y="5345876"/>
            <a:ext cx="842221" cy="92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333851" y="6194687"/>
            <a:ext cx="947410" cy="81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42171" y="1829244"/>
            <a:ext cx="353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dirty="0"/>
              <a:t> B</a:t>
            </a:r>
          </a:p>
        </p:txBody>
      </p:sp>
      <p:pic>
        <p:nvPicPr>
          <p:cNvPr id="5" name="Picture 4" descr="interleaved_v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24053" r="32278" b="38518"/>
          <a:stretch/>
        </p:blipFill>
        <p:spPr>
          <a:xfrm>
            <a:off x="954290" y="1628747"/>
            <a:ext cx="4449216" cy="3348180"/>
          </a:xfrm>
          <a:prstGeom prst="rect">
            <a:avLst/>
          </a:prstGeom>
        </p:spPr>
      </p:pic>
      <p:pic>
        <p:nvPicPr>
          <p:cNvPr id="9" name="Picture 8" descr="figure4B_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39" y="1829244"/>
            <a:ext cx="2367592" cy="1917172"/>
          </a:xfrm>
          <a:prstGeom prst="rect">
            <a:avLst/>
          </a:prstGeom>
        </p:spPr>
      </p:pic>
      <p:pic>
        <p:nvPicPr>
          <p:cNvPr id="20" name="Picture 19" descr="cmptxn_ex6_panelF_R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74"/>
          <a:stretch/>
        </p:blipFill>
        <p:spPr>
          <a:xfrm>
            <a:off x="6796838" y="4029132"/>
            <a:ext cx="1342527" cy="9477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49212" y="4185623"/>
            <a:ext cx="1117600" cy="107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48470" y="4111082"/>
            <a:ext cx="58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Human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37183" y="4104732"/>
            <a:ext cx="372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FF"/>
                </a:solidFill>
              </a:rPr>
              <a:t>Fly</a:t>
            </a:r>
            <a:endParaRPr lang="en-US" sz="9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3660" y="4108734"/>
            <a:ext cx="503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8000"/>
                </a:solidFill>
              </a:rPr>
              <a:t>Worm</a:t>
            </a:r>
            <a:endParaRPr lang="en-US" sz="900" dirty="0">
              <a:solidFill>
                <a:srgbClr val="008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8470" y="4185623"/>
            <a:ext cx="91242" cy="1241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5375150" y="4343528"/>
            <a:ext cx="559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Human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5370128" y="4648313"/>
            <a:ext cx="574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8000"/>
                </a:solidFill>
              </a:rPr>
              <a:t>Worm</a:t>
            </a:r>
            <a:endParaRPr lang="en-US" sz="900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5403054" y="4918319"/>
            <a:ext cx="522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FF"/>
                </a:solidFill>
              </a:rPr>
              <a:t>Fly</a:t>
            </a:r>
            <a:endParaRPr lang="en-US" sz="9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98349"/>
              </p:ext>
            </p:extLst>
          </p:nvPr>
        </p:nvGraphicFramePr>
        <p:xfrm>
          <a:off x="925339" y="1089076"/>
          <a:ext cx="7209807" cy="408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96"/>
                <a:gridCol w="324296"/>
                <a:gridCol w="279514"/>
                <a:gridCol w="116840"/>
                <a:gridCol w="795299"/>
                <a:gridCol w="596618"/>
                <a:gridCol w="596618"/>
                <a:gridCol w="596618"/>
                <a:gridCol w="596618"/>
                <a:gridCol w="596618"/>
                <a:gridCol w="596618"/>
                <a:gridCol w="596618"/>
                <a:gridCol w="596618"/>
                <a:gridCol w="596618"/>
              </a:tblGrid>
              <a:tr h="229701">
                <a:tc rowSpan="3"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Human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Worm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Fly</a:t>
                      </a:r>
                      <a:endParaRPr lang="en-US" sz="9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56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</a:tr>
              <a:tr h="217238"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Sequenced Genome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mRNAs</a:t>
                      </a:r>
                      <a:r>
                        <a:rPr lang="en-US" sz="900" b="1" baseline="0" dirty="0" smtClean="0">
                          <a:latin typeface="+mn-lt"/>
                        </a:rPr>
                        <a:t> (exons)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20,007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86,560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21,192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34,437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34.3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13,940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35,970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28.0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294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latin typeface="+mn-lt"/>
                        </a:rPr>
                        <a:t>Pseudogenes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11,216</a:t>
                      </a: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27,089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0.95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1,343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Annotated </a:t>
                      </a: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ncRNAs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22,154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17,770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41,466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2,611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baseline="0" dirty="0" smtClean="0"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2,155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3,279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2.6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Annotated </a:t>
                      </a:r>
                      <a:r>
                        <a:rPr lang="en-US" sz="900" b="1" dirty="0" err="1" smtClean="0">
                          <a:latin typeface="+mn-lt"/>
                        </a:rPr>
                        <a:t>ncRNAs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vert="vert270"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cs typeface="Arial"/>
                        </a:rPr>
                        <a:t>Comparable</a:t>
                      </a:r>
                      <a:r>
                        <a:rPr lang="en-US" sz="900" b="1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900" b="1" baseline="0" dirty="0" err="1" smtClean="0">
                          <a:latin typeface="+mn-lt"/>
                          <a:cs typeface="Arial"/>
                        </a:rPr>
                        <a:t>ncRNAs</a:t>
                      </a: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</a:t>
                      </a: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RNAs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1,756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tRNAs</a:t>
                      </a:r>
                      <a:endParaRPr lang="en-US" sz="9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609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snoRNAs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1,521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snRNAs</a:t>
                      </a: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1,944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en-US" sz="9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lncRNAs</a:t>
                      </a: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10,840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10,581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233</a:t>
                      </a:r>
                      <a:endParaRPr lang="en-US" sz="9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184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0.18</a:t>
                      </a:r>
                    </a:p>
                  </a:txBody>
                  <a:tcPr marL="9525" marR="9525" marT="9525" marB="0" anchor="ctr"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852</a:t>
                      </a:r>
                      <a:endParaRPr lang="en-US" sz="9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868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0.68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Regions</a:t>
                      </a:r>
                      <a:r>
                        <a:rPr lang="en-US" sz="900" b="1" baseline="0" dirty="0" smtClean="0">
                          <a:latin typeface="+mn-lt"/>
                        </a:rPr>
                        <a:t> excluding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latin typeface="+mn-lt"/>
                        </a:rPr>
                        <a:t>mRNAs, </a:t>
                      </a:r>
                      <a:r>
                        <a:rPr lang="en-US" sz="900" b="1" baseline="0" dirty="0" err="1" smtClean="0">
                          <a:latin typeface="+mn-lt"/>
                        </a:rPr>
                        <a:t>Pseudogenes</a:t>
                      </a:r>
                      <a:r>
                        <a:rPr lang="en-US" sz="900" b="1" baseline="0" dirty="0" smtClean="0">
                          <a:latin typeface="+mn-lt"/>
                        </a:rPr>
                        <a:t>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latin typeface="+mn-lt"/>
                        </a:rPr>
                        <a:t>Annotated </a:t>
                      </a:r>
                      <a:r>
                        <a:rPr lang="en-US" sz="900" b="1" baseline="0" dirty="0" err="1" smtClean="0">
                          <a:latin typeface="+mn-lt"/>
                        </a:rPr>
                        <a:t>ncRNAs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283,816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2,731,811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143,372</a:t>
                      </a:r>
                      <a:endParaRPr lang="en-US" sz="900" b="0" i="0" baseline="30000" dirty="0"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63,520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latin typeface="+mn-lt"/>
                        </a:rPr>
                        <a:t>63.3</a:t>
                      </a:r>
                    </a:p>
                  </a:txBody>
                  <a:tcPr marL="9525" marR="9525" marT="9525" marB="0" anchor="ctr"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60,108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89,445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69.6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+mn-lt"/>
                      </a:endParaRPr>
                    </a:p>
                  </a:txBody>
                  <a:tcPr vert="vert270" anchor="ctr">
                    <a:lnL w="762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latin typeface="+mn-lt"/>
                          <a:cs typeface="Arial"/>
                        </a:rPr>
                        <a:t>Transcription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latin typeface="+mn-lt"/>
                          <a:cs typeface="Arial"/>
                        </a:rPr>
                        <a:t>Detected (TARs)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708,253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916,401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32.0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232,150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37,029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36.9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83,618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44,256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34.5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cs typeface="Arial"/>
                        </a:rPr>
                        <a:t>Supervised Predictions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104,016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13,835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2,525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392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0.39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599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164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0.13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744" y="6488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97134"/>
            <a:ext cx="67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325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/>
          <a:srcRect l="46319" r="12670"/>
          <a:stretch/>
        </p:blipFill>
        <p:spPr>
          <a:xfrm>
            <a:off x="4651390" y="4111565"/>
            <a:ext cx="2785551" cy="274643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/>
          <a:srcRect r="58353"/>
          <a:stretch/>
        </p:blipFill>
        <p:spPr>
          <a:xfrm>
            <a:off x="2152312" y="4119333"/>
            <a:ext cx="2828751" cy="2746435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 rot="16194386">
            <a:off x="7277416" y="6078769"/>
            <a:ext cx="182245" cy="13940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3591181">
            <a:off x="-498193" y="-278971"/>
            <a:ext cx="5184294" cy="4487361"/>
            <a:chOff x="777280" y="1498859"/>
            <a:chExt cx="5184294" cy="4487361"/>
          </a:xfrm>
        </p:grpSpPr>
        <p:pic>
          <p:nvPicPr>
            <p:cNvPr id="10" name="Picture 9" descr="coappear_wfh.png"/>
            <p:cNvPicPr>
              <a:picLocks noChangeAspect="1"/>
            </p:cNvPicPr>
            <p:nvPr/>
          </p:nvPicPr>
          <p:blipFill rotWithShape="1">
            <a:blip r:embed="rId4"/>
            <a:srcRect l="11228" t="-5413" r="-17171" b="1"/>
            <a:stretch/>
          </p:blipFill>
          <p:spPr>
            <a:xfrm rot="8013616">
              <a:off x="1201219" y="1856604"/>
              <a:ext cx="4237596" cy="4021636"/>
            </a:xfrm>
            <a:prstGeom prst="rtTriangle">
              <a:avLst/>
            </a:prstGeom>
          </p:spPr>
        </p:pic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138929" y="2426714"/>
              <a:ext cx="274570" cy="3062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3381315" y="1760532"/>
              <a:ext cx="258038" cy="2309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468147" y="2735505"/>
              <a:ext cx="256102" cy="2292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64"/>
            <p:cNvGrpSpPr/>
            <p:nvPr/>
          </p:nvGrpSpPr>
          <p:grpSpPr>
            <a:xfrm>
              <a:off x="777280" y="3612885"/>
              <a:ext cx="5184294" cy="560933"/>
              <a:chOff x="344729" y="2390368"/>
              <a:chExt cx="4363206" cy="477411"/>
            </a:xfrm>
          </p:grpSpPr>
          <p:sp>
            <p:nvSpPr>
              <p:cNvPr id="130" name="Rectangle 129"/>
              <p:cNvSpPr/>
              <p:nvPr/>
            </p:nvSpPr>
            <p:spPr>
              <a:xfrm rot="2636683">
                <a:off x="65024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2636683">
                <a:off x="69865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2636683">
                <a:off x="887542" y="24236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2636683">
                <a:off x="928091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2636683">
                <a:off x="1071359" y="240534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2636683">
                <a:off x="1572364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2636683">
                <a:off x="1649313" y="24053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2636683">
                <a:off x="1708297" y="24006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2636683">
                <a:off x="1632688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2636683">
                <a:off x="2076151" y="24641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2636683">
                <a:off x="1917514" y="240306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2636683">
                <a:off x="2133476" y="240537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2636683">
                <a:off x="2506854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636683">
                <a:off x="2256792" y="24061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2636683">
                <a:off x="2122894" y="260107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2636683">
                <a:off x="2720961" y="24109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636683">
                <a:off x="3060401" y="242049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2636683">
                <a:off x="3118772" y="239980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2636683">
                <a:off x="3186395" y="24141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2636683">
                <a:off x="3225168" y="240619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2636683">
                <a:off x="3271174" y="24062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2636683">
                <a:off x="3335869" y="242049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2636683">
                <a:off x="3620752" y="2414146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636683">
                <a:off x="3807015" y="241732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2636683">
                <a:off x="3926828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2636683">
                <a:off x="4436754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2636683">
                <a:off x="415577" y="24006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2636683">
                <a:off x="377648" y="239549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2636683">
                <a:off x="344729" y="23903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2636683">
                <a:off x="2848008" y="240306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2636683">
                <a:off x="2996227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636683">
                <a:off x="1279781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809538" y="3441210"/>
              <a:ext cx="248001" cy="22198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188889" y="3422717"/>
              <a:ext cx="303689" cy="271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184588" y="3432576"/>
              <a:ext cx="293141" cy="2623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8008819" flipV="1">
              <a:off x="3388222" y="1536194"/>
              <a:ext cx="0" cy="237697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8008819" flipH="1" flipV="1">
              <a:off x="2058988" y="2607056"/>
              <a:ext cx="0" cy="11257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8008819" flipV="1">
              <a:off x="4103100" y="3087785"/>
              <a:ext cx="1101169" cy="117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8008819">
              <a:off x="2116403" y="2683955"/>
              <a:ext cx="2375353" cy="516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8-Point Star 174"/>
            <p:cNvSpPr/>
            <p:nvPr/>
          </p:nvSpPr>
          <p:spPr>
            <a:xfrm>
              <a:off x="2576782" y="219767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2584413" y="3449179"/>
              <a:ext cx="205380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8-Point Star 107"/>
            <p:cNvSpPr/>
            <p:nvPr/>
          </p:nvSpPr>
          <p:spPr>
            <a:xfrm>
              <a:off x="1361424" y="3447422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8-Point Star 101"/>
            <p:cNvSpPr/>
            <p:nvPr/>
          </p:nvSpPr>
          <p:spPr>
            <a:xfrm>
              <a:off x="3871572" y="344525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6823" y="94148"/>
            <a:ext cx="1707394" cy="1242429"/>
            <a:chOff x="5936120" y="5052949"/>
            <a:chExt cx="1192500" cy="1242429"/>
          </a:xfrm>
        </p:grpSpPr>
        <p:graphicFrame>
          <p:nvGraphicFramePr>
            <p:cNvPr id="103" name="Chart 102"/>
            <p:cNvGraphicFramePr/>
            <p:nvPr>
              <p:extLst>
                <p:ext uri="{D42A27DB-BD31-4B8C-83A1-F6EECF244321}">
                  <p14:modId xmlns:p14="http://schemas.microsoft.com/office/powerpoint/2010/main" val="2636068266"/>
                </p:ext>
              </p:extLst>
            </p:nvPr>
          </p:nvGraphicFramePr>
          <p:xfrm>
            <a:off x="5936120" y="5052949"/>
            <a:ext cx="1192500" cy="1242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249249" y="5437668"/>
              <a:ext cx="171405" cy="2391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6149" y="1346823"/>
            <a:ext cx="1198144" cy="1099843"/>
            <a:chOff x="7434910" y="4241753"/>
            <a:chExt cx="1367276" cy="1184762"/>
          </a:xfrm>
        </p:grpSpPr>
        <p:graphicFrame>
          <p:nvGraphicFramePr>
            <p:cNvPr id="87" name="Chart 86"/>
            <p:cNvGraphicFramePr/>
            <p:nvPr>
              <p:extLst>
                <p:ext uri="{D42A27DB-BD31-4B8C-83A1-F6EECF244321}">
                  <p14:modId xmlns:p14="http://schemas.microsoft.com/office/powerpoint/2010/main" val="3607273025"/>
                </p:ext>
              </p:extLst>
            </p:nvPr>
          </p:nvGraphicFramePr>
          <p:xfrm>
            <a:off x="7434910" y="4241753"/>
            <a:ext cx="1367276" cy="1184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0" name="Regular Pentagon 18"/>
            <p:cNvSpPr/>
            <p:nvPr/>
          </p:nvSpPr>
          <p:spPr>
            <a:xfrm>
              <a:off x="7989656" y="4704608"/>
              <a:ext cx="205379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968" y="175459"/>
            <a:ext cx="0" cy="3665810"/>
            <a:chOff x="113462" y="175459"/>
            <a:chExt cx="0" cy="366581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113462" y="175459"/>
              <a:ext cx="0" cy="1297719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 rot="5400000">
            <a:off x="1928952" y="2232057"/>
            <a:ext cx="2" cy="3392694"/>
            <a:chOff x="113460" y="448575"/>
            <a:chExt cx="2" cy="3392694"/>
          </a:xfrm>
        </p:grpSpPr>
        <p:cxnSp>
          <p:nvCxnSpPr>
            <p:cNvPr id="120" name="Straight Connector 119"/>
            <p:cNvCxnSpPr/>
            <p:nvPr/>
          </p:nvCxnSpPr>
          <p:spPr>
            <a:xfrm rot="16200000" flipH="1">
              <a:off x="-398841" y="960876"/>
              <a:ext cx="1024603" cy="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730189" y="65623"/>
            <a:ext cx="5489479" cy="3618004"/>
            <a:chOff x="3631225" y="-82832"/>
            <a:chExt cx="5489479" cy="3618004"/>
          </a:xfrm>
        </p:grpSpPr>
        <p:grpSp>
          <p:nvGrpSpPr>
            <p:cNvPr id="68" name="Group 67"/>
            <p:cNvGrpSpPr/>
            <p:nvPr/>
          </p:nvGrpSpPr>
          <p:grpSpPr>
            <a:xfrm>
              <a:off x="5229709" y="-82832"/>
              <a:ext cx="3890995" cy="3618004"/>
              <a:chOff x="5102709" y="-82832"/>
              <a:chExt cx="3890995" cy="3618004"/>
            </a:xfrm>
          </p:grpSpPr>
          <p:pic>
            <p:nvPicPr>
              <p:cNvPr id="67" name="Picture 66" descr="barplot_total_hwf16consmodules_noGOs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96" t="9942" r="26736" b="5190"/>
              <a:stretch/>
            </p:blipFill>
            <p:spPr>
              <a:xfrm>
                <a:off x="5102709" y="237685"/>
                <a:ext cx="3696756" cy="3297487"/>
              </a:xfrm>
              <a:prstGeom prst="rect">
                <a:avLst/>
              </a:prstGeom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6023064" y="-82832"/>
                <a:ext cx="1837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number of genes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5400000">
                <a:off x="8367310" y="1712714"/>
                <a:ext cx="914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module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6102090" y="563938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Cytoskeletal network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663940" y="742881"/>
              <a:ext cx="30059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Morphogenesis specific, Epidermal growth factor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463986" y="923348"/>
              <a:ext cx="41911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Histone pre-mRNA processing, Exportation from nucleus to cytoplasm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772320" y="1114380"/>
              <a:ext cx="17400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Topoisomerase, RNA POL II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359140" y="1296294"/>
              <a:ext cx="2320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control, Signal transduction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251440" y="1474531"/>
              <a:ext cx="7545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Ribosome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631225" y="1654276"/>
              <a:ext cx="45479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Protein </a:t>
              </a:r>
              <a:r>
                <a:rPr lang="en-US" sz="1100" dirty="0" err="1" smtClean="0"/>
                <a:t>translocase</a:t>
              </a:r>
              <a:r>
                <a:rPr lang="en-US" sz="1100" dirty="0" smtClean="0"/>
                <a:t> &amp; folding</a:t>
              </a:r>
              <a:r>
                <a:rPr lang="en-US" sz="1100" dirty="0"/>
                <a:t>, Negative regulators of G1 to S cell cycle phase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179538" y="1818912"/>
              <a:ext cx="10377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La </a:t>
              </a:r>
              <a:r>
                <a:rPr lang="en-US" sz="1100" dirty="0" err="1"/>
                <a:t>autoantigen</a:t>
              </a:r>
              <a:endParaRPr lang="en-US" sz="11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381490" y="1997149"/>
              <a:ext cx="18538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</a:t>
              </a:r>
              <a:r>
                <a:rPr lang="en-US" sz="1100" dirty="0" err="1"/>
                <a:t>Integrins</a:t>
              </a:r>
              <a:endParaRPr lang="en-US" sz="11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355767" y="2188105"/>
              <a:ext cx="90500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/>
                <a:t>Spliceosome</a:t>
              </a:r>
              <a:endParaRPr lang="en-US" sz="11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92340" y="2370607"/>
              <a:ext cx="3995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Ribosomal biogenesis, Larval growth specific, Embryonic Regulator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419614" y="2548084"/>
              <a:ext cx="39565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 DNA replication, </a:t>
              </a:r>
              <a:r>
                <a:rPr lang="en-US" sz="1100" dirty="0" err="1"/>
                <a:t>Minichromosome</a:t>
              </a:r>
              <a:r>
                <a:rPr lang="en-US" sz="1100" dirty="0"/>
                <a:t> maintenance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221122" y="2741294"/>
              <a:ext cx="115565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36940" y="2910964"/>
              <a:ext cx="28829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Transcription regulator, Chaperon, G10 protein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949690" y="3089201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Small </a:t>
              </a:r>
              <a:r>
                <a:rPr lang="en-US" sz="1100" dirty="0" err="1"/>
                <a:t>ribonucleoprotein</a:t>
              </a:r>
              <a:r>
                <a:rPr lang="en-US" sz="1100" dirty="0"/>
                <a:t> particle protein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529713" y="3272222"/>
              <a:ext cx="8785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Proteasome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90919" y="463381"/>
            <a:ext cx="1447353" cy="1665826"/>
            <a:chOff x="9544255" y="1220312"/>
            <a:chExt cx="1447353" cy="1665826"/>
          </a:xfrm>
        </p:grpSpPr>
        <p:graphicFrame>
          <p:nvGraphicFramePr>
            <p:cNvPr id="181" name="Chart 180"/>
            <p:cNvGraphicFramePr/>
            <p:nvPr>
              <p:extLst>
                <p:ext uri="{D42A27DB-BD31-4B8C-83A1-F6EECF244321}">
                  <p14:modId xmlns:p14="http://schemas.microsoft.com/office/powerpoint/2010/main" val="3054753066"/>
                </p:ext>
              </p:extLst>
            </p:nvPr>
          </p:nvGraphicFramePr>
          <p:xfrm>
            <a:off x="9544255" y="1220312"/>
            <a:ext cx="1447353" cy="1665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97" name="8-Point Star 96"/>
            <p:cNvSpPr/>
            <p:nvPr/>
          </p:nvSpPr>
          <p:spPr>
            <a:xfrm>
              <a:off x="9971036" y="1790406"/>
              <a:ext cx="239187" cy="273006"/>
            </a:xfrm>
            <a:prstGeom prst="star8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-57327" y="3908601"/>
            <a:ext cx="2518569" cy="3223069"/>
            <a:chOff x="-57327" y="3908601"/>
            <a:chExt cx="2518569" cy="3223069"/>
          </a:xfrm>
        </p:grpSpPr>
        <p:sp>
          <p:nvSpPr>
            <p:cNvPr id="178" name="TextBox 177"/>
            <p:cNvSpPr txBox="1"/>
            <p:nvPr/>
          </p:nvSpPr>
          <p:spPr>
            <a:xfrm rot="16200000">
              <a:off x="-293323" y="5252227"/>
              <a:ext cx="9028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fly module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158801" y="6620167"/>
              <a:ext cx="5565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stage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9"/>
            <a:srcRect l="27369" t="10840" r="27847" b="7800"/>
            <a:stretch/>
          </p:blipFill>
          <p:spPr>
            <a:xfrm>
              <a:off x="139181" y="4482013"/>
              <a:ext cx="2322061" cy="2251006"/>
            </a:xfrm>
            <a:prstGeom prst="rect">
              <a:avLst/>
            </a:prstGeom>
          </p:spPr>
        </p:pic>
        <p:sp>
          <p:nvSpPr>
            <p:cNvPr id="199" name="Pie 110"/>
            <p:cNvSpPr/>
            <p:nvPr/>
          </p:nvSpPr>
          <p:spPr>
            <a:xfrm rot="16200000">
              <a:off x="792095" y="3476630"/>
              <a:ext cx="1186634" cy="2050576"/>
            </a:xfrm>
            <a:prstGeom prst="pie">
              <a:avLst>
                <a:gd name="adj1" fmla="val 5398094"/>
                <a:gd name="adj2" fmla="val 16192884"/>
              </a:avLst>
            </a:prstGeom>
            <a:solidFill>
              <a:schemeClr val="accent6">
                <a:lumMod val="50000"/>
                <a:alpha val="3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9" name="Pie 110"/>
            <p:cNvSpPr/>
            <p:nvPr/>
          </p:nvSpPr>
          <p:spPr>
            <a:xfrm rot="5400000">
              <a:off x="796154" y="5513065"/>
              <a:ext cx="1186634" cy="2050576"/>
            </a:xfrm>
            <a:prstGeom prst="pie">
              <a:avLst>
                <a:gd name="adj1" fmla="val 5398094"/>
                <a:gd name="adj2" fmla="val 16192884"/>
              </a:avLst>
            </a:prstGeom>
            <a:solidFill>
              <a:schemeClr val="accent6">
                <a:lumMod val="50000"/>
                <a:alpha val="39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270098" y="3871639"/>
            <a:ext cx="1928733" cy="2994227"/>
            <a:chOff x="7270098" y="3871639"/>
            <a:chExt cx="1928733" cy="2994227"/>
          </a:xfrm>
        </p:grpSpPr>
        <p:grpSp>
          <p:nvGrpSpPr>
            <p:cNvPr id="107" name="Group 106"/>
            <p:cNvGrpSpPr/>
            <p:nvPr/>
          </p:nvGrpSpPr>
          <p:grpSpPr>
            <a:xfrm>
              <a:off x="7270098" y="3978237"/>
              <a:ext cx="1928733" cy="2887629"/>
              <a:chOff x="7352568" y="3697822"/>
              <a:chExt cx="1928733" cy="2887629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52568" y="3697822"/>
                <a:ext cx="1928733" cy="2541549"/>
                <a:chOff x="9372740" y="2335019"/>
                <a:chExt cx="1928733" cy="2541549"/>
              </a:xfrm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9460334" y="2335019"/>
                  <a:ext cx="1606699" cy="1537071"/>
                  <a:chOff x="10159151" y="2882982"/>
                  <a:chExt cx="1606699" cy="1537071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0159151" y="2882982"/>
                    <a:ext cx="1606699" cy="1537071"/>
                    <a:chOff x="889479" y="4423782"/>
                    <a:chExt cx="1606699" cy="1537071"/>
                  </a:xfrm>
                </p:grpSpPr>
                <p:graphicFrame>
                  <p:nvGraphicFramePr>
                    <p:cNvPr id="213" name="Chart 212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852169395"/>
                        </p:ext>
                      </p:extLst>
                    </p:nvPr>
                  </p:nvGraphicFramePr>
                  <p:xfrm>
                    <a:off x="937410" y="4423782"/>
                    <a:ext cx="1447353" cy="1537071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10"/>
                    </a:graphicData>
                  </a:graphic>
                </p:graphicFrame>
                <p:sp>
                  <p:nvSpPr>
                    <p:cNvPr id="214" name="TextBox 213"/>
                    <p:cNvSpPr txBox="1"/>
                    <p:nvPr/>
                  </p:nvSpPr>
                  <p:spPr>
                    <a:xfrm>
                      <a:off x="889479" y="5340429"/>
                      <a:ext cx="16066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 pitchFamily="34" charset="0"/>
                          <a:cs typeface="Arial" pitchFamily="34" charset="0"/>
                        </a:rPr>
                        <a:t>Conservation of module </a:t>
                      </a:r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across number of species</a:t>
                      </a:r>
                    </a:p>
                  </p:txBody>
                </p:sp>
              </p:grpSp>
              <p:sp>
                <p:nvSpPr>
                  <p:cNvPr id="212" name="Rectangle 211"/>
                  <p:cNvSpPr/>
                  <p:nvPr/>
                </p:nvSpPr>
                <p:spPr>
                  <a:xfrm rot="16194386">
                    <a:off x="10517159" y="2764369"/>
                    <a:ext cx="776533" cy="139499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/>
                <p:cNvGrpSpPr/>
                <p:nvPr/>
              </p:nvGrpSpPr>
              <p:grpSpPr>
                <a:xfrm rot="16200000">
                  <a:off x="10063076" y="2182915"/>
                  <a:ext cx="365583" cy="1746254"/>
                  <a:chOff x="-2764903" y="3533402"/>
                  <a:chExt cx="365583" cy="2661013"/>
                </a:xfrm>
              </p:grpSpPr>
              <p:pic>
                <p:nvPicPr>
                  <p:cNvPr id="215" name="Picture 214" descr="coappear_wfh.png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927" r="90741"/>
                  <a:stretch/>
                </p:blipFill>
                <p:spPr>
                  <a:xfrm>
                    <a:off x="-2583554" y="3751118"/>
                    <a:ext cx="95427" cy="2275788"/>
                  </a:xfrm>
                  <a:prstGeom prst="rect">
                    <a:avLst/>
                  </a:prstGeom>
                </p:spPr>
              </p:pic>
              <p:sp>
                <p:nvSpPr>
                  <p:cNvPr id="216" name="TextBox 215"/>
                  <p:cNvSpPr txBox="1"/>
                  <p:nvPr/>
                </p:nvSpPr>
                <p:spPr>
                  <a:xfrm rot="5400000">
                    <a:off x="-3450519" y="4354753"/>
                    <a:ext cx="1602064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gene-gene co-association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 rot="5400000">
                    <a:off x="-2692291" y="5901443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0</a:t>
                    </a:r>
                    <a:endParaRPr lang="en-US" sz="1000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 rot="5400000">
                    <a:off x="-2695193" y="3537076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1</a:t>
                    </a:r>
                    <a:endParaRPr lang="en-US" sz="1000" dirty="0"/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9537680" y="3803081"/>
                  <a:ext cx="1575732" cy="493311"/>
                  <a:chOff x="5627538" y="3651146"/>
                  <a:chExt cx="1575732" cy="493311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5627538" y="3913625"/>
                    <a:ext cx="1575732" cy="230832"/>
                    <a:chOff x="7092018" y="-11416"/>
                    <a:chExt cx="1575732" cy="230832"/>
                  </a:xfrm>
                </p:grpSpPr>
                <p:sp>
                  <p:nvSpPr>
                    <p:cNvPr id="209" name="矩形 100"/>
                    <p:cNvSpPr/>
                    <p:nvPr/>
                  </p:nvSpPr>
                  <p:spPr>
                    <a:xfrm>
                      <a:off x="7092018" y="47569"/>
                      <a:ext cx="215871" cy="136947"/>
                    </a:xfrm>
                    <a:prstGeom prst="rect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7353300" y="-11416"/>
                      <a:ext cx="1314450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err="1" smtClean="0">
                          <a:latin typeface="Arial"/>
                          <a:cs typeface="Arial"/>
                        </a:rPr>
                        <a:t>phylotypic</a:t>
                      </a:r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 stage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627538" y="3651146"/>
                    <a:ext cx="1479262" cy="230832"/>
                    <a:chOff x="4060172" y="257934"/>
                    <a:chExt cx="1479262" cy="230832"/>
                  </a:xfrm>
                </p:grpSpPr>
                <p:pic>
                  <p:nvPicPr>
                    <p:cNvPr id="78" name="Picture 77"/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rcRect l="14142" t="55241" r="79751" b="39529"/>
                    <a:stretch/>
                  </p:blipFill>
                  <p:spPr>
                    <a:xfrm>
                      <a:off x="4060172" y="296290"/>
                      <a:ext cx="215871" cy="15176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4303918" y="257934"/>
                      <a:ext cx="1235516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hourglass module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9372740" y="4296392"/>
                  <a:ext cx="1928733" cy="580176"/>
                  <a:chOff x="9372740" y="3288836"/>
                  <a:chExt cx="1928733" cy="580176"/>
                </a:xfrm>
              </p:grpSpPr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1485" t="11776" r="2444" b="8065"/>
                  <a:stretch/>
                </p:blipFill>
                <p:spPr>
                  <a:xfrm rot="16200000">
                    <a:off x="10046815" y="2779701"/>
                    <a:ext cx="412357" cy="1430627"/>
                  </a:xfrm>
                  <a:prstGeom prst="rect">
                    <a:avLst/>
                  </a:prstGeom>
                </p:spPr>
              </p:pic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9372740" y="3638180"/>
                    <a:ext cx="192873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stage alignment score (-log</a:t>
                    </a:r>
                    <a:r>
                      <a:rPr lang="en-US" sz="900" b="1" baseline="-25000" dirty="0" smtClean="0">
                        <a:latin typeface="Arial" pitchFamily="34" charset="0"/>
                        <a:cs typeface="Arial" pitchFamily="34" charset="0"/>
                      </a:rPr>
                      <a:t>10</a:t>
                    </a:r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p)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6" name="Group 105"/>
              <p:cNvGrpSpPr/>
              <p:nvPr/>
            </p:nvGrpSpPr>
            <p:grpSpPr>
              <a:xfrm>
                <a:off x="7517508" y="62022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first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7517508" y="63546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/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98" name="TextBox 197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second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7447191" y="3871639"/>
              <a:ext cx="1354652" cy="644829"/>
              <a:chOff x="10219517" y="2598170"/>
              <a:chExt cx="1354652" cy="644829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10219517" y="3143553"/>
                <a:ext cx="309213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/>
              <p:cNvSpPr txBox="1"/>
              <p:nvPr/>
            </p:nvSpPr>
            <p:spPr>
              <a:xfrm>
                <a:off x="10566265" y="2996778"/>
                <a:ext cx="7870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10219521" y="2948019"/>
                <a:ext cx="309214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/>
              <p:cNvSpPr txBox="1"/>
              <p:nvPr/>
            </p:nvSpPr>
            <p:spPr>
              <a:xfrm>
                <a:off x="10566268" y="2801244"/>
                <a:ext cx="9298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/>
                    <a:cs typeface="Arial"/>
                  </a:rPr>
                  <a:t>worm</a:t>
                </a:r>
                <a:endParaRPr lang="en-US" sz="1000" b="1" dirty="0">
                  <a:solidFill>
                    <a:srgbClr val="008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10219521" y="2744945"/>
                <a:ext cx="309213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10566269" y="2598170"/>
                <a:ext cx="10079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human</a:t>
                </a:r>
                <a:endParaRPr lang="en-US" sz="10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091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/>
          <a:srcRect l="46319" r="12670"/>
          <a:stretch/>
        </p:blipFill>
        <p:spPr>
          <a:xfrm>
            <a:off x="4651390" y="4111565"/>
            <a:ext cx="2785551" cy="274643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/>
          <a:srcRect r="58353"/>
          <a:stretch/>
        </p:blipFill>
        <p:spPr>
          <a:xfrm>
            <a:off x="2152312" y="4119333"/>
            <a:ext cx="2828751" cy="2746435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 rot="16194386">
            <a:off x="7277416" y="6078769"/>
            <a:ext cx="182245" cy="13940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3591181">
            <a:off x="-498193" y="-278971"/>
            <a:ext cx="5184294" cy="4487361"/>
            <a:chOff x="777280" y="1498859"/>
            <a:chExt cx="5184294" cy="4487361"/>
          </a:xfrm>
        </p:grpSpPr>
        <p:pic>
          <p:nvPicPr>
            <p:cNvPr id="10" name="Picture 9" descr="coappear_wfh.png"/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11228" t="-5413" r="-17171" b="1"/>
            <a:stretch/>
          </p:blipFill>
          <p:spPr>
            <a:xfrm rot="8013616">
              <a:off x="1201219" y="1856604"/>
              <a:ext cx="4237596" cy="4021636"/>
            </a:xfrm>
            <a:prstGeom prst="rtTriangle">
              <a:avLst/>
            </a:prstGeom>
          </p:spPr>
        </p:pic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138929" y="2426714"/>
              <a:ext cx="274570" cy="3062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3381315" y="1760532"/>
              <a:ext cx="258038" cy="2309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468147" y="2735505"/>
              <a:ext cx="256102" cy="2292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64"/>
            <p:cNvGrpSpPr/>
            <p:nvPr/>
          </p:nvGrpSpPr>
          <p:grpSpPr>
            <a:xfrm>
              <a:off x="777280" y="3612885"/>
              <a:ext cx="5184294" cy="560933"/>
              <a:chOff x="344729" y="2390368"/>
              <a:chExt cx="4363206" cy="477411"/>
            </a:xfrm>
          </p:grpSpPr>
          <p:sp>
            <p:nvSpPr>
              <p:cNvPr id="130" name="Rectangle 129"/>
              <p:cNvSpPr/>
              <p:nvPr/>
            </p:nvSpPr>
            <p:spPr>
              <a:xfrm rot="2636683">
                <a:off x="65024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2636683">
                <a:off x="69865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2636683">
                <a:off x="887542" y="24236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2636683">
                <a:off x="928091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2636683">
                <a:off x="1071359" y="240534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2636683">
                <a:off x="1572364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2636683">
                <a:off x="1649313" y="24053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2636683">
                <a:off x="1708297" y="24006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2636683">
                <a:off x="1632688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2636683">
                <a:off x="2076151" y="24641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2636683">
                <a:off x="1917514" y="240306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2636683">
                <a:off x="2133476" y="240537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2636683">
                <a:off x="2506854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636683">
                <a:off x="2256792" y="24061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2636683">
                <a:off x="2122894" y="260107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2636683">
                <a:off x="2720961" y="24109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636683">
                <a:off x="3060401" y="242049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2636683">
                <a:off x="3118772" y="239980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2636683">
                <a:off x="3186395" y="24141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2636683">
                <a:off x="3225168" y="240619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2636683">
                <a:off x="3271174" y="24062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2636683">
                <a:off x="3335869" y="242049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2636683">
                <a:off x="3620752" y="2414146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636683">
                <a:off x="3807015" y="241732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2636683">
                <a:off x="3926828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2636683">
                <a:off x="4436754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2636683">
                <a:off x="415577" y="24006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2636683">
                <a:off x="377648" y="239549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2636683">
                <a:off x="344729" y="23903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2636683">
                <a:off x="2848008" y="240306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2636683">
                <a:off x="2996227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636683">
                <a:off x="1279781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809538" y="3441210"/>
              <a:ext cx="248001" cy="22198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188889" y="3422717"/>
              <a:ext cx="303689" cy="271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184588" y="3432576"/>
              <a:ext cx="293141" cy="2623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8008819" flipV="1">
              <a:off x="3388222" y="1536194"/>
              <a:ext cx="0" cy="237697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8008819" flipH="1" flipV="1">
              <a:off x="2058988" y="2607056"/>
              <a:ext cx="0" cy="11257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8008819" flipV="1">
              <a:off x="4103100" y="3087785"/>
              <a:ext cx="1101169" cy="117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8008819">
              <a:off x="2116403" y="2683955"/>
              <a:ext cx="2375353" cy="516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8-Point Star 174"/>
            <p:cNvSpPr/>
            <p:nvPr/>
          </p:nvSpPr>
          <p:spPr>
            <a:xfrm>
              <a:off x="2576782" y="219767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2584413" y="3449179"/>
              <a:ext cx="205380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8-Point Star 107"/>
            <p:cNvSpPr/>
            <p:nvPr/>
          </p:nvSpPr>
          <p:spPr>
            <a:xfrm>
              <a:off x="1361424" y="3447422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8-Point Star 101"/>
            <p:cNvSpPr/>
            <p:nvPr/>
          </p:nvSpPr>
          <p:spPr>
            <a:xfrm>
              <a:off x="3871572" y="344525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6823" y="94148"/>
            <a:ext cx="1707394" cy="1242429"/>
            <a:chOff x="5936120" y="5052949"/>
            <a:chExt cx="1192500" cy="1242429"/>
          </a:xfrm>
        </p:grpSpPr>
        <p:graphicFrame>
          <p:nvGraphicFramePr>
            <p:cNvPr id="103" name="Chart 102"/>
            <p:cNvGraphicFramePr/>
            <p:nvPr>
              <p:extLst>
                <p:ext uri="{D42A27DB-BD31-4B8C-83A1-F6EECF244321}">
                  <p14:modId xmlns:p14="http://schemas.microsoft.com/office/powerpoint/2010/main" val="3656801690"/>
                </p:ext>
              </p:extLst>
            </p:nvPr>
          </p:nvGraphicFramePr>
          <p:xfrm>
            <a:off x="5936120" y="5052949"/>
            <a:ext cx="1192500" cy="1242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249249" y="5437668"/>
              <a:ext cx="171405" cy="2391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6149" y="1346823"/>
            <a:ext cx="1198144" cy="1099843"/>
            <a:chOff x="7434910" y="4241753"/>
            <a:chExt cx="1367276" cy="1184762"/>
          </a:xfrm>
        </p:grpSpPr>
        <p:graphicFrame>
          <p:nvGraphicFramePr>
            <p:cNvPr id="87" name="Chart 86"/>
            <p:cNvGraphicFramePr/>
            <p:nvPr>
              <p:extLst>
                <p:ext uri="{D42A27DB-BD31-4B8C-83A1-F6EECF244321}">
                  <p14:modId xmlns:p14="http://schemas.microsoft.com/office/powerpoint/2010/main" val="3773036479"/>
                </p:ext>
              </p:extLst>
            </p:nvPr>
          </p:nvGraphicFramePr>
          <p:xfrm>
            <a:off x="7434910" y="4241753"/>
            <a:ext cx="1367276" cy="1184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0" name="Regular Pentagon 18"/>
            <p:cNvSpPr/>
            <p:nvPr/>
          </p:nvSpPr>
          <p:spPr>
            <a:xfrm>
              <a:off x="7989656" y="4704608"/>
              <a:ext cx="205379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968" y="175459"/>
            <a:ext cx="0" cy="3665810"/>
            <a:chOff x="113462" y="175459"/>
            <a:chExt cx="0" cy="366581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113462" y="175459"/>
              <a:ext cx="0" cy="1297719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 rot="5400000">
            <a:off x="1928952" y="2232057"/>
            <a:ext cx="2" cy="3392694"/>
            <a:chOff x="113460" y="448575"/>
            <a:chExt cx="2" cy="3392694"/>
          </a:xfrm>
        </p:grpSpPr>
        <p:cxnSp>
          <p:nvCxnSpPr>
            <p:cNvPr id="120" name="Straight Connector 119"/>
            <p:cNvCxnSpPr/>
            <p:nvPr/>
          </p:nvCxnSpPr>
          <p:spPr>
            <a:xfrm rot="16200000" flipH="1">
              <a:off x="-398841" y="960876"/>
              <a:ext cx="1024603" cy="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730189" y="65623"/>
            <a:ext cx="5489479" cy="3618004"/>
            <a:chOff x="3631225" y="-82832"/>
            <a:chExt cx="5489479" cy="3618004"/>
          </a:xfrm>
        </p:grpSpPr>
        <p:grpSp>
          <p:nvGrpSpPr>
            <p:cNvPr id="68" name="Group 67"/>
            <p:cNvGrpSpPr/>
            <p:nvPr/>
          </p:nvGrpSpPr>
          <p:grpSpPr>
            <a:xfrm>
              <a:off x="5229709" y="-82832"/>
              <a:ext cx="3890995" cy="3618004"/>
              <a:chOff x="5102709" y="-82832"/>
              <a:chExt cx="3890995" cy="3618004"/>
            </a:xfrm>
          </p:grpSpPr>
          <p:pic>
            <p:nvPicPr>
              <p:cNvPr id="67" name="Picture 66" descr="barplot_total_hwf16consmodules_noGOs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96" t="9942" r="26736" b="5190"/>
              <a:stretch/>
            </p:blipFill>
            <p:spPr>
              <a:xfrm>
                <a:off x="5102709" y="237685"/>
                <a:ext cx="3696756" cy="3297487"/>
              </a:xfrm>
              <a:prstGeom prst="rect">
                <a:avLst/>
              </a:prstGeom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6023064" y="-82832"/>
                <a:ext cx="1837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number of genes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5400000">
                <a:off x="8367310" y="1712714"/>
                <a:ext cx="914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module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6102090" y="563938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Cytoskeletal network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663940" y="742881"/>
              <a:ext cx="30059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Morphogenesis specific, Epidermal growth factor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463986" y="923348"/>
              <a:ext cx="41911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Histone pre-mRNA processing, Exportation from nucleus to cytoplasm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772320" y="1114380"/>
              <a:ext cx="17400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Topoisomerase, RNA POL II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359140" y="1296294"/>
              <a:ext cx="2320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control, Signal transduction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251440" y="1474531"/>
              <a:ext cx="7545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Ribosome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631225" y="1654276"/>
              <a:ext cx="45479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Protein </a:t>
              </a:r>
              <a:r>
                <a:rPr lang="en-US" sz="1100" dirty="0" err="1" smtClean="0"/>
                <a:t>translocase</a:t>
              </a:r>
              <a:r>
                <a:rPr lang="en-US" sz="1100" dirty="0" smtClean="0"/>
                <a:t> &amp; folding</a:t>
              </a:r>
              <a:r>
                <a:rPr lang="en-US" sz="1100" dirty="0"/>
                <a:t>, Negative regulators of G1 to S cell cycle phase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179538" y="1818912"/>
              <a:ext cx="10377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La </a:t>
              </a:r>
              <a:r>
                <a:rPr lang="en-US" sz="1100" dirty="0" err="1"/>
                <a:t>autoantigen</a:t>
              </a:r>
              <a:endParaRPr lang="en-US" sz="11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381490" y="1997149"/>
              <a:ext cx="18538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</a:t>
              </a:r>
              <a:r>
                <a:rPr lang="en-US" sz="1100" dirty="0" err="1"/>
                <a:t>Integrins</a:t>
              </a:r>
              <a:endParaRPr lang="en-US" sz="11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355767" y="2188105"/>
              <a:ext cx="90500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/>
                <a:t>Spliceosome</a:t>
              </a:r>
              <a:endParaRPr lang="en-US" sz="11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92340" y="2370607"/>
              <a:ext cx="3995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Ribosomal biogenesis, Larval growth specific, Embryonic Regulator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419614" y="2548084"/>
              <a:ext cx="39565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 DNA replication, </a:t>
              </a:r>
              <a:r>
                <a:rPr lang="en-US" sz="1100" dirty="0" err="1"/>
                <a:t>Minichromosome</a:t>
              </a:r>
              <a:r>
                <a:rPr lang="en-US" sz="1100" dirty="0"/>
                <a:t> maintenance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221122" y="2741294"/>
              <a:ext cx="115565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36940" y="2910964"/>
              <a:ext cx="28829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Transcription regulator, Chaperon, G10 protein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949690" y="3089201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Small </a:t>
              </a:r>
              <a:r>
                <a:rPr lang="en-US" sz="1100" dirty="0" err="1"/>
                <a:t>ribonucleoprotein</a:t>
              </a:r>
              <a:r>
                <a:rPr lang="en-US" sz="1100" dirty="0"/>
                <a:t> particle protein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529713" y="3272222"/>
              <a:ext cx="8785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Proteasome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90919" y="463381"/>
            <a:ext cx="1447353" cy="1665826"/>
            <a:chOff x="9544255" y="1220312"/>
            <a:chExt cx="1447353" cy="1665826"/>
          </a:xfrm>
        </p:grpSpPr>
        <p:graphicFrame>
          <p:nvGraphicFramePr>
            <p:cNvPr id="181" name="Chart 180"/>
            <p:cNvGraphicFramePr/>
            <p:nvPr>
              <p:extLst>
                <p:ext uri="{D42A27DB-BD31-4B8C-83A1-F6EECF244321}">
                  <p14:modId xmlns:p14="http://schemas.microsoft.com/office/powerpoint/2010/main" val="1861567278"/>
                </p:ext>
              </p:extLst>
            </p:nvPr>
          </p:nvGraphicFramePr>
          <p:xfrm>
            <a:off x="9544255" y="1220312"/>
            <a:ext cx="1447353" cy="1665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97" name="8-Point Star 96"/>
            <p:cNvSpPr/>
            <p:nvPr/>
          </p:nvSpPr>
          <p:spPr>
            <a:xfrm>
              <a:off x="9971036" y="1790406"/>
              <a:ext cx="239187" cy="273006"/>
            </a:xfrm>
            <a:prstGeom prst="star8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-57327" y="3908601"/>
            <a:ext cx="2518569" cy="3223069"/>
            <a:chOff x="-57327" y="3908601"/>
            <a:chExt cx="2518569" cy="3223069"/>
          </a:xfrm>
        </p:grpSpPr>
        <p:sp>
          <p:nvSpPr>
            <p:cNvPr id="178" name="TextBox 177"/>
            <p:cNvSpPr txBox="1"/>
            <p:nvPr/>
          </p:nvSpPr>
          <p:spPr>
            <a:xfrm rot="16200000">
              <a:off x="-293323" y="5252227"/>
              <a:ext cx="9028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fly module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158801" y="6620167"/>
              <a:ext cx="5565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stage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9"/>
            <a:srcRect l="27369" t="10840" r="27847" b="7800"/>
            <a:stretch/>
          </p:blipFill>
          <p:spPr>
            <a:xfrm>
              <a:off x="139181" y="4482013"/>
              <a:ext cx="2322061" cy="2251006"/>
            </a:xfrm>
            <a:prstGeom prst="rect">
              <a:avLst/>
            </a:prstGeom>
          </p:spPr>
        </p:pic>
        <p:sp>
          <p:nvSpPr>
            <p:cNvPr id="199" name="Pie 110"/>
            <p:cNvSpPr/>
            <p:nvPr/>
          </p:nvSpPr>
          <p:spPr>
            <a:xfrm rot="16200000">
              <a:off x="792095" y="3476630"/>
              <a:ext cx="1186634" cy="2050576"/>
            </a:xfrm>
            <a:prstGeom prst="pie">
              <a:avLst>
                <a:gd name="adj1" fmla="val 5398094"/>
                <a:gd name="adj2" fmla="val 16192884"/>
              </a:avLst>
            </a:prstGeom>
            <a:solidFill>
              <a:schemeClr val="accent6">
                <a:lumMod val="50000"/>
                <a:alpha val="3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9" name="Pie 110"/>
            <p:cNvSpPr/>
            <p:nvPr/>
          </p:nvSpPr>
          <p:spPr>
            <a:xfrm rot="5400000">
              <a:off x="796154" y="5513065"/>
              <a:ext cx="1186634" cy="2050576"/>
            </a:xfrm>
            <a:prstGeom prst="pie">
              <a:avLst>
                <a:gd name="adj1" fmla="val 5398094"/>
                <a:gd name="adj2" fmla="val 16192884"/>
              </a:avLst>
            </a:prstGeom>
            <a:solidFill>
              <a:schemeClr val="accent6">
                <a:lumMod val="50000"/>
                <a:alpha val="39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270098" y="3871639"/>
            <a:ext cx="1928733" cy="2994227"/>
            <a:chOff x="7270098" y="3871639"/>
            <a:chExt cx="1928733" cy="2994227"/>
          </a:xfrm>
        </p:grpSpPr>
        <p:grpSp>
          <p:nvGrpSpPr>
            <p:cNvPr id="107" name="Group 106"/>
            <p:cNvGrpSpPr/>
            <p:nvPr/>
          </p:nvGrpSpPr>
          <p:grpSpPr>
            <a:xfrm>
              <a:off x="7270098" y="3978237"/>
              <a:ext cx="1928733" cy="2887629"/>
              <a:chOff x="7352568" y="3697822"/>
              <a:chExt cx="1928733" cy="2887629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52568" y="3697822"/>
                <a:ext cx="1928733" cy="2541549"/>
                <a:chOff x="9372740" y="2335019"/>
                <a:chExt cx="1928733" cy="2541549"/>
              </a:xfrm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9460334" y="2335019"/>
                  <a:ext cx="1606699" cy="1537071"/>
                  <a:chOff x="10159151" y="2882982"/>
                  <a:chExt cx="1606699" cy="1537071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0159151" y="2882982"/>
                    <a:ext cx="1606699" cy="1537071"/>
                    <a:chOff x="889479" y="4423782"/>
                    <a:chExt cx="1606699" cy="1537071"/>
                  </a:xfrm>
                </p:grpSpPr>
                <p:graphicFrame>
                  <p:nvGraphicFramePr>
                    <p:cNvPr id="213" name="Chart 212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818989880"/>
                        </p:ext>
                      </p:extLst>
                    </p:nvPr>
                  </p:nvGraphicFramePr>
                  <p:xfrm>
                    <a:off x="937410" y="4423782"/>
                    <a:ext cx="1447353" cy="1537071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10"/>
                    </a:graphicData>
                  </a:graphic>
                </p:graphicFrame>
                <p:sp>
                  <p:nvSpPr>
                    <p:cNvPr id="214" name="TextBox 213"/>
                    <p:cNvSpPr txBox="1"/>
                    <p:nvPr/>
                  </p:nvSpPr>
                  <p:spPr>
                    <a:xfrm>
                      <a:off x="889479" y="5340429"/>
                      <a:ext cx="16066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 pitchFamily="34" charset="0"/>
                          <a:cs typeface="Arial" pitchFamily="34" charset="0"/>
                        </a:rPr>
                        <a:t>Conservation of module </a:t>
                      </a:r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across number of species</a:t>
                      </a:r>
                    </a:p>
                  </p:txBody>
                </p:sp>
              </p:grpSp>
              <p:sp>
                <p:nvSpPr>
                  <p:cNvPr id="212" name="Rectangle 211"/>
                  <p:cNvSpPr/>
                  <p:nvPr/>
                </p:nvSpPr>
                <p:spPr>
                  <a:xfrm rot="16194386">
                    <a:off x="10517159" y="2764369"/>
                    <a:ext cx="776533" cy="139499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/>
                <p:cNvGrpSpPr/>
                <p:nvPr/>
              </p:nvGrpSpPr>
              <p:grpSpPr>
                <a:xfrm rot="16200000">
                  <a:off x="10063076" y="2182915"/>
                  <a:ext cx="365583" cy="1746254"/>
                  <a:chOff x="-2764903" y="3533402"/>
                  <a:chExt cx="365583" cy="2661013"/>
                </a:xfrm>
              </p:grpSpPr>
              <p:pic>
                <p:nvPicPr>
                  <p:cNvPr id="215" name="Picture 214" descr="coappear_wfh.png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grayscl/>
                  </a:blip>
                  <a:srcRect l="2927" r="90741"/>
                  <a:stretch/>
                </p:blipFill>
                <p:spPr>
                  <a:xfrm>
                    <a:off x="-2583554" y="3751118"/>
                    <a:ext cx="95427" cy="2275788"/>
                  </a:xfrm>
                  <a:prstGeom prst="rect">
                    <a:avLst/>
                  </a:prstGeom>
                </p:spPr>
              </p:pic>
              <p:sp>
                <p:nvSpPr>
                  <p:cNvPr id="216" name="TextBox 215"/>
                  <p:cNvSpPr txBox="1"/>
                  <p:nvPr/>
                </p:nvSpPr>
                <p:spPr>
                  <a:xfrm rot="5400000">
                    <a:off x="-3450519" y="4354753"/>
                    <a:ext cx="1602064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gene-gene co-association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 rot="5400000">
                    <a:off x="-2692291" y="5901443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0</a:t>
                    </a:r>
                    <a:endParaRPr lang="en-US" sz="1000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 rot="5400000">
                    <a:off x="-2695193" y="3537076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1</a:t>
                    </a:r>
                    <a:endParaRPr lang="en-US" sz="1000" dirty="0"/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9537680" y="3803081"/>
                  <a:ext cx="1575732" cy="493311"/>
                  <a:chOff x="5627538" y="3651146"/>
                  <a:chExt cx="1575732" cy="493311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5627538" y="3913625"/>
                    <a:ext cx="1575732" cy="230832"/>
                    <a:chOff x="7092018" y="-11416"/>
                    <a:chExt cx="1575732" cy="230832"/>
                  </a:xfrm>
                </p:grpSpPr>
                <p:sp>
                  <p:nvSpPr>
                    <p:cNvPr id="209" name="矩形 100"/>
                    <p:cNvSpPr/>
                    <p:nvPr/>
                  </p:nvSpPr>
                  <p:spPr>
                    <a:xfrm>
                      <a:off x="7092018" y="47569"/>
                      <a:ext cx="215871" cy="136947"/>
                    </a:xfrm>
                    <a:prstGeom prst="rect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7353300" y="-11416"/>
                      <a:ext cx="1314450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err="1" smtClean="0">
                          <a:latin typeface="Arial"/>
                          <a:cs typeface="Arial"/>
                        </a:rPr>
                        <a:t>phylotypic</a:t>
                      </a:r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 stage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627538" y="3651146"/>
                    <a:ext cx="1479262" cy="230832"/>
                    <a:chOff x="4060172" y="257934"/>
                    <a:chExt cx="1479262" cy="230832"/>
                  </a:xfrm>
                </p:grpSpPr>
                <p:pic>
                  <p:nvPicPr>
                    <p:cNvPr id="78" name="Picture 77"/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rcRect l="14142" t="55241" r="79751" b="39529"/>
                    <a:stretch/>
                  </p:blipFill>
                  <p:spPr>
                    <a:xfrm>
                      <a:off x="4060172" y="296290"/>
                      <a:ext cx="215871" cy="15176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4303918" y="257934"/>
                      <a:ext cx="1235516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hourglass module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9372740" y="4296392"/>
                  <a:ext cx="1928733" cy="580176"/>
                  <a:chOff x="9372740" y="3288836"/>
                  <a:chExt cx="1928733" cy="580176"/>
                </a:xfrm>
              </p:grpSpPr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1485" t="11776" r="2444" b="8065"/>
                  <a:stretch/>
                </p:blipFill>
                <p:spPr>
                  <a:xfrm rot="16200000">
                    <a:off x="10046815" y="2779701"/>
                    <a:ext cx="412357" cy="1430627"/>
                  </a:xfrm>
                  <a:prstGeom prst="rect">
                    <a:avLst/>
                  </a:prstGeom>
                </p:spPr>
              </p:pic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9372740" y="3638180"/>
                    <a:ext cx="192873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stage alignment score (-log</a:t>
                    </a:r>
                    <a:r>
                      <a:rPr lang="en-US" sz="900" b="1" baseline="-25000" dirty="0" smtClean="0">
                        <a:latin typeface="Arial" pitchFamily="34" charset="0"/>
                        <a:cs typeface="Arial" pitchFamily="34" charset="0"/>
                      </a:rPr>
                      <a:t>10</a:t>
                    </a:r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p)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6" name="Group 105"/>
              <p:cNvGrpSpPr/>
              <p:nvPr/>
            </p:nvGrpSpPr>
            <p:grpSpPr>
              <a:xfrm>
                <a:off x="7517508" y="62022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first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7517508" y="63546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/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98" name="TextBox 197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second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7447191" y="3871639"/>
              <a:ext cx="1354652" cy="644829"/>
              <a:chOff x="10219517" y="2598170"/>
              <a:chExt cx="1354652" cy="644829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10219517" y="3143553"/>
                <a:ext cx="309213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/>
              <p:cNvSpPr txBox="1"/>
              <p:nvPr/>
            </p:nvSpPr>
            <p:spPr>
              <a:xfrm>
                <a:off x="10566265" y="2996778"/>
                <a:ext cx="7870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10219521" y="2948019"/>
                <a:ext cx="309214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/>
              <p:cNvSpPr txBox="1"/>
              <p:nvPr/>
            </p:nvSpPr>
            <p:spPr>
              <a:xfrm>
                <a:off x="10566268" y="2801244"/>
                <a:ext cx="9298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/>
                    <a:cs typeface="Arial"/>
                  </a:rPr>
                  <a:t>worm</a:t>
                </a:r>
                <a:endParaRPr lang="en-US" sz="1000" b="1" dirty="0">
                  <a:solidFill>
                    <a:srgbClr val="008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10219521" y="2744945"/>
                <a:ext cx="309213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10566269" y="2598170"/>
                <a:ext cx="10079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human</a:t>
                </a:r>
                <a:endParaRPr lang="en-US" sz="10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870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21441"/>
          </a:xfrm>
        </p:spPr>
        <p:txBody>
          <a:bodyPr>
            <a:normAutofit/>
          </a:bodyPr>
          <a:lstStyle/>
          <a:p>
            <a:r>
              <a:rPr lang="en-US" dirty="0" smtClean="0"/>
              <a:t>Try different layouts in following slides. Please ignore figure flaws!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3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890676" y="3600313"/>
            <a:ext cx="1928733" cy="2887629"/>
            <a:chOff x="7352568" y="3697822"/>
            <a:chExt cx="1928733" cy="2887629"/>
          </a:xfrm>
        </p:grpSpPr>
        <p:grpSp>
          <p:nvGrpSpPr>
            <p:cNvPr id="88" name="Group 87"/>
            <p:cNvGrpSpPr/>
            <p:nvPr/>
          </p:nvGrpSpPr>
          <p:grpSpPr>
            <a:xfrm>
              <a:off x="7352568" y="3697822"/>
              <a:ext cx="1928733" cy="2541549"/>
              <a:chOff x="9372740" y="2335019"/>
              <a:chExt cx="1928733" cy="2541549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9460334" y="2335019"/>
                <a:ext cx="1606699" cy="1537071"/>
                <a:chOff x="10159151" y="2882982"/>
                <a:chExt cx="1606699" cy="1537071"/>
              </a:xfrm>
            </p:grpSpPr>
            <p:grpSp>
              <p:nvGrpSpPr>
                <p:cNvPr id="211" name="Group 210"/>
                <p:cNvGrpSpPr/>
                <p:nvPr/>
              </p:nvGrpSpPr>
              <p:grpSpPr>
                <a:xfrm>
                  <a:off x="10159151" y="2882982"/>
                  <a:ext cx="1606699" cy="1537071"/>
                  <a:chOff x="889479" y="4423782"/>
                  <a:chExt cx="1606699" cy="1537071"/>
                </a:xfrm>
              </p:grpSpPr>
              <p:graphicFrame>
                <p:nvGraphicFramePr>
                  <p:cNvPr id="213" name="Chart 212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982275456"/>
                      </p:ext>
                    </p:extLst>
                  </p:nvPr>
                </p:nvGraphicFramePr>
                <p:xfrm>
                  <a:off x="937410" y="4423782"/>
                  <a:ext cx="1447353" cy="1537071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sp>
                <p:nvSpPr>
                  <p:cNvPr id="214" name="TextBox 213"/>
                  <p:cNvSpPr txBox="1"/>
                  <p:nvPr/>
                </p:nvSpPr>
                <p:spPr>
                  <a:xfrm>
                    <a:off x="889479" y="5340429"/>
                    <a:ext cx="160669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Conservation of module </a:t>
                    </a:r>
                    <a:r>
                      <a:rPr lang="en-US" sz="900" b="1" dirty="0">
                        <a:latin typeface="Arial" pitchFamily="34" charset="0"/>
                        <a:cs typeface="Arial" pitchFamily="34" charset="0"/>
                      </a:rPr>
                      <a:t>across number of species</a:t>
                    </a:r>
                  </a:p>
                </p:txBody>
              </p:sp>
            </p:grpSp>
            <p:sp>
              <p:nvSpPr>
                <p:cNvPr id="212" name="Rectangle 211"/>
                <p:cNvSpPr/>
                <p:nvPr/>
              </p:nvSpPr>
              <p:spPr>
                <a:xfrm rot="16194386">
                  <a:off x="10517159" y="2764369"/>
                  <a:ext cx="776533" cy="139499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0" name="Group 189"/>
              <p:cNvGrpSpPr/>
              <p:nvPr/>
            </p:nvGrpSpPr>
            <p:grpSpPr>
              <a:xfrm rot="16200000">
                <a:off x="10063076" y="2182915"/>
                <a:ext cx="365583" cy="1746254"/>
                <a:chOff x="-2764903" y="3533402"/>
                <a:chExt cx="365583" cy="2661013"/>
              </a:xfrm>
            </p:grpSpPr>
            <p:pic>
              <p:nvPicPr>
                <p:cNvPr id="215" name="Picture 214" descr="coappear_wfh.png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927" r="90741"/>
                <a:stretch/>
              </p:blipFill>
              <p:spPr>
                <a:xfrm>
                  <a:off x="-2583554" y="3751118"/>
                  <a:ext cx="95427" cy="2275788"/>
                </a:xfrm>
                <a:prstGeom prst="rect">
                  <a:avLst/>
                </a:prstGeom>
              </p:spPr>
            </p:pic>
            <p:sp>
              <p:nvSpPr>
                <p:cNvPr id="216" name="TextBox 215"/>
                <p:cNvSpPr txBox="1"/>
                <p:nvPr/>
              </p:nvSpPr>
              <p:spPr>
                <a:xfrm rot="5400000">
                  <a:off x="-3450519" y="4354753"/>
                  <a:ext cx="160206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 smtClean="0">
                      <a:latin typeface="Arial" pitchFamily="34" charset="0"/>
                      <a:cs typeface="Arial" pitchFamily="34" charset="0"/>
                    </a:rPr>
                    <a:t>gene-gene co-association</a:t>
                  </a:r>
                  <a:endParaRPr lang="en-US" sz="9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 rot="5400000">
                  <a:off x="-2692291" y="5901443"/>
                  <a:ext cx="296646" cy="289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0</a:t>
                  </a:r>
                  <a:endParaRPr lang="en-US" sz="1000" dirty="0"/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 rot="5400000">
                  <a:off x="-2695193" y="3537076"/>
                  <a:ext cx="296646" cy="289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1</a:t>
                  </a:r>
                  <a:endParaRPr lang="en-US" sz="1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9537680" y="3803081"/>
                <a:ext cx="1575732" cy="493311"/>
                <a:chOff x="5627538" y="3651146"/>
                <a:chExt cx="1575732" cy="493311"/>
              </a:xfrm>
            </p:grpSpPr>
            <p:grpSp>
              <p:nvGrpSpPr>
                <p:cNvPr id="197" name="Group 196"/>
                <p:cNvGrpSpPr/>
                <p:nvPr/>
              </p:nvGrpSpPr>
              <p:grpSpPr>
                <a:xfrm>
                  <a:off x="5627538" y="3913625"/>
                  <a:ext cx="1575732" cy="230832"/>
                  <a:chOff x="7092018" y="-11416"/>
                  <a:chExt cx="1575732" cy="230832"/>
                </a:xfrm>
              </p:grpSpPr>
              <p:sp>
                <p:nvSpPr>
                  <p:cNvPr id="209" name="矩形 100"/>
                  <p:cNvSpPr/>
                  <p:nvPr/>
                </p:nvSpPr>
                <p:spPr>
                  <a:xfrm>
                    <a:off x="7092018" y="47569"/>
                    <a:ext cx="215871" cy="136947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7353300" y="-11416"/>
                    <a:ext cx="131445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 err="1" smtClean="0">
                        <a:latin typeface="Arial"/>
                        <a:cs typeface="Arial"/>
                      </a:rPr>
                      <a:t>phylotypic</a:t>
                    </a:r>
                    <a:r>
                      <a:rPr lang="en-US" sz="900" b="1" dirty="0" smtClean="0">
                        <a:latin typeface="Arial"/>
                        <a:cs typeface="Arial"/>
                      </a:rPr>
                      <a:t> stage</a:t>
                    </a:r>
                    <a:endParaRPr lang="en-US" sz="900" b="1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5627538" y="3651146"/>
                  <a:ext cx="1479262" cy="230832"/>
                  <a:chOff x="4060172" y="257934"/>
                  <a:chExt cx="1479262" cy="230832"/>
                </a:xfrm>
              </p:grpSpPr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14142" t="55241" r="79751" b="39529"/>
                  <a:stretch/>
                </p:blipFill>
                <p:spPr>
                  <a:xfrm>
                    <a:off x="4060172" y="296290"/>
                    <a:ext cx="215871" cy="151767"/>
                  </a:xfrm>
                  <a:prstGeom prst="rect">
                    <a:avLst/>
                  </a:prstGeom>
                </p:spPr>
              </p:pic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303918" y="257934"/>
                    <a:ext cx="1235516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/>
                        <a:cs typeface="Arial"/>
                      </a:rPr>
                      <a:t>hourglass module</a:t>
                    </a:r>
                    <a:endParaRPr lang="en-US" sz="900" b="1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9372740" y="4296392"/>
                <a:ext cx="1928733" cy="580176"/>
                <a:chOff x="9372740" y="3288836"/>
                <a:chExt cx="1928733" cy="580176"/>
              </a:xfrm>
            </p:grpSpPr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91485" t="11776" r="2444" b="8065"/>
                <a:stretch/>
              </p:blipFill>
              <p:spPr>
                <a:xfrm rot="16200000">
                  <a:off x="10046815" y="2779701"/>
                  <a:ext cx="412357" cy="1430627"/>
                </a:xfrm>
                <a:prstGeom prst="rect">
                  <a:avLst/>
                </a:prstGeom>
              </p:spPr>
            </p:pic>
            <p:sp>
              <p:nvSpPr>
                <p:cNvPr id="185" name="TextBox 184"/>
                <p:cNvSpPr txBox="1"/>
                <p:nvPr/>
              </p:nvSpPr>
              <p:spPr>
                <a:xfrm>
                  <a:off x="9372740" y="3638180"/>
                  <a:ext cx="192873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 smtClean="0">
                      <a:latin typeface="Arial" pitchFamily="34" charset="0"/>
                      <a:cs typeface="Arial" pitchFamily="34" charset="0"/>
                    </a:rPr>
                    <a:t>stage alignment score (-log</a:t>
                  </a:r>
                  <a:r>
                    <a:rPr lang="en-US" sz="900" b="1" baseline="-25000" dirty="0" smtClean="0">
                      <a:latin typeface="Arial" pitchFamily="34" charset="0"/>
                      <a:cs typeface="Arial" pitchFamily="34" charset="0"/>
                    </a:rPr>
                    <a:t>10</a:t>
                  </a:r>
                  <a:r>
                    <a:rPr lang="en-US" sz="900" b="1" dirty="0" smtClean="0">
                      <a:latin typeface="Arial" pitchFamily="34" charset="0"/>
                      <a:cs typeface="Arial" pitchFamily="34" charset="0"/>
                    </a:rPr>
                    <a:t>p)</a:t>
                  </a:r>
                  <a:endParaRPr lang="en-US" sz="9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6" name="Group 105"/>
            <p:cNvGrpSpPr/>
            <p:nvPr/>
          </p:nvGrpSpPr>
          <p:grpSpPr>
            <a:xfrm>
              <a:off x="7517508" y="6202219"/>
              <a:ext cx="1567832" cy="230832"/>
              <a:chOff x="7517508" y="6202219"/>
              <a:chExt cx="1567832" cy="230832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7517508" y="6334621"/>
                <a:ext cx="219456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/>
              <p:cNvSpPr txBox="1"/>
              <p:nvPr/>
            </p:nvSpPr>
            <p:spPr>
              <a:xfrm>
                <a:off x="7770890" y="6202219"/>
                <a:ext cx="13144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latin typeface="Arial"/>
                    <a:cs typeface="Arial"/>
                  </a:rPr>
                  <a:t>first set</a:t>
                </a:r>
                <a:endParaRPr lang="en-US" sz="900" b="1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7517508" y="6354619"/>
              <a:ext cx="1567832" cy="230832"/>
              <a:chOff x="7517508" y="6202219"/>
              <a:chExt cx="1567832" cy="230832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>
                <a:off x="7517508" y="6334621"/>
                <a:ext cx="219456" cy="0"/>
              </a:xfrm>
              <a:prstGeom prst="line">
                <a:avLst/>
              </a:prstGeom>
              <a:ln/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98" name="TextBox 197"/>
              <p:cNvSpPr txBox="1"/>
              <p:nvPr/>
            </p:nvSpPr>
            <p:spPr>
              <a:xfrm>
                <a:off x="7770890" y="6202219"/>
                <a:ext cx="13144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latin typeface="Arial"/>
                    <a:cs typeface="Arial"/>
                  </a:rPr>
                  <a:t>second set</a:t>
                </a:r>
                <a:endParaRPr lang="en-US" sz="900" b="1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78060" y="3484480"/>
            <a:ext cx="6720422" cy="3373520"/>
            <a:chOff x="44425" y="3848862"/>
            <a:chExt cx="5969850" cy="3051561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6"/>
            <a:srcRect l="46319" r="12670"/>
            <a:stretch/>
          </p:blipFill>
          <p:spPr>
            <a:xfrm>
              <a:off x="2543503" y="3848862"/>
              <a:ext cx="3087144" cy="3043793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/>
            <a:srcRect r="58353"/>
            <a:stretch/>
          </p:blipFill>
          <p:spPr>
            <a:xfrm>
              <a:off x="44425" y="3856630"/>
              <a:ext cx="3135021" cy="3043793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>
            <a:xfrm rot="16194386">
              <a:off x="5226138" y="6111493"/>
              <a:ext cx="182245" cy="1394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3591181">
            <a:off x="-498193" y="-427426"/>
            <a:ext cx="5184294" cy="4487361"/>
            <a:chOff x="777280" y="1498859"/>
            <a:chExt cx="5184294" cy="4487361"/>
          </a:xfrm>
        </p:grpSpPr>
        <p:pic>
          <p:nvPicPr>
            <p:cNvPr id="10" name="Picture 9" descr="coappear_wfh.png"/>
            <p:cNvPicPr>
              <a:picLocks noChangeAspect="1"/>
            </p:cNvPicPr>
            <p:nvPr/>
          </p:nvPicPr>
          <p:blipFill rotWithShape="1">
            <a:blip r:embed="rId4"/>
            <a:srcRect l="11228" t="-5413" r="-17171" b="1"/>
            <a:stretch/>
          </p:blipFill>
          <p:spPr>
            <a:xfrm rot="8013616">
              <a:off x="1201219" y="1856604"/>
              <a:ext cx="4237596" cy="4021636"/>
            </a:xfrm>
            <a:prstGeom prst="rtTriangle">
              <a:avLst/>
            </a:prstGeom>
          </p:spPr>
        </p:pic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138929" y="2426714"/>
              <a:ext cx="274570" cy="3062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3381315" y="1760532"/>
              <a:ext cx="258038" cy="2309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468147" y="2735505"/>
              <a:ext cx="256102" cy="2292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64"/>
            <p:cNvGrpSpPr/>
            <p:nvPr/>
          </p:nvGrpSpPr>
          <p:grpSpPr>
            <a:xfrm>
              <a:off x="777280" y="3612885"/>
              <a:ext cx="5184294" cy="560933"/>
              <a:chOff x="344729" y="2390368"/>
              <a:chExt cx="4363206" cy="477411"/>
            </a:xfrm>
          </p:grpSpPr>
          <p:sp>
            <p:nvSpPr>
              <p:cNvPr id="130" name="Rectangle 129"/>
              <p:cNvSpPr/>
              <p:nvPr/>
            </p:nvSpPr>
            <p:spPr>
              <a:xfrm rot="2636683">
                <a:off x="65024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2636683">
                <a:off x="69865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2636683">
                <a:off x="887542" y="24236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2636683">
                <a:off x="928091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2636683">
                <a:off x="1071359" y="240534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2636683">
                <a:off x="1572364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2636683">
                <a:off x="1649313" y="24053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2636683">
                <a:off x="1708297" y="24006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2636683">
                <a:off x="1632688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2636683">
                <a:off x="2076151" y="24641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2636683">
                <a:off x="1917514" y="240306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2636683">
                <a:off x="2133476" y="240537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2636683">
                <a:off x="2506854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636683">
                <a:off x="2256792" y="24061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2636683">
                <a:off x="2122894" y="260107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2636683">
                <a:off x="2720961" y="24109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636683">
                <a:off x="3060401" y="242049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2636683">
                <a:off x="3118772" y="239980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2636683">
                <a:off x="3186395" y="24141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2636683">
                <a:off x="3225168" y="240619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2636683">
                <a:off x="3271174" y="24062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2636683">
                <a:off x="3335869" y="242049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2636683">
                <a:off x="3620752" y="2414146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636683">
                <a:off x="3807015" y="241732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2636683">
                <a:off x="3926828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2636683">
                <a:off x="4436754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2636683">
                <a:off x="415577" y="24006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2636683">
                <a:off x="377648" y="239549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2636683">
                <a:off x="344729" y="23903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2636683">
                <a:off x="2848008" y="240306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2636683">
                <a:off x="2996227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636683">
                <a:off x="1279781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809538" y="3441210"/>
              <a:ext cx="248001" cy="22198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188889" y="3422717"/>
              <a:ext cx="303689" cy="271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184588" y="3432576"/>
              <a:ext cx="293141" cy="2623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8008819" flipV="1">
              <a:off x="3388222" y="1536194"/>
              <a:ext cx="0" cy="237697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8008819" flipH="1" flipV="1">
              <a:off x="2058988" y="2607056"/>
              <a:ext cx="0" cy="11257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8008819" flipV="1">
              <a:off x="4103100" y="3087785"/>
              <a:ext cx="1101169" cy="117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8008819">
              <a:off x="2116403" y="2683955"/>
              <a:ext cx="2375353" cy="516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8-Point Star 174"/>
            <p:cNvSpPr/>
            <p:nvPr/>
          </p:nvSpPr>
          <p:spPr>
            <a:xfrm>
              <a:off x="2576782" y="219767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2584413" y="3449179"/>
              <a:ext cx="205380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8-Point Star 107"/>
            <p:cNvSpPr/>
            <p:nvPr/>
          </p:nvSpPr>
          <p:spPr>
            <a:xfrm>
              <a:off x="1361424" y="3447422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8-Point Star 101"/>
            <p:cNvSpPr/>
            <p:nvPr/>
          </p:nvSpPr>
          <p:spPr>
            <a:xfrm>
              <a:off x="3871572" y="344525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6823" y="-54307"/>
            <a:ext cx="1707394" cy="1242429"/>
            <a:chOff x="5936120" y="5052949"/>
            <a:chExt cx="1192500" cy="1242429"/>
          </a:xfrm>
        </p:grpSpPr>
        <p:graphicFrame>
          <p:nvGraphicFramePr>
            <p:cNvPr id="103" name="Chart 102"/>
            <p:cNvGraphicFramePr/>
            <p:nvPr>
              <p:extLst>
                <p:ext uri="{D42A27DB-BD31-4B8C-83A1-F6EECF244321}">
                  <p14:modId xmlns:p14="http://schemas.microsoft.com/office/powerpoint/2010/main" val="4192386715"/>
                </p:ext>
              </p:extLst>
            </p:nvPr>
          </p:nvGraphicFramePr>
          <p:xfrm>
            <a:off x="5936120" y="5052949"/>
            <a:ext cx="1192500" cy="1242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249249" y="5437668"/>
              <a:ext cx="171405" cy="2391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6149" y="1198368"/>
            <a:ext cx="1198144" cy="1099843"/>
            <a:chOff x="7434910" y="4241753"/>
            <a:chExt cx="1367276" cy="1184762"/>
          </a:xfrm>
        </p:grpSpPr>
        <p:graphicFrame>
          <p:nvGraphicFramePr>
            <p:cNvPr id="87" name="Chart 86"/>
            <p:cNvGraphicFramePr/>
            <p:nvPr>
              <p:extLst>
                <p:ext uri="{D42A27DB-BD31-4B8C-83A1-F6EECF244321}">
                  <p14:modId xmlns:p14="http://schemas.microsoft.com/office/powerpoint/2010/main" val="4132526631"/>
                </p:ext>
              </p:extLst>
            </p:nvPr>
          </p:nvGraphicFramePr>
          <p:xfrm>
            <a:off x="7434910" y="4241753"/>
            <a:ext cx="1367276" cy="1184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00" name="Regular Pentagon 18"/>
            <p:cNvSpPr/>
            <p:nvPr/>
          </p:nvSpPr>
          <p:spPr>
            <a:xfrm>
              <a:off x="7989656" y="4704608"/>
              <a:ext cx="205379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968" y="27004"/>
            <a:ext cx="0" cy="3665810"/>
            <a:chOff x="113462" y="175459"/>
            <a:chExt cx="0" cy="366581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113462" y="175459"/>
              <a:ext cx="0" cy="1297719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 rot="5400000">
            <a:off x="1928952" y="2083602"/>
            <a:ext cx="2" cy="3392694"/>
            <a:chOff x="113460" y="448575"/>
            <a:chExt cx="2" cy="3392694"/>
          </a:xfrm>
        </p:grpSpPr>
        <p:cxnSp>
          <p:nvCxnSpPr>
            <p:cNvPr id="120" name="Straight Connector 119"/>
            <p:cNvCxnSpPr/>
            <p:nvPr/>
          </p:nvCxnSpPr>
          <p:spPr>
            <a:xfrm rot="16200000" flipH="1">
              <a:off x="-398841" y="960876"/>
              <a:ext cx="1024603" cy="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605677" y="-99908"/>
            <a:ext cx="5617529" cy="3401852"/>
            <a:chOff x="3503175" y="133320"/>
            <a:chExt cx="5617529" cy="3401852"/>
          </a:xfrm>
        </p:grpSpPr>
        <p:grpSp>
          <p:nvGrpSpPr>
            <p:cNvPr id="68" name="Group 67"/>
            <p:cNvGrpSpPr/>
            <p:nvPr/>
          </p:nvGrpSpPr>
          <p:grpSpPr>
            <a:xfrm>
              <a:off x="3503175" y="133320"/>
              <a:ext cx="5617529" cy="3401852"/>
              <a:chOff x="3376175" y="133320"/>
              <a:chExt cx="5617529" cy="3401852"/>
            </a:xfrm>
          </p:grpSpPr>
          <p:pic>
            <p:nvPicPr>
              <p:cNvPr id="67" name="Picture 66" descr="barplot_total_hwf16consmodules_noGOs.png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96" t="9942" r="26736" b="5190"/>
              <a:stretch/>
            </p:blipFill>
            <p:spPr>
              <a:xfrm>
                <a:off x="5102709" y="237685"/>
                <a:ext cx="3696756" cy="3297487"/>
              </a:xfrm>
              <a:prstGeom prst="rect">
                <a:avLst/>
              </a:prstGeom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3376175" y="133320"/>
                <a:ext cx="1837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number of genes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5400000">
                <a:off x="8367310" y="1712714"/>
                <a:ext cx="914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module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6102090" y="563938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Cytoskeletal network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663940" y="742881"/>
              <a:ext cx="30059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Morphogenesis specific, Epidermal growth factor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463986" y="923348"/>
              <a:ext cx="41911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Histone pre-mRNA processing, Exportation from nucleus to cytoplasm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877418" y="1114380"/>
              <a:ext cx="17400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Topoisomerase, RNA POL II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315792" y="1296294"/>
              <a:ext cx="2320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control, Signal transduction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861718" y="1474531"/>
              <a:ext cx="7545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Ribosome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109551" y="1654276"/>
              <a:ext cx="45479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Protein </a:t>
              </a:r>
              <a:r>
                <a:rPr lang="en-US" sz="1100" dirty="0" err="1" smtClean="0"/>
                <a:t>translocase</a:t>
              </a:r>
              <a:r>
                <a:rPr lang="en-US" sz="1100" dirty="0" smtClean="0"/>
                <a:t> &amp; folding</a:t>
              </a:r>
              <a:r>
                <a:rPr lang="en-US" sz="1100" dirty="0"/>
                <a:t>, Negative regulators of G1 to S cell cycle phase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575394" y="1818912"/>
              <a:ext cx="10377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La </a:t>
              </a:r>
              <a:r>
                <a:rPr lang="en-US" sz="1100" dirty="0" err="1"/>
                <a:t>autoantigen</a:t>
              </a:r>
              <a:endParaRPr lang="en-US" sz="11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381490" y="1997149"/>
              <a:ext cx="18538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</a:t>
              </a:r>
              <a:r>
                <a:rPr lang="en-US" sz="1100" dirty="0" err="1"/>
                <a:t>Integrins</a:t>
              </a:r>
              <a:endParaRPr lang="en-US" sz="11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355767" y="2188105"/>
              <a:ext cx="90500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/>
                <a:t>Spliceosome</a:t>
              </a:r>
              <a:endParaRPr lang="en-US" sz="11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92340" y="2370607"/>
              <a:ext cx="3995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Ribosomal biogenesis, Larval growth specific, Embryonic Regulator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419614" y="2548084"/>
              <a:ext cx="39565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 DNA replication, </a:t>
              </a:r>
              <a:r>
                <a:rPr lang="en-US" sz="1100" dirty="0" err="1"/>
                <a:t>Minichromosome</a:t>
              </a:r>
              <a:r>
                <a:rPr lang="en-US" sz="1100" dirty="0"/>
                <a:t> maintenance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221122" y="2741294"/>
              <a:ext cx="115565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36940" y="2910964"/>
              <a:ext cx="28829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Transcription regulator, Chaperon, G10 protein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949690" y="3089201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Small </a:t>
              </a:r>
              <a:r>
                <a:rPr lang="en-US" sz="1100" dirty="0" err="1"/>
                <a:t>ribonucleoprotein</a:t>
              </a:r>
              <a:r>
                <a:rPr lang="en-US" sz="1100" dirty="0"/>
                <a:t> particle protein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529713" y="3272222"/>
              <a:ext cx="8785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Proteasome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90919" y="314926"/>
            <a:ext cx="1447353" cy="1665826"/>
            <a:chOff x="9544255" y="1220312"/>
            <a:chExt cx="1447353" cy="1665826"/>
          </a:xfrm>
        </p:grpSpPr>
        <p:graphicFrame>
          <p:nvGraphicFramePr>
            <p:cNvPr id="181" name="Chart 180"/>
            <p:cNvGraphicFramePr/>
            <p:nvPr>
              <p:extLst>
                <p:ext uri="{D42A27DB-BD31-4B8C-83A1-F6EECF244321}">
                  <p14:modId xmlns:p14="http://schemas.microsoft.com/office/powerpoint/2010/main" val="992683209"/>
                </p:ext>
              </p:extLst>
            </p:nvPr>
          </p:nvGraphicFramePr>
          <p:xfrm>
            <a:off x="9544255" y="1220312"/>
            <a:ext cx="1447353" cy="1665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97" name="8-Point Star 96"/>
            <p:cNvSpPr/>
            <p:nvPr/>
          </p:nvSpPr>
          <p:spPr>
            <a:xfrm>
              <a:off x="9971036" y="1790406"/>
              <a:ext cx="239187" cy="273006"/>
            </a:xfrm>
            <a:prstGeom prst="star8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267799" y="-36784"/>
            <a:ext cx="3549754" cy="4186357"/>
            <a:chOff x="-57327" y="3908601"/>
            <a:chExt cx="2518569" cy="3223069"/>
          </a:xfrm>
        </p:grpSpPr>
        <p:sp>
          <p:nvSpPr>
            <p:cNvPr id="178" name="TextBox 177"/>
            <p:cNvSpPr txBox="1"/>
            <p:nvPr/>
          </p:nvSpPr>
          <p:spPr>
            <a:xfrm rot="16200000">
              <a:off x="-293323" y="5252227"/>
              <a:ext cx="9028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fly module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1"/>
            <a:srcRect l="27369" t="10840" r="27847" b="7800"/>
            <a:stretch/>
          </p:blipFill>
          <p:spPr>
            <a:xfrm>
              <a:off x="139181" y="4482013"/>
              <a:ext cx="2322061" cy="2251006"/>
            </a:xfrm>
            <a:prstGeom prst="rect">
              <a:avLst/>
            </a:prstGeom>
          </p:spPr>
        </p:pic>
        <p:sp>
          <p:nvSpPr>
            <p:cNvPr id="199" name="Pie 110"/>
            <p:cNvSpPr/>
            <p:nvPr/>
          </p:nvSpPr>
          <p:spPr>
            <a:xfrm rot="16200000">
              <a:off x="792095" y="3476630"/>
              <a:ext cx="1186634" cy="2050576"/>
            </a:xfrm>
            <a:prstGeom prst="pie">
              <a:avLst>
                <a:gd name="adj1" fmla="val 5398094"/>
                <a:gd name="adj2" fmla="val 16192884"/>
              </a:avLst>
            </a:prstGeom>
            <a:solidFill>
              <a:schemeClr val="accent6">
                <a:lumMod val="50000"/>
                <a:alpha val="3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9" name="Pie 110"/>
            <p:cNvSpPr/>
            <p:nvPr/>
          </p:nvSpPr>
          <p:spPr>
            <a:xfrm rot="5400000">
              <a:off x="796154" y="5513065"/>
              <a:ext cx="1186634" cy="2050576"/>
            </a:xfrm>
            <a:prstGeom prst="pie">
              <a:avLst>
                <a:gd name="adj1" fmla="val 5398094"/>
                <a:gd name="adj2" fmla="val 16192884"/>
              </a:avLst>
            </a:prstGeom>
            <a:solidFill>
              <a:schemeClr val="accent6">
                <a:lumMod val="50000"/>
                <a:alpha val="39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267512" y="6633791"/>
              <a:ext cx="759413" cy="33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stage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23841" y="3758431"/>
            <a:ext cx="3125897" cy="261902"/>
            <a:chOff x="10566265" y="2516491"/>
            <a:chExt cx="3125897" cy="261902"/>
          </a:xfrm>
        </p:grpSpPr>
        <p:sp>
          <p:nvSpPr>
            <p:cNvPr id="221" name="TextBox 220"/>
            <p:cNvSpPr txBox="1"/>
            <p:nvPr/>
          </p:nvSpPr>
          <p:spPr>
            <a:xfrm>
              <a:off x="10566265" y="2532172"/>
              <a:ext cx="787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fly</a:t>
              </a:r>
              <a:endParaRPr lang="en-US" sz="10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1492925" y="2516491"/>
              <a:ext cx="9298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8000"/>
                  </a:solidFill>
                  <a:latin typeface="Arial"/>
                  <a:cs typeface="Arial"/>
                </a:rPr>
                <a:t>worm</a:t>
              </a:r>
              <a:endParaRPr lang="en-US" sz="1000" b="1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2684262" y="2521515"/>
              <a:ext cx="1007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human</a:t>
              </a:r>
              <a:endParaRPr lang="en-US" sz="10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26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/>
          <a:srcRect l="46319" r="12670"/>
          <a:stretch/>
        </p:blipFill>
        <p:spPr>
          <a:xfrm>
            <a:off x="2072922" y="4130584"/>
            <a:ext cx="2785551" cy="274643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/>
          <a:srcRect r="58353"/>
          <a:stretch/>
        </p:blipFill>
        <p:spPr>
          <a:xfrm>
            <a:off x="-261018" y="4106391"/>
            <a:ext cx="2828751" cy="2746435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 rot="16194386">
            <a:off x="7277416" y="6078769"/>
            <a:ext cx="182245" cy="13940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3591181">
            <a:off x="-498193" y="-410931"/>
            <a:ext cx="5184294" cy="4487361"/>
            <a:chOff x="777280" y="1498859"/>
            <a:chExt cx="5184294" cy="4487361"/>
          </a:xfrm>
        </p:grpSpPr>
        <p:pic>
          <p:nvPicPr>
            <p:cNvPr id="10" name="Picture 9" descr="coappear_wfh.png"/>
            <p:cNvPicPr>
              <a:picLocks noChangeAspect="1"/>
            </p:cNvPicPr>
            <p:nvPr/>
          </p:nvPicPr>
          <p:blipFill rotWithShape="1">
            <a:blip r:embed="rId4"/>
            <a:srcRect l="11228" t="-5413" r="-17171" b="1"/>
            <a:stretch/>
          </p:blipFill>
          <p:spPr>
            <a:xfrm rot="8013616">
              <a:off x="1201219" y="1856604"/>
              <a:ext cx="4237596" cy="4021636"/>
            </a:xfrm>
            <a:prstGeom prst="rtTriangle">
              <a:avLst/>
            </a:prstGeom>
          </p:spPr>
        </p:pic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138929" y="2426714"/>
              <a:ext cx="274570" cy="3062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3381315" y="1760532"/>
              <a:ext cx="258038" cy="2309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468147" y="2735505"/>
              <a:ext cx="256102" cy="2292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64"/>
            <p:cNvGrpSpPr/>
            <p:nvPr/>
          </p:nvGrpSpPr>
          <p:grpSpPr>
            <a:xfrm>
              <a:off x="777280" y="3612885"/>
              <a:ext cx="5184294" cy="560933"/>
              <a:chOff x="344729" y="2390368"/>
              <a:chExt cx="4363206" cy="477411"/>
            </a:xfrm>
          </p:grpSpPr>
          <p:sp>
            <p:nvSpPr>
              <p:cNvPr id="130" name="Rectangle 129"/>
              <p:cNvSpPr/>
              <p:nvPr/>
            </p:nvSpPr>
            <p:spPr>
              <a:xfrm rot="2636683">
                <a:off x="65024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2636683">
                <a:off x="69865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2636683">
                <a:off x="887542" y="24236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2636683">
                <a:off x="928091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2636683">
                <a:off x="1071359" y="240534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2636683">
                <a:off x="1572364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2636683">
                <a:off x="1649313" y="24053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2636683">
                <a:off x="1708297" y="24006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2636683">
                <a:off x="1632688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2636683">
                <a:off x="2076151" y="24641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2636683">
                <a:off x="1917514" y="240306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2636683">
                <a:off x="2133476" y="240537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2636683">
                <a:off x="2506854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636683">
                <a:off x="2256792" y="24061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2636683">
                <a:off x="2122894" y="260107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2636683">
                <a:off x="2720961" y="24109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636683">
                <a:off x="3060401" y="242049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2636683">
                <a:off x="3118772" y="239980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2636683">
                <a:off x="3186395" y="24141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2636683">
                <a:off x="3225168" y="240619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2636683">
                <a:off x="3271174" y="24062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2636683">
                <a:off x="3335869" y="242049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2636683">
                <a:off x="3620752" y="2414146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636683">
                <a:off x="3807015" y="241732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2636683">
                <a:off x="3926828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2636683">
                <a:off x="4436754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2636683">
                <a:off x="415577" y="24006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2636683">
                <a:off x="377648" y="239549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2636683">
                <a:off x="344729" y="23903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2636683">
                <a:off x="2848008" y="240306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2636683">
                <a:off x="2996227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636683">
                <a:off x="1279781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809538" y="3441210"/>
              <a:ext cx="248001" cy="22198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188889" y="3422717"/>
              <a:ext cx="303689" cy="271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184588" y="3432576"/>
              <a:ext cx="293141" cy="2623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8008819" flipV="1">
              <a:off x="3388222" y="1536194"/>
              <a:ext cx="0" cy="237697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8008819" flipH="1" flipV="1">
              <a:off x="2058988" y="2607056"/>
              <a:ext cx="0" cy="11257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8008819" flipV="1">
              <a:off x="4103100" y="3087785"/>
              <a:ext cx="1101169" cy="117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8008819">
              <a:off x="2116403" y="2683955"/>
              <a:ext cx="2375353" cy="516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8-Point Star 174"/>
            <p:cNvSpPr/>
            <p:nvPr/>
          </p:nvSpPr>
          <p:spPr>
            <a:xfrm>
              <a:off x="2576782" y="219767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2584413" y="3449179"/>
              <a:ext cx="205380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8-Point Star 107"/>
            <p:cNvSpPr/>
            <p:nvPr/>
          </p:nvSpPr>
          <p:spPr>
            <a:xfrm>
              <a:off x="1361424" y="3447422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8-Point Star 101"/>
            <p:cNvSpPr/>
            <p:nvPr/>
          </p:nvSpPr>
          <p:spPr>
            <a:xfrm>
              <a:off x="3871572" y="344525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6823" y="-37812"/>
            <a:ext cx="1707394" cy="1242429"/>
            <a:chOff x="5936120" y="5052949"/>
            <a:chExt cx="1192500" cy="1242429"/>
          </a:xfrm>
        </p:grpSpPr>
        <p:graphicFrame>
          <p:nvGraphicFramePr>
            <p:cNvPr id="103" name="Chart 102"/>
            <p:cNvGraphicFramePr/>
            <p:nvPr>
              <p:extLst>
                <p:ext uri="{D42A27DB-BD31-4B8C-83A1-F6EECF244321}">
                  <p14:modId xmlns:p14="http://schemas.microsoft.com/office/powerpoint/2010/main" val="2971795538"/>
                </p:ext>
              </p:extLst>
            </p:nvPr>
          </p:nvGraphicFramePr>
          <p:xfrm>
            <a:off x="5936120" y="5052949"/>
            <a:ext cx="1192500" cy="1242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249249" y="5437668"/>
              <a:ext cx="171405" cy="2391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6149" y="1214863"/>
            <a:ext cx="1198144" cy="1099843"/>
            <a:chOff x="7434910" y="4241753"/>
            <a:chExt cx="1367276" cy="1184762"/>
          </a:xfrm>
        </p:grpSpPr>
        <p:graphicFrame>
          <p:nvGraphicFramePr>
            <p:cNvPr id="87" name="Chart 86"/>
            <p:cNvGraphicFramePr/>
            <p:nvPr>
              <p:extLst>
                <p:ext uri="{D42A27DB-BD31-4B8C-83A1-F6EECF244321}">
                  <p14:modId xmlns:p14="http://schemas.microsoft.com/office/powerpoint/2010/main" val="3201458310"/>
                </p:ext>
              </p:extLst>
            </p:nvPr>
          </p:nvGraphicFramePr>
          <p:xfrm>
            <a:off x="7434910" y="4241753"/>
            <a:ext cx="1367276" cy="1184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0" name="Regular Pentagon 18"/>
            <p:cNvSpPr/>
            <p:nvPr/>
          </p:nvSpPr>
          <p:spPr>
            <a:xfrm>
              <a:off x="7989656" y="4704608"/>
              <a:ext cx="205379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968" y="43499"/>
            <a:ext cx="0" cy="3665810"/>
            <a:chOff x="113462" y="175459"/>
            <a:chExt cx="0" cy="366581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113462" y="175459"/>
              <a:ext cx="0" cy="1297719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 rot="5400000">
            <a:off x="1928952" y="2100097"/>
            <a:ext cx="2" cy="3392694"/>
            <a:chOff x="113460" y="448575"/>
            <a:chExt cx="2" cy="3392694"/>
          </a:xfrm>
        </p:grpSpPr>
        <p:cxnSp>
          <p:nvCxnSpPr>
            <p:cNvPr id="120" name="Straight Connector 119"/>
            <p:cNvCxnSpPr/>
            <p:nvPr/>
          </p:nvCxnSpPr>
          <p:spPr>
            <a:xfrm rot="16200000" flipH="1">
              <a:off x="-398841" y="960876"/>
              <a:ext cx="1024603" cy="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28547" y="3260138"/>
            <a:ext cx="5011153" cy="3596565"/>
            <a:chOff x="4109551" y="-61393"/>
            <a:chExt cx="5011153" cy="3596565"/>
          </a:xfrm>
        </p:grpSpPr>
        <p:grpSp>
          <p:nvGrpSpPr>
            <p:cNvPr id="68" name="Group 67"/>
            <p:cNvGrpSpPr/>
            <p:nvPr/>
          </p:nvGrpSpPr>
          <p:grpSpPr>
            <a:xfrm>
              <a:off x="5229709" y="-61393"/>
              <a:ext cx="3890995" cy="3596565"/>
              <a:chOff x="5102709" y="-61393"/>
              <a:chExt cx="3890995" cy="3596565"/>
            </a:xfrm>
          </p:grpSpPr>
          <p:pic>
            <p:nvPicPr>
              <p:cNvPr id="67" name="Picture 66" descr="barplot_total_hwf16consmodules_noGOs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96" t="9942" r="26736" b="5190"/>
              <a:stretch/>
            </p:blipFill>
            <p:spPr>
              <a:xfrm>
                <a:off x="5102709" y="237685"/>
                <a:ext cx="3696756" cy="3297487"/>
              </a:xfrm>
              <a:prstGeom prst="rect">
                <a:avLst/>
              </a:prstGeom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7275066" y="-61393"/>
                <a:ext cx="12178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number of genes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5400000">
                <a:off x="8367310" y="1712714"/>
                <a:ext cx="914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module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6102090" y="563938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Cytoskeletal network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663940" y="742881"/>
              <a:ext cx="30059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Morphogenesis specific, Epidermal growth factor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463986" y="923348"/>
              <a:ext cx="41911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Histone pre-mRNA processing, Exportation from nucleus to cytoplasm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893912" y="1114380"/>
              <a:ext cx="17400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Topoisomerase, RNA POL II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332286" y="1296294"/>
              <a:ext cx="2320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control, Signal transduction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878212" y="1474531"/>
              <a:ext cx="7545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Ribosome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109551" y="1654276"/>
              <a:ext cx="45479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Protein </a:t>
              </a:r>
              <a:r>
                <a:rPr lang="en-US" sz="1100" dirty="0" err="1" smtClean="0"/>
                <a:t>translocase</a:t>
              </a:r>
              <a:r>
                <a:rPr lang="en-US" sz="1100" dirty="0" smtClean="0"/>
                <a:t> &amp; folding</a:t>
              </a:r>
              <a:r>
                <a:rPr lang="en-US" sz="1100" dirty="0"/>
                <a:t>, Negative regulators of G1 to S cell cycle phase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179538" y="1818912"/>
              <a:ext cx="10377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La </a:t>
              </a:r>
              <a:r>
                <a:rPr lang="en-US" sz="1100" dirty="0" err="1"/>
                <a:t>autoantigen</a:t>
              </a:r>
              <a:endParaRPr lang="en-US" sz="11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381490" y="1997149"/>
              <a:ext cx="18538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</a:t>
              </a:r>
              <a:r>
                <a:rPr lang="en-US" sz="1100" dirty="0" err="1"/>
                <a:t>Integrins</a:t>
              </a:r>
              <a:endParaRPr lang="en-US" sz="11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355767" y="2188105"/>
              <a:ext cx="90500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/>
                <a:t>Spliceosome</a:t>
              </a:r>
              <a:endParaRPr lang="en-US" sz="11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55208" y="2370607"/>
              <a:ext cx="3995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Ribosomal biogenesis, Larval growth specific, Embryonic Regulator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700012" y="2548084"/>
              <a:ext cx="39565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 DNA replication, </a:t>
              </a:r>
              <a:r>
                <a:rPr lang="en-US" sz="1100" dirty="0" err="1"/>
                <a:t>Minichromosome</a:t>
              </a:r>
              <a:r>
                <a:rPr lang="en-US" sz="1100" dirty="0"/>
                <a:t> maintenance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221122" y="2741294"/>
              <a:ext cx="115565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36940" y="2910964"/>
              <a:ext cx="28829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Transcription regulator, Chaperon, G10 protein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949690" y="3089201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Small </a:t>
              </a:r>
              <a:r>
                <a:rPr lang="en-US" sz="1100" dirty="0" err="1"/>
                <a:t>ribonucleoprotein</a:t>
              </a:r>
              <a:r>
                <a:rPr lang="en-US" sz="1100" dirty="0"/>
                <a:t> particle protein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529713" y="3272222"/>
              <a:ext cx="8785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Proteasome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90919" y="331421"/>
            <a:ext cx="1447353" cy="1665826"/>
            <a:chOff x="9544255" y="1220312"/>
            <a:chExt cx="1447353" cy="1665826"/>
          </a:xfrm>
        </p:grpSpPr>
        <p:graphicFrame>
          <p:nvGraphicFramePr>
            <p:cNvPr id="181" name="Chart 180"/>
            <p:cNvGraphicFramePr/>
            <p:nvPr>
              <p:extLst>
                <p:ext uri="{D42A27DB-BD31-4B8C-83A1-F6EECF244321}">
                  <p14:modId xmlns:p14="http://schemas.microsoft.com/office/powerpoint/2010/main" val="3868735038"/>
                </p:ext>
              </p:extLst>
            </p:nvPr>
          </p:nvGraphicFramePr>
          <p:xfrm>
            <a:off x="9544255" y="1220312"/>
            <a:ext cx="1447353" cy="1665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97" name="8-Point Star 96"/>
            <p:cNvSpPr/>
            <p:nvPr/>
          </p:nvSpPr>
          <p:spPr>
            <a:xfrm>
              <a:off x="9971036" y="1790406"/>
              <a:ext cx="239187" cy="273006"/>
            </a:xfrm>
            <a:prstGeom prst="star8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6662" y="-852802"/>
            <a:ext cx="3782877" cy="4851425"/>
            <a:chOff x="-3426298" y="1251450"/>
            <a:chExt cx="2931469" cy="3896856"/>
          </a:xfrm>
        </p:grpSpPr>
        <p:sp>
          <p:nvSpPr>
            <p:cNvPr id="178" name="TextBox 177"/>
            <p:cNvSpPr txBox="1"/>
            <p:nvPr/>
          </p:nvSpPr>
          <p:spPr>
            <a:xfrm rot="16200000">
              <a:off x="-3662294" y="2678829"/>
              <a:ext cx="9028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fly module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3258070" y="1251450"/>
              <a:ext cx="2763241" cy="3896856"/>
              <a:chOff x="-3258070" y="1925239"/>
              <a:chExt cx="2322061" cy="3223068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9"/>
              <a:srcRect l="27369" t="10840" r="27847" b="7800"/>
              <a:stretch/>
            </p:blipFill>
            <p:spPr>
              <a:xfrm>
                <a:off x="-3258070" y="2498651"/>
                <a:ext cx="2322061" cy="2251006"/>
              </a:xfrm>
              <a:prstGeom prst="rect">
                <a:avLst/>
              </a:prstGeom>
              <a:noFill/>
            </p:spPr>
          </p:pic>
          <p:sp>
            <p:nvSpPr>
              <p:cNvPr id="199" name="Pie 110"/>
              <p:cNvSpPr/>
              <p:nvPr/>
            </p:nvSpPr>
            <p:spPr>
              <a:xfrm rot="16200000">
                <a:off x="-2605155" y="1493268"/>
                <a:ext cx="1186634" cy="2050576"/>
              </a:xfrm>
              <a:prstGeom prst="pie">
                <a:avLst>
                  <a:gd name="adj1" fmla="val 5398094"/>
                  <a:gd name="adj2" fmla="val 16192884"/>
                </a:avLst>
              </a:prstGeom>
              <a:solidFill>
                <a:schemeClr val="accent6">
                  <a:lumMod val="5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Pie 110"/>
              <p:cNvSpPr/>
              <p:nvPr/>
            </p:nvSpPr>
            <p:spPr>
              <a:xfrm rot="5400000">
                <a:off x="-2601096" y="3529702"/>
                <a:ext cx="1186634" cy="2050576"/>
              </a:xfrm>
              <a:prstGeom prst="pie">
                <a:avLst>
                  <a:gd name="adj1" fmla="val 5398094"/>
                  <a:gd name="adj2" fmla="val 16192884"/>
                </a:avLst>
              </a:prstGeom>
              <a:solidFill>
                <a:schemeClr val="accent6">
                  <a:lumMod val="50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-1860806" y="4579913"/>
              <a:ext cx="5565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stage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206913" y="59775"/>
            <a:ext cx="1928733" cy="2994227"/>
            <a:chOff x="7270098" y="3871639"/>
            <a:chExt cx="1928733" cy="2994227"/>
          </a:xfrm>
        </p:grpSpPr>
        <p:grpSp>
          <p:nvGrpSpPr>
            <p:cNvPr id="107" name="Group 106"/>
            <p:cNvGrpSpPr/>
            <p:nvPr/>
          </p:nvGrpSpPr>
          <p:grpSpPr>
            <a:xfrm>
              <a:off x="7270098" y="3978237"/>
              <a:ext cx="1928733" cy="2887629"/>
              <a:chOff x="7352568" y="3697822"/>
              <a:chExt cx="1928733" cy="2887629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52568" y="3697822"/>
                <a:ext cx="1928733" cy="2541549"/>
                <a:chOff x="9372740" y="2335019"/>
                <a:chExt cx="1928733" cy="2541549"/>
              </a:xfrm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9460334" y="2335019"/>
                  <a:ext cx="1606699" cy="1537071"/>
                  <a:chOff x="10159151" y="2882982"/>
                  <a:chExt cx="1606699" cy="1537071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0159151" y="2882982"/>
                    <a:ext cx="1606699" cy="1537071"/>
                    <a:chOff x="889479" y="4423782"/>
                    <a:chExt cx="1606699" cy="1537071"/>
                  </a:xfrm>
                </p:grpSpPr>
                <p:graphicFrame>
                  <p:nvGraphicFramePr>
                    <p:cNvPr id="213" name="Chart 212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2914322007"/>
                        </p:ext>
                      </p:extLst>
                    </p:nvPr>
                  </p:nvGraphicFramePr>
                  <p:xfrm>
                    <a:off x="937410" y="4423782"/>
                    <a:ext cx="1447353" cy="1537071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10"/>
                    </a:graphicData>
                  </a:graphic>
                </p:graphicFrame>
                <p:sp>
                  <p:nvSpPr>
                    <p:cNvPr id="214" name="TextBox 213"/>
                    <p:cNvSpPr txBox="1"/>
                    <p:nvPr/>
                  </p:nvSpPr>
                  <p:spPr>
                    <a:xfrm>
                      <a:off x="889479" y="5340429"/>
                      <a:ext cx="16066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 pitchFamily="34" charset="0"/>
                          <a:cs typeface="Arial" pitchFamily="34" charset="0"/>
                        </a:rPr>
                        <a:t>Conservation of module </a:t>
                      </a:r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across number of species</a:t>
                      </a:r>
                    </a:p>
                  </p:txBody>
                </p:sp>
              </p:grpSp>
              <p:sp>
                <p:nvSpPr>
                  <p:cNvPr id="212" name="Rectangle 211"/>
                  <p:cNvSpPr/>
                  <p:nvPr/>
                </p:nvSpPr>
                <p:spPr>
                  <a:xfrm rot="16194386">
                    <a:off x="10517159" y="2764369"/>
                    <a:ext cx="776533" cy="139499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/>
                <p:cNvGrpSpPr/>
                <p:nvPr/>
              </p:nvGrpSpPr>
              <p:grpSpPr>
                <a:xfrm rot="16200000">
                  <a:off x="10063076" y="2182915"/>
                  <a:ext cx="365583" cy="1746254"/>
                  <a:chOff x="-2764903" y="3533402"/>
                  <a:chExt cx="365583" cy="2661013"/>
                </a:xfrm>
              </p:grpSpPr>
              <p:pic>
                <p:nvPicPr>
                  <p:cNvPr id="215" name="Picture 214" descr="coappear_wfh.png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927" r="90741"/>
                  <a:stretch/>
                </p:blipFill>
                <p:spPr>
                  <a:xfrm>
                    <a:off x="-2583554" y="3751118"/>
                    <a:ext cx="95427" cy="2275788"/>
                  </a:xfrm>
                  <a:prstGeom prst="rect">
                    <a:avLst/>
                  </a:prstGeom>
                </p:spPr>
              </p:pic>
              <p:sp>
                <p:nvSpPr>
                  <p:cNvPr id="216" name="TextBox 215"/>
                  <p:cNvSpPr txBox="1"/>
                  <p:nvPr/>
                </p:nvSpPr>
                <p:spPr>
                  <a:xfrm rot="5400000">
                    <a:off x="-3450519" y="4354753"/>
                    <a:ext cx="1602064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gene-gene co-association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 rot="5400000">
                    <a:off x="-2692291" y="5901443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0</a:t>
                    </a:r>
                    <a:endParaRPr lang="en-US" sz="1000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 rot="5400000">
                    <a:off x="-2695193" y="3537076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1</a:t>
                    </a:r>
                    <a:endParaRPr lang="en-US" sz="1000" dirty="0"/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9537680" y="3803081"/>
                  <a:ext cx="1575732" cy="493311"/>
                  <a:chOff x="5627538" y="3651146"/>
                  <a:chExt cx="1575732" cy="493311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5627538" y="3913625"/>
                    <a:ext cx="1575732" cy="230832"/>
                    <a:chOff x="7092018" y="-11416"/>
                    <a:chExt cx="1575732" cy="230832"/>
                  </a:xfrm>
                </p:grpSpPr>
                <p:sp>
                  <p:nvSpPr>
                    <p:cNvPr id="209" name="矩形 100"/>
                    <p:cNvSpPr/>
                    <p:nvPr/>
                  </p:nvSpPr>
                  <p:spPr>
                    <a:xfrm>
                      <a:off x="7092018" y="47569"/>
                      <a:ext cx="215871" cy="136947"/>
                    </a:xfrm>
                    <a:prstGeom prst="rect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7353300" y="-11416"/>
                      <a:ext cx="1314450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err="1" smtClean="0">
                          <a:latin typeface="Arial"/>
                          <a:cs typeface="Arial"/>
                        </a:rPr>
                        <a:t>phylotypic</a:t>
                      </a:r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 stage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627538" y="3651146"/>
                    <a:ext cx="1479262" cy="230832"/>
                    <a:chOff x="4060172" y="257934"/>
                    <a:chExt cx="1479262" cy="230832"/>
                  </a:xfrm>
                </p:grpSpPr>
                <p:pic>
                  <p:nvPicPr>
                    <p:cNvPr id="78" name="Picture 77"/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rcRect l="14142" t="55241" r="79751" b="39529"/>
                    <a:stretch/>
                  </p:blipFill>
                  <p:spPr>
                    <a:xfrm>
                      <a:off x="4060172" y="296290"/>
                      <a:ext cx="215871" cy="15176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4303918" y="257934"/>
                      <a:ext cx="1235516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hourglass module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9372740" y="4296392"/>
                  <a:ext cx="1928733" cy="580176"/>
                  <a:chOff x="9372740" y="3288836"/>
                  <a:chExt cx="1928733" cy="580176"/>
                </a:xfrm>
              </p:grpSpPr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1485" t="11776" r="2444" b="8065"/>
                  <a:stretch/>
                </p:blipFill>
                <p:spPr>
                  <a:xfrm rot="16200000">
                    <a:off x="10046815" y="2779701"/>
                    <a:ext cx="412357" cy="1430627"/>
                  </a:xfrm>
                  <a:prstGeom prst="rect">
                    <a:avLst/>
                  </a:prstGeom>
                </p:spPr>
              </p:pic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9372740" y="3638180"/>
                    <a:ext cx="192873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stage alignment score (-log</a:t>
                    </a:r>
                    <a:r>
                      <a:rPr lang="en-US" sz="900" b="1" baseline="-25000" dirty="0" smtClean="0">
                        <a:latin typeface="Arial" pitchFamily="34" charset="0"/>
                        <a:cs typeface="Arial" pitchFamily="34" charset="0"/>
                      </a:rPr>
                      <a:t>10</a:t>
                    </a:r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p)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6" name="Group 105"/>
              <p:cNvGrpSpPr/>
              <p:nvPr/>
            </p:nvGrpSpPr>
            <p:grpSpPr>
              <a:xfrm>
                <a:off x="7517508" y="62022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first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7517508" y="63546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/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98" name="TextBox 197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second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7447191" y="3871639"/>
              <a:ext cx="1354652" cy="644829"/>
              <a:chOff x="10219517" y="2598170"/>
              <a:chExt cx="1354652" cy="644829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10219517" y="3143553"/>
                <a:ext cx="309213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/>
              <p:cNvSpPr txBox="1"/>
              <p:nvPr/>
            </p:nvSpPr>
            <p:spPr>
              <a:xfrm>
                <a:off x="10566265" y="2996778"/>
                <a:ext cx="7870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10219521" y="2948019"/>
                <a:ext cx="309214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/>
              <p:cNvSpPr txBox="1"/>
              <p:nvPr/>
            </p:nvSpPr>
            <p:spPr>
              <a:xfrm>
                <a:off x="10566268" y="2801244"/>
                <a:ext cx="9298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/>
                    <a:cs typeface="Arial"/>
                  </a:rPr>
                  <a:t>worm</a:t>
                </a:r>
                <a:endParaRPr lang="en-US" sz="1000" b="1" dirty="0">
                  <a:solidFill>
                    <a:srgbClr val="008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10219521" y="2744945"/>
                <a:ext cx="309213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10566269" y="2598170"/>
                <a:ext cx="10079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human</a:t>
                </a:r>
                <a:endParaRPr lang="en-US" sz="10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 rot="16194386">
            <a:off x="4683080" y="6078770"/>
            <a:ext cx="182245" cy="13940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24509" y="3977934"/>
            <a:ext cx="5119491" cy="2770628"/>
            <a:chOff x="-261018" y="4106391"/>
            <a:chExt cx="5119491" cy="2770628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3"/>
            <a:srcRect l="46319" r="12670"/>
            <a:stretch/>
          </p:blipFill>
          <p:spPr>
            <a:xfrm>
              <a:off x="2072922" y="4130584"/>
              <a:ext cx="2785551" cy="2746435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3"/>
            <a:srcRect r="58353"/>
            <a:stretch/>
          </p:blipFill>
          <p:spPr>
            <a:xfrm>
              <a:off x="-261018" y="4106391"/>
              <a:ext cx="2828751" cy="274643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rot="13591181">
            <a:off x="-498193" y="-410931"/>
            <a:ext cx="5184294" cy="4487361"/>
            <a:chOff x="777280" y="1498859"/>
            <a:chExt cx="5184294" cy="4487361"/>
          </a:xfrm>
        </p:grpSpPr>
        <p:pic>
          <p:nvPicPr>
            <p:cNvPr id="10" name="Picture 9" descr="coappear_wfh.png"/>
            <p:cNvPicPr>
              <a:picLocks noChangeAspect="1"/>
            </p:cNvPicPr>
            <p:nvPr/>
          </p:nvPicPr>
          <p:blipFill rotWithShape="1">
            <a:blip r:embed="rId4"/>
            <a:srcRect l="11228" t="-5413" r="-17171" b="1"/>
            <a:stretch/>
          </p:blipFill>
          <p:spPr>
            <a:xfrm rot="8013616">
              <a:off x="1201219" y="1856604"/>
              <a:ext cx="4237596" cy="4021636"/>
            </a:xfrm>
            <a:prstGeom prst="rtTriangle">
              <a:avLst/>
            </a:prstGeom>
          </p:spPr>
        </p:pic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138929" y="2426714"/>
              <a:ext cx="274570" cy="3062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3381315" y="1760532"/>
              <a:ext cx="258038" cy="2309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468147" y="2735505"/>
              <a:ext cx="256102" cy="2292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64"/>
            <p:cNvGrpSpPr/>
            <p:nvPr/>
          </p:nvGrpSpPr>
          <p:grpSpPr>
            <a:xfrm>
              <a:off x="777280" y="3612885"/>
              <a:ext cx="5184294" cy="560933"/>
              <a:chOff x="344729" y="2390368"/>
              <a:chExt cx="4363206" cy="477411"/>
            </a:xfrm>
          </p:grpSpPr>
          <p:sp>
            <p:nvSpPr>
              <p:cNvPr id="130" name="Rectangle 129"/>
              <p:cNvSpPr/>
              <p:nvPr/>
            </p:nvSpPr>
            <p:spPr>
              <a:xfrm rot="2636683">
                <a:off x="65024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2636683">
                <a:off x="69865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2636683">
                <a:off x="887542" y="24236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2636683">
                <a:off x="928091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2636683">
                <a:off x="1071359" y="240534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2636683">
                <a:off x="1572364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2636683">
                <a:off x="1649313" y="24053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2636683">
                <a:off x="1708297" y="24006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2636683">
                <a:off x="1632688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2636683">
                <a:off x="2076151" y="24641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2636683">
                <a:off x="1917514" y="240306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2636683">
                <a:off x="2133476" y="240537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2636683">
                <a:off x="2506854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636683">
                <a:off x="2256792" y="24061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2636683">
                <a:off x="2122894" y="260107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2636683">
                <a:off x="2720961" y="24109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636683">
                <a:off x="3060401" y="242049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2636683">
                <a:off x="3118772" y="239980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2636683">
                <a:off x="3186395" y="24141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2636683">
                <a:off x="3225168" y="240619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2636683">
                <a:off x="3271174" y="24062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2636683">
                <a:off x="3335869" y="242049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2636683">
                <a:off x="3620752" y="2414146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636683">
                <a:off x="3807015" y="241732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2636683">
                <a:off x="3926828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2636683">
                <a:off x="4436754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2636683">
                <a:off x="415577" y="24006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2636683">
                <a:off x="377648" y="239549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2636683">
                <a:off x="344729" y="23903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2636683">
                <a:off x="2848008" y="240306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2636683">
                <a:off x="2996227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636683">
                <a:off x="1279781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809538" y="3441210"/>
              <a:ext cx="248001" cy="22198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188889" y="3422717"/>
              <a:ext cx="303689" cy="271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184588" y="3432576"/>
              <a:ext cx="293141" cy="2623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8008819" flipV="1">
              <a:off x="3388222" y="1536194"/>
              <a:ext cx="0" cy="237697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8008819" flipH="1" flipV="1">
              <a:off x="2058988" y="2607056"/>
              <a:ext cx="0" cy="11257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8008819" flipV="1">
              <a:off x="4103100" y="3087785"/>
              <a:ext cx="1101169" cy="117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8008819">
              <a:off x="2116403" y="2683955"/>
              <a:ext cx="2375353" cy="516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8-Point Star 174"/>
            <p:cNvSpPr/>
            <p:nvPr/>
          </p:nvSpPr>
          <p:spPr>
            <a:xfrm>
              <a:off x="2576782" y="219767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2584413" y="3449179"/>
              <a:ext cx="205380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8-Point Star 107"/>
            <p:cNvSpPr/>
            <p:nvPr/>
          </p:nvSpPr>
          <p:spPr>
            <a:xfrm>
              <a:off x="1361424" y="3447422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8-Point Star 101"/>
            <p:cNvSpPr/>
            <p:nvPr/>
          </p:nvSpPr>
          <p:spPr>
            <a:xfrm>
              <a:off x="3871572" y="344525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6823" y="-37812"/>
            <a:ext cx="1707394" cy="1242429"/>
            <a:chOff x="5936120" y="5052949"/>
            <a:chExt cx="1192500" cy="1242429"/>
          </a:xfrm>
        </p:grpSpPr>
        <p:graphicFrame>
          <p:nvGraphicFramePr>
            <p:cNvPr id="103" name="Chart 102"/>
            <p:cNvGraphicFramePr/>
            <p:nvPr>
              <p:extLst>
                <p:ext uri="{D42A27DB-BD31-4B8C-83A1-F6EECF244321}">
                  <p14:modId xmlns:p14="http://schemas.microsoft.com/office/powerpoint/2010/main" val="1747570558"/>
                </p:ext>
              </p:extLst>
            </p:nvPr>
          </p:nvGraphicFramePr>
          <p:xfrm>
            <a:off x="5936120" y="5052949"/>
            <a:ext cx="1192500" cy="1242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249249" y="5437668"/>
              <a:ext cx="171405" cy="2391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6149" y="1214863"/>
            <a:ext cx="1198144" cy="1099843"/>
            <a:chOff x="7434910" y="4241753"/>
            <a:chExt cx="1367276" cy="1184762"/>
          </a:xfrm>
        </p:grpSpPr>
        <p:graphicFrame>
          <p:nvGraphicFramePr>
            <p:cNvPr id="87" name="Chart 86"/>
            <p:cNvGraphicFramePr/>
            <p:nvPr>
              <p:extLst>
                <p:ext uri="{D42A27DB-BD31-4B8C-83A1-F6EECF244321}">
                  <p14:modId xmlns:p14="http://schemas.microsoft.com/office/powerpoint/2010/main" val="2003695284"/>
                </p:ext>
              </p:extLst>
            </p:nvPr>
          </p:nvGraphicFramePr>
          <p:xfrm>
            <a:off x="7434910" y="4241753"/>
            <a:ext cx="1367276" cy="1184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0" name="Regular Pentagon 18"/>
            <p:cNvSpPr/>
            <p:nvPr/>
          </p:nvSpPr>
          <p:spPr>
            <a:xfrm>
              <a:off x="7989656" y="4704608"/>
              <a:ext cx="205379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968" y="43499"/>
            <a:ext cx="0" cy="3665810"/>
            <a:chOff x="113462" y="175459"/>
            <a:chExt cx="0" cy="366581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113462" y="175459"/>
              <a:ext cx="0" cy="1297719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 rot="5400000">
            <a:off x="1928952" y="2100097"/>
            <a:ext cx="2" cy="3392694"/>
            <a:chOff x="113460" y="448575"/>
            <a:chExt cx="2" cy="3392694"/>
          </a:xfrm>
        </p:grpSpPr>
        <p:cxnSp>
          <p:nvCxnSpPr>
            <p:cNvPr id="120" name="Straight Connector 119"/>
            <p:cNvCxnSpPr/>
            <p:nvPr/>
          </p:nvCxnSpPr>
          <p:spPr>
            <a:xfrm rot="16200000" flipH="1">
              <a:off x="-398841" y="960876"/>
              <a:ext cx="1024603" cy="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 rot="10800000">
            <a:off x="-85362" y="3894126"/>
            <a:ext cx="5011153" cy="3596565"/>
            <a:chOff x="4109551" y="-61393"/>
            <a:chExt cx="5011153" cy="3596565"/>
          </a:xfrm>
        </p:grpSpPr>
        <p:grpSp>
          <p:nvGrpSpPr>
            <p:cNvPr id="68" name="Group 67"/>
            <p:cNvGrpSpPr/>
            <p:nvPr/>
          </p:nvGrpSpPr>
          <p:grpSpPr>
            <a:xfrm>
              <a:off x="5229709" y="-61393"/>
              <a:ext cx="3890995" cy="3596565"/>
              <a:chOff x="5102709" y="-61393"/>
              <a:chExt cx="3890995" cy="3596565"/>
            </a:xfrm>
          </p:grpSpPr>
          <p:pic>
            <p:nvPicPr>
              <p:cNvPr id="67" name="Picture 66" descr="barplot_total_hwf16consmodules_noGOs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96" t="9942" r="26736" b="5190"/>
              <a:stretch/>
            </p:blipFill>
            <p:spPr>
              <a:xfrm>
                <a:off x="5102709" y="237685"/>
                <a:ext cx="3696756" cy="3297487"/>
              </a:xfrm>
              <a:prstGeom prst="rect">
                <a:avLst/>
              </a:prstGeom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7275066" y="-61393"/>
                <a:ext cx="12178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number of genes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5400000">
                <a:off x="8367310" y="1712714"/>
                <a:ext cx="914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module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6102090" y="563938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Cytoskeletal network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663940" y="742881"/>
              <a:ext cx="30059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Morphogenesis specific, Epidermal growth factor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463986" y="923348"/>
              <a:ext cx="41911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Histone pre-mRNA processing, Exportation from nucleus to cytoplasm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893912" y="1114380"/>
              <a:ext cx="17400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Topoisomerase, RNA POL II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332286" y="1296294"/>
              <a:ext cx="2320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control, Signal transduction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878212" y="1474531"/>
              <a:ext cx="7545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Ribosome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109551" y="1654276"/>
              <a:ext cx="45479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Protein </a:t>
              </a:r>
              <a:r>
                <a:rPr lang="en-US" sz="1100" dirty="0" err="1" smtClean="0"/>
                <a:t>translocase</a:t>
              </a:r>
              <a:r>
                <a:rPr lang="en-US" sz="1100" dirty="0" smtClean="0"/>
                <a:t> &amp; folding</a:t>
              </a:r>
              <a:r>
                <a:rPr lang="en-US" sz="1100" dirty="0"/>
                <a:t>, Negative regulators of G1 to S cell cycle phase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179538" y="1818912"/>
              <a:ext cx="10377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La </a:t>
              </a:r>
              <a:r>
                <a:rPr lang="en-US" sz="1100" dirty="0" err="1"/>
                <a:t>autoantigen</a:t>
              </a:r>
              <a:endParaRPr lang="en-US" sz="11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381490" y="1997149"/>
              <a:ext cx="18538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</a:t>
              </a:r>
              <a:r>
                <a:rPr lang="en-US" sz="1100" dirty="0" err="1"/>
                <a:t>Integrins</a:t>
              </a:r>
              <a:endParaRPr lang="en-US" sz="11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355767" y="2188105"/>
              <a:ext cx="90500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/>
                <a:t>Spliceosome</a:t>
              </a:r>
              <a:endParaRPr lang="en-US" sz="11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55208" y="2370607"/>
              <a:ext cx="3995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Ribosomal biogenesis, Larval growth specific, Embryonic Regulator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700012" y="2548084"/>
              <a:ext cx="39565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 DNA replication, </a:t>
              </a:r>
              <a:r>
                <a:rPr lang="en-US" sz="1100" dirty="0" err="1"/>
                <a:t>Minichromosome</a:t>
              </a:r>
              <a:r>
                <a:rPr lang="en-US" sz="1100" dirty="0"/>
                <a:t> maintenance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221122" y="2741294"/>
              <a:ext cx="115565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36940" y="2910964"/>
              <a:ext cx="28829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Transcription regulator, Chaperon, G10 protein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949690" y="3089201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Small </a:t>
              </a:r>
              <a:r>
                <a:rPr lang="en-US" sz="1100" dirty="0" err="1"/>
                <a:t>ribonucleoprotein</a:t>
              </a:r>
              <a:r>
                <a:rPr lang="en-US" sz="1100" dirty="0"/>
                <a:t> particle protein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529713" y="3272222"/>
              <a:ext cx="8785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Proteasome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90919" y="331421"/>
            <a:ext cx="1447353" cy="1665826"/>
            <a:chOff x="9544255" y="1220312"/>
            <a:chExt cx="1447353" cy="1665826"/>
          </a:xfrm>
        </p:grpSpPr>
        <p:graphicFrame>
          <p:nvGraphicFramePr>
            <p:cNvPr id="181" name="Chart 180"/>
            <p:cNvGraphicFramePr/>
            <p:nvPr>
              <p:extLst>
                <p:ext uri="{D42A27DB-BD31-4B8C-83A1-F6EECF244321}">
                  <p14:modId xmlns:p14="http://schemas.microsoft.com/office/powerpoint/2010/main" val="1452764761"/>
                </p:ext>
              </p:extLst>
            </p:nvPr>
          </p:nvGraphicFramePr>
          <p:xfrm>
            <a:off x="9544255" y="1220312"/>
            <a:ext cx="1447353" cy="1665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97" name="8-Point Star 96"/>
            <p:cNvSpPr/>
            <p:nvPr/>
          </p:nvSpPr>
          <p:spPr>
            <a:xfrm>
              <a:off x="9971036" y="1790406"/>
              <a:ext cx="239187" cy="273006"/>
            </a:xfrm>
            <a:prstGeom prst="star8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26144" y="-819812"/>
            <a:ext cx="3782877" cy="4851425"/>
            <a:chOff x="-3426298" y="1251450"/>
            <a:chExt cx="2931469" cy="3896856"/>
          </a:xfrm>
        </p:grpSpPr>
        <p:sp>
          <p:nvSpPr>
            <p:cNvPr id="178" name="TextBox 177"/>
            <p:cNvSpPr txBox="1"/>
            <p:nvPr/>
          </p:nvSpPr>
          <p:spPr>
            <a:xfrm rot="16200000">
              <a:off x="-3662294" y="2678829"/>
              <a:ext cx="9028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fly module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3258070" y="1251450"/>
              <a:ext cx="2763241" cy="3896856"/>
              <a:chOff x="-3258070" y="1925239"/>
              <a:chExt cx="2322061" cy="3223068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9"/>
              <a:srcRect l="27369" t="10840" r="27847" b="7800"/>
              <a:stretch/>
            </p:blipFill>
            <p:spPr>
              <a:xfrm>
                <a:off x="-3258070" y="2498651"/>
                <a:ext cx="2322061" cy="2251006"/>
              </a:xfrm>
              <a:prstGeom prst="rect">
                <a:avLst/>
              </a:prstGeom>
              <a:noFill/>
            </p:spPr>
          </p:pic>
          <p:sp>
            <p:nvSpPr>
              <p:cNvPr id="199" name="Pie 110"/>
              <p:cNvSpPr/>
              <p:nvPr/>
            </p:nvSpPr>
            <p:spPr>
              <a:xfrm rot="16200000">
                <a:off x="-2605155" y="1493268"/>
                <a:ext cx="1186634" cy="2050576"/>
              </a:xfrm>
              <a:prstGeom prst="pie">
                <a:avLst>
                  <a:gd name="adj1" fmla="val 5398094"/>
                  <a:gd name="adj2" fmla="val 16192884"/>
                </a:avLst>
              </a:prstGeom>
              <a:solidFill>
                <a:schemeClr val="accent6">
                  <a:lumMod val="5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Pie 110"/>
              <p:cNvSpPr/>
              <p:nvPr/>
            </p:nvSpPr>
            <p:spPr>
              <a:xfrm rot="5400000">
                <a:off x="-2601096" y="3529702"/>
                <a:ext cx="1186634" cy="2050576"/>
              </a:xfrm>
              <a:prstGeom prst="pie">
                <a:avLst>
                  <a:gd name="adj1" fmla="val 5398094"/>
                  <a:gd name="adj2" fmla="val 16192884"/>
                </a:avLst>
              </a:prstGeom>
              <a:solidFill>
                <a:schemeClr val="accent6">
                  <a:lumMod val="50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-1860806" y="4579913"/>
              <a:ext cx="5565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stage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206913" y="59775"/>
            <a:ext cx="1928733" cy="2994227"/>
            <a:chOff x="7270098" y="3871639"/>
            <a:chExt cx="1928733" cy="2994227"/>
          </a:xfrm>
        </p:grpSpPr>
        <p:grpSp>
          <p:nvGrpSpPr>
            <p:cNvPr id="107" name="Group 106"/>
            <p:cNvGrpSpPr/>
            <p:nvPr/>
          </p:nvGrpSpPr>
          <p:grpSpPr>
            <a:xfrm>
              <a:off x="7270098" y="3978237"/>
              <a:ext cx="1928733" cy="2887629"/>
              <a:chOff x="7352568" y="3697822"/>
              <a:chExt cx="1928733" cy="2887629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52568" y="3697822"/>
                <a:ext cx="1928733" cy="2541549"/>
                <a:chOff x="9372740" y="2335019"/>
                <a:chExt cx="1928733" cy="2541549"/>
              </a:xfrm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9460334" y="2335019"/>
                  <a:ext cx="1606699" cy="1537071"/>
                  <a:chOff x="10159151" y="2882982"/>
                  <a:chExt cx="1606699" cy="1537071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0159151" y="2882982"/>
                    <a:ext cx="1606699" cy="1537071"/>
                    <a:chOff x="889479" y="4423782"/>
                    <a:chExt cx="1606699" cy="1537071"/>
                  </a:xfrm>
                </p:grpSpPr>
                <p:graphicFrame>
                  <p:nvGraphicFramePr>
                    <p:cNvPr id="213" name="Chart 212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84345210"/>
                        </p:ext>
                      </p:extLst>
                    </p:nvPr>
                  </p:nvGraphicFramePr>
                  <p:xfrm>
                    <a:off x="937410" y="4423782"/>
                    <a:ext cx="1447353" cy="1537071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10"/>
                    </a:graphicData>
                  </a:graphic>
                </p:graphicFrame>
                <p:sp>
                  <p:nvSpPr>
                    <p:cNvPr id="214" name="TextBox 213"/>
                    <p:cNvSpPr txBox="1"/>
                    <p:nvPr/>
                  </p:nvSpPr>
                  <p:spPr>
                    <a:xfrm>
                      <a:off x="889479" y="5340429"/>
                      <a:ext cx="16066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 pitchFamily="34" charset="0"/>
                          <a:cs typeface="Arial" pitchFamily="34" charset="0"/>
                        </a:rPr>
                        <a:t>Conservation of module </a:t>
                      </a:r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across number of species</a:t>
                      </a:r>
                    </a:p>
                  </p:txBody>
                </p:sp>
              </p:grpSp>
              <p:sp>
                <p:nvSpPr>
                  <p:cNvPr id="212" name="Rectangle 211"/>
                  <p:cNvSpPr/>
                  <p:nvPr/>
                </p:nvSpPr>
                <p:spPr>
                  <a:xfrm rot="16194386">
                    <a:off x="10517159" y="2764369"/>
                    <a:ext cx="776533" cy="139499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/>
                <p:cNvGrpSpPr/>
                <p:nvPr/>
              </p:nvGrpSpPr>
              <p:grpSpPr>
                <a:xfrm rot="16200000">
                  <a:off x="10063076" y="2182915"/>
                  <a:ext cx="365583" cy="1746254"/>
                  <a:chOff x="-2764903" y="3533402"/>
                  <a:chExt cx="365583" cy="2661013"/>
                </a:xfrm>
              </p:grpSpPr>
              <p:pic>
                <p:nvPicPr>
                  <p:cNvPr id="215" name="Picture 214" descr="coappear_wfh.png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927" r="90741"/>
                  <a:stretch/>
                </p:blipFill>
                <p:spPr>
                  <a:xfrm>
                    <a:off x="-2583554" y="3751118"/>
                    <a:ext cx="95427" cy="2275788"/>
                  </a:xfrm>
                  <a:prstGeom prst="rect">
                    <a:avLst/>
                  </a:prstGeom>
                </p:spPr>
              </p:pic>
              <p:sp>
                <p:nvSpPr>
                  <p:cNvPr id="216" name="TextBox 215"/>
                  <p:cNvSpPr txBox="1"/>
                  <p:nvPr/>
                </p:nvSpPr>
                <p:spPr>
                  <a:xfrm rot="5400000">
                    <a:off x="-3450519" y="4354753"/>
                    <a:ext cx="1602064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gene-gene co-association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 rot="5400000">
                    <a:off x="-2692291" y="5901443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0</a:t>
                    </a:r>
                    <a:endParaRPr lang="en-US" sz="1000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 rot="5400000">
                    <a:off x="-2695193" y="3537076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1</a:t>
                    </a:r>
                    <a:endParaRPr lang="en-US" sz="1000" dirty="0"/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9537680" y="3803081"/>
                  <a:ext cx="1575732" cy="493311"/>
                  <a:chOff x="5627538" y="3651146"/>
                  <a:chExt cx="1575732" cy="493311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5627538" y="3913625"/>
                    <a:ext cx="1575732" cy="230832"/>
                    <a:chOff x="7092018" y="-11416"/>
                    <a:chExt cx="1575732" cy="230832"/>
                  </a:xfrm>
                </p:grpSpPr>
                <p:sp>
                  <p:nvSpPr>
                    <p:cNvPr id="209" name="矩形 100"/>
                    <p:cNvSpPr/>
                    <p:nvPr/>
                  </p:nvSpPr>
                  <p:spPr>
                    <a:xfrm>
                      <a:off x="7092018" y="47569"/>
                      <a:ext cx="215871" cy="136947"/>
                    </a:xfrm>
                    <a:prstGeom prst="rect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7353300" y="-11416"/>
                      <a:ext cx="1314450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err="1" smtClean="0">
                          <a:latin typeface="Arial"/>
                          <a:cs typeface="Arial"/>
                        </a:rPr>
                        <a:t>phylotypic</a:t>
                      </a:r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 stage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627538" y="3651146"/>
                    <a:ext cx="1479262" cy="230832"/>
                    <a:chOff x="4060172" y="257934"/>
                    <a:chExt cx="1479262" cy="230832"/>
                  </a:xfrm>
                </p:grpSpPr>
                <p:pic>
                  <p:nvPicPr>
                    <p:cNvPr id="78" name="Picture 77"/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rcRect l="14142" t="55241" r="79751" b="39529"/>
                    <a:stretch/>
                  </p:blipFill>
                  <p:spPr>
                    <a:xfrm>
                      <a:off x="4060172" y="296290"/>
                      <a:ext cx="215871" cy="15176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4303918" y="257934"/>
                      <a:ext cx="1235516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hourglass module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9372740" y="4296392"/>
                  <a:ext cx="1928733" cy="580176"/>
                  <a:chOff x="9372740" y="3288836"/>
                  <a:chExt cx="1928733" cy="580176"/>
                </a:xfrm>
              </p:grpSpPr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1485" t="11776" r="2444" b="8065"/>
                  <a:stretch/>
                </p:blipFill>
                <p:spPr>
                  <a:xfrm rot="16200000">
                    <a:off x="10046815" y="2779701"/>
                    <a:ext cx="412357" cy="1430627"/>
                  </a:xfrm>
                  <a:prstGeom prst="rect">
                    <a:avLst/>
                  </a:prstGeom>
                </p:spPr>
              </p:pic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9372740" y="3638180"/>
                    <a:ext cx="192873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stage alignment score (-log</a:t>
                    </a:r>
                    <a:r>
                      <a:rPr lang="en-US" sz="900" b="1" baseline="-25000" dirty="0" smtClean="0">
                        <a:latin typeface="Arial" pitchFamily="34" charset="0"/>
                        <a:cs typeface="Arial" pitchFamily="34" charset="0"/>
                      </a:rPr>
                      <a:t>10</a:t>
                    </a:r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p)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6" name="Group 105"/>
              <p:cNvGrpSpPr/>
              <p:nvPr/>
            </p:nvGrpSpPr>
            <p:grpSpPr>
              <a:xfrm>
                <a:off x="7517508" y="62022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first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7517508" y="63546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/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98" name="TextBox 197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second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7447191" y="3871639"/>
              <a:ext cx="1354652" cy="644829"/>
              <a:chOff x="10219517" y="2598170"/>
              <a:chExt cx="1354652" cy="644829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10219517" y="3143553"/>
                <a:ext cx="309213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/>
              <p:cNvSpPr txBox="1"/>
              <p:nvPr/>
            </p:nvSpPr>
            <p:spPr>
              <a:xfrm>
                <a:off x="10566265" y="2996778"/>
                <a:ext cx="7870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10219521" y="2948019"/>
                <a:ext cx="309214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/>
              <p:cNvSpPr txBox="1"/>
              <p:nvPr/>
            </p:nvSpPr>
            <p:spPr>
              <a:xfrm>
                <a:off x="10566268" y="2801244"/>
                <a:ext cx="9298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/>
                    <a:cs typeface="Arial"/>
                  </a:rPr>
                  <a:t>worm</a:t>
                </a:r>
                <a:endParaRPr lang="en-US" sz="1000" b="1" dirty="0">
                  <a:solidFill>
                    <a:srgbClr val="008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10219521" y="2744945"/>
                <a:ext cx="309213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10566269" y="2598170"/>
                <a:ext cx="10079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human</a:t>
                </a:r>
                <a:endParaRPr lang="en-US" sz="10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 rot="16194386">
            <a:off x="8953361" y="5998996"/>
            <a:ext cx="182245" cy="13940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/>
          <a:srcRect l="46319" r="12670"/>
          <a:stretch/>
        </p:blipFill>
        <p:spPr>
          <a:xfrm>
            <a:off x="6440919" y="3333151"/>
            <a:ext cx="2785551" cy="274643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/>
          <a:srcRect r="58353"/>
          <a:stretch/>
        </p:blipFill>
        <p:spPr>
          <a:xfrm>
            <a:off x="4125790" y="3329296"/>
            <a:ext cx="2828751" cy="2746435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 rot="16194386">
            <a:off x="7277416" y="6078769"/>
            <a:ext cx="182245" cy="13940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3591181">
            <a:off x="-498193" y="-410931"/>
            <a:ext cx="5184294" cy="4487361"/>
            <a:chOff x="777280" y="1498859"/>
            <a:chExt cx="5184294" cy="4487361"/>
          </a:xfrm>
        </p:grpSpPr>
        <p:pic>
          <p:nvPicPr>
            <p:cNvPr id="10" name="Picture 9" descr="coappear_wfh.png"/>
            <p:cNvPicPr>
              <a:picLocks noChangeAspect="1"/>
            </p:cNvPicPr>
            <p:nvPr/>
          </p:nvPicPr>
          <p:blipFill rotWithShape="1">
            <a:blip r:embed="rId4"/>
            <a:srcRect l="11228" t="-5413" r="-17171" b="1"/>
            <a:stretch/>
          </p:blipFill>
          <p:spPr>
            <a:xfrm rot="8013616">
              <a:off x="1201219" y="1856604"/>
              <a:ext cx="4237596" cy="4021636"/>
            </a:xfrm>
            <a:prstGeom prst="rtTriangle">
              <a:avLst/>
            </a:prstGeom>
          </p:spPr>
        </p:pic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138929" y="2426714"/>
              <a:ext cx="274570" cy="3062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3381315" y="1760532"/>
              <a:ext cx="258038" cy="2309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468147" y="2735505"/>
              <a:ext cx="256102" cy="2292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64"/>
            <p:cNvGrpSpPr/>
            <p:nvPr/>
          </p:nvGrpSpPr>
          <p:grpSpPr>
            <a:xfrm>
              <a:off x="777280" y="3612885"/>
              <a:ext cx="5184294" cy="560933"/>
              <a:chOff x="344729" y="2390368"/>
              <a:chExt cx="4363206" cy="477411"/>
            </a:xfrm>
          </p:grpSpPr>
          <p:sp>
            <p:nvSpPr>
              <p:cNvPr id="130" name="Rectangle 129"/>
              <p:cNvSpPr/>
              <p:nvPr/>
            </p:nvSpPr>
            <p:spPr>
              <a:xfrm rot="2636683">
                <a:off x="65024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2636683">
                <a:off x="698656" y="240534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2636683">
                <a:off x="887542" y="24236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2636683">
                <a:off x="928091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2636683">
                <a:off x="1071359" y="240534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2636683">
                <a:off x="1572364" y="240533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2636683">
                <a:off x="1649313" y="24053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2636683">
                <a:off x="1708297" y="24006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2636683">
                <a:off x="1632688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2636683">
                <a:off x="2076151" y="24641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2636683">
                <a:off x="1917514" y="240306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2636683">
                <a:off x="2133476" y="240537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2636683">
                <a:off x="2506854" y="241097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636683">
                <a:off x="2256792" y="24061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2636683">
                <a:off x="2122894" y="260107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2636683">
                <a:off x="2720961" y="2410971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2636683">
                <a:off x="3060401" y="242049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2636683">
                <a:off x="3118772" y="2399804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2636683">
                <a:off x="3186395" y="241414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2636683">
                <a:off x="3225168" y="240619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2636683">
                <a:off x="3271174" y="2406243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2636683">
                <a:off x="3335869" y="242049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2636683">
                <a:off x="3620752" y="2414146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636683">
                <a:off x="3807015" y="2417322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2636683">
                <a:off x="3926828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2636683">
                <a:off x="4436754" y="2407799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2636683">
                <a:off x="415577" y="240064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2636683">
                <a:off x="377648" y="2395490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2636683">
                <a:off x="344729" y="23903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2636683">
                <a:off x="2848008" y="2403067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2636683">
                <a:off x="2996227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636683">
                <a:off x="1279781" y="2403068"/>
                <a:ext cx="271181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809538" y="3441210"/>
              <a:ext cx="248001" cy="22198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188889" y="3422717"/>
              <a:ext cx="303689" cy="271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184588" y="3432576"/>
              <a:ext cx="293141" cy="2623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8008819" flipV="1">
              <a:off x="3388222" y="1536194"/>
              <a:ext cx="0" cy="2376979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8008819" flipH="1" flipV="1">
              <a:off x="2058988" y="2607056"/>
              <a:ext cx="0" cy="112579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8008819" flipV="1">
              <a:off x="4103100" y="3087785"/>
              <a:ext cx="1101169" cy="1178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8008819">
              <a:off x="2116403" y="2683955"/>
              <a:ext cx="2375353" cy="516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8-Point Star 174"/>
            <p:cNvSpPr/>
            <p:nvPr/>
          </p:nvSpPr>
          <p:spPr>
            <a:xfrm>
              <a:off x="2576782" y="219767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2584413" y="3449179"/>
              <a:ext cx="205380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8-Point Star 107"/>
            <p:cNvSpPr/>
            <p:nvPr/>
          </p:nvSpPr>
          <p:spPr>
            <a:xfrm>
              <a:off x="1361424" y="3447422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8-Point Star 101"/>
            <p:cNvSpPr/>
            <p:nvPr/>
          </p:nvSpPr>
          <p:spPr>
            <a:xfrm>
              <a:off x="3871572" y="3445253"/>
              <a:ext cx="236277" cy="220587"/>
            </a:xfrm>
            <a:prstGeom prst="star8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6823" y="-37812"/>
            <a:ext cx="1707394" cy="1242429"/>
            <a:chOff x="5936120" y="5052949"/>
            <a:chExt cx="1192500" cy="1242429"/>
          </a:xfrm>
        </p:grpSpPr>
        <p:graphicFrame>
          <p:nvGraphicFramePr>
            <p:cNvPr id="103" name="Chart 102"/>
            <p:cNvGraphicFramePr/>
            <p:nvPr>
              <p:extLst>
                <p:ext uri="{D42A27DB-BD31-4B8C-83A1-F6EECF244321}">
                  <p14:modId xmlns:p14="http://schemas.microsoft.com/office/powerpoint/2010/main" val="4053039675"/>
                </p:ext>
              </p:extLst>
            </p:nvPr>
          </p:nvGraphicFramePr>
          <p:xfrm>
            <a:off x="5936120" y="5052949"/>
            <a:ext cx="1192500" cy="1242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249249" y="5437668"/>
              <a:ext cx="171405" cy="2391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6149" y="1214863"/>
            <a:ext cx="1198144" cy="1099843"/>
            <a:chOff x="7434910" y="4241753"/>
            <a:chExt cx="1367276" cy="1184762"/>
          </a:xfrm>
        </p:grpSpPr>
        <p:graphicFrame>
          <p:nvGraphicFramePr>
            <p:cNvPr id="87" name="Chart 86"/>
            <p:cNvGraphicFramePr/>
            <p:nvPr>
              <p:extLst>
                <p:ext uri="{D42A27DB-BD31-4B8C-83A1-F6EECF244321}">
                  <p14:modId xmlns:p14="http://schemas.microsoft.com/office/powerpoint/2010/main" val="1837494492"/>
                </p:ext>
              </p:extLst>
            </p:nvPr>
          </p:nvGraphicFramePr>
          <p:xfrm>
            <a:off x="7434910" y="4241753"/>
            <a:ext cx="1367276" cy="1184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0" name="Regular Pentagon 18"/>
            <p:cNvSpPr/>
            <p:nvPr/>
          </p:nvSpPr>
          <p:spPr>
            <a:xfrm>
              <a:off x="7989656" y="4704608"/>
              <a:ext cx="205379" cy="196819"/>
            </a:xfrm>
            <a:prstGeom prst="pentagon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968" y="43499"/>
            <a:ext cx="0" cy="3665810"/>
            <a:chOff x="113462" y="175459"/>
            <a:chExt cx="0" cy="366581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113462" y="175459"/>
              <a:ext cx="0" cy="1297719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 rot="5400000">
            <a:off x="1928952" y="2100097"/>
            <a:ext cx="2" cy="3392694"/>
            <a:chOff x="113460" y="448575"/>
            <a:chExt cx="2" cy="3392694"/>
          </a:xfrm>
        </p:grpSpPr>
        <p:cxnSp>
          <p:nvCxnSpPr>
            <p:cNvPr id="120" name="Straight Connector 119"/>
            <p:cNvCxnSpPr/>
            <p:nvPr/>
          </p:nvCxnSpPr>
          <p:spPr>
            <a:xfrm rot="16200000" flipH="1">
              <a:off x="-398841" y="960876"/>
              <a:ext cx="1024603" cy="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13462" y="1520729"/>
              <a:ext cx="0" cy="1184316"/>
            </a:xfrm>
            <a:prstGeom prst="line">
              <a:avLst/>
            </a:prstGeom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3462" y="2753133"/>
              <a:ext cx="0" cy="1088136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 rot="10800000">
            <a:off x="-85362" y="3894126"/>
            <a:ext cx="5011153" cy="3596565"/>
            <a:chOff x="4109551" y="-61393"/>
            <a:chExt cx="5011153" cy="3596565"/>
          </a:xfrm>
        </p:grpSpPr>
        <p:grpSp>
          <p:nvGrpSpPr>
            <p:cNvPr id="68" name="Group 67"/>
            <p:cNvGrpSpPr/>
            <p:nvPr/>
          </p:nvGrpSpPr>
          <p:grpSpPr>
            <a:xfrm>
              <a:off x="5229709" y="-61393"/>
              <a:ext cx="3890995" cy="3596565"/>
              <a:chOff x="5102709" y="-61393"/>
              <a:chExt cx="3890995" cy="3596565"/>
            </a:xfrm>
          </p:grpSpPr>
          <p:pic>
            <p:nvPicPr>
              <p:cNvPr id="67" name="Picture 66" descr="barplot_total_hwf16consmodules_noGOs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96" t="9942" r="26736" b="5190"/>
              <a:stretch/>
            </p:blipFill>
            <p:spPr>
              <a:xfrm>
                <a:off x="5102709" y="237685"/>
                <a:ext cx="3696756" cy="3297487"/>
              </a:xfrm>
              <a:prstGeom prst="rect">
                <a:avLst/>
              </a:prstGeom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7275066" y="-61393"/>
                <a:ext cx="12178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number of genes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5400000">
                <a:off x="8367310" y="1712714"/>
                <a:ext cx="914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module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6102090" y="563938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Cytoskeletal network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663940" y="742881"/>
              <a:ext cx="30059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Morphogenesis specific, Epidermal growth factor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463986" y="923348"/>
              <a:ext cx="41911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Histone pre-mRNA processing, Exportation from nucleus to cytoplasm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893912" y="1114380"/>
              <a:ext cx="17400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Topoisomerase, RNA POL II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332286" y="1296294"/>
              <a:ext cx="2320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control, Signal transduction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878212" y="1474531"/>
              <a:ext cx="7545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Ribosome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109551" y="1654276"/>
              <a:ext cx="45479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Protein </a:t>
              </a:r>
              <a:r>
                <a:rPr lang="en-US" sz="1100" dirty="0" err="1" smtClean="0"/>
                <a:t>translocase</a:t>
              </a:r>
              <a:r>
                <a:rPr lang="en-US" sz="1100" dirty="0" smtClean="0"/>
                <a:t> &amp; folding</a:t>
              </a:r>
              <a:r>
                <a:rPr lang="en-US" sz="1100" dirty="0"/>
                <a:t>, Negative regulators of G1 to S cell cycle phase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179538" y="1818912"/>
              <a:ext cx="10377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La </a:t>
              </a:r>
              <a:r>
                <a:rPr lang="en-US" sz="1100" dirty="0" err="1"/>
                <a:t>autoantigen</a:t>
              </a:r>
              <a:endParaRPr lang="en-US" sz="11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381490" y="1997149"/>
              <a:ext cx="18538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Signal transduction, </a:t>
              </a:r>
              <a:r>
                <a:rPr lang="en-US" sz="1100" dirty="0" err="1"/>
                <a:t>Integrins</a:t>
              </a:r>
              <a:endParaRPr lang="en-US" sz="11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355767" y="2188105"/>
              <a:ext cx="90500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/>
                <a:t>Spliceosome</a:t>
              </a:r>
              <a:endParaRPr lang="en-US" sz="11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55208" y="2370607"/>
              <a:ext cx="39955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Ribosomal biogenesis, Larval growth specific, Embryonic Regulator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700012" y="2548084"/>
              <a:ext cx="39565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 DNA replication, </a:t>
              </a:r>
              <a:r>
                <a:rPr lang="en-US" sz="1100" dirty="0" err="1"/>
                <a:t>Minichromosome</a:t>
              </a:r>
              <a:r>
                <a:rPr lang="en-US" sz="1100" dirty="0"/>
                <a:t> maintenance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221122" y="2741294"/>
              <a:ext cx="115565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Cell cycle control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36940" y="2910964"/>
              <a:ext cx="28829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Transcription regulator, Chaperon, G10 protein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949690" y="3089201"/>
              <a:ext cx="25614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Small </a:t>
              </a:r>
              <a:r>
                <a:rPr lang="en-US" sz="1100" dirty="0" err="1"/>
                <a:t>ribonucleoprotein</a:t>
              </a:r>
              <a:r>
                <a:rPr lang="en-US" sz="1100" dirty="0"/>
                <a:t> particle protein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529713" y="3272222"/>
              <a:ext cx="8785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Proteasome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90919" y="331421"/>
            <a:ext cx="1447353" cy="1665826"/>
            <a:chOff x="9544255" y="1220312"/>
            <a:chExt cx="1447353" cy="1665826"/>
          </a:xfrm>
        </p:grpSpPr>
        <p:graphicFrame>
          <p:nvGraphicFramePr>
            <p:cNvPr id="181" name="Chart 180"/>
            <p:cNvGraphicFramePr/>
            <p:nvPr>
              <p:extLst>
                <p:ext uri="{D42A27DB-BD31-4B8C-83A1-F6EECF244321}">
                  <p14:modId xmlns:p14="http://schemas.microsoft.com/office/powerpoint/2010/main" val="3393951468"/>
                </p:ext>
              </p:extLst>
            </p:nvPr>
          </p:nvGraphicFramePr>
          <p:xfrm>
            <a:off x="9544255" y="1220312"/>
            <a:ext cx="1447353" cy="1665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97" name="8-Point Star 96"/>
            <p:cNvSpPr/>
            <p:nvPr/>
          </p:nvSpPr>
          <p:spPr>
            <a:xfrm>
              <a:off x="9971036" y="1790406"/>
              <a:ext cx="239187" cy="273006"/>
            </a:xfrm>
            <a:prstGeom prst="star8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7011" y="-801548"/>
            <a:ext cx="3436989" cy="4510858"/>
            <a:chOff x="-3426298" y="1251450"/>
            <a:chExt cx="2931469" cy="3896856"/>
          </a:xfrm>
        </p:grpSpPr>
        <p:sp>
          <p:nvSpPr>
            <p:cNvPr id="178" name="TextBox 177"/>
            <p:cNvSpPr txBox="1"/>
            <p:nvPr/>
          </p:nvSpPr>
          <p:spPr>
            <a:xfrm rot="16200000">
              <a:off x="-3662294" y="2678829"/>
              <a:ext cx="9028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fly module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3258070" y="1251450"/>
              <a:ext cx="2763241" cy="3896856"/>
              <a:chOff x="-3258070" y="1925239"/>
              <a:chExt cx="2322061" cy="3223068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9"/>
              <a:srcRect l="27369" t="10840" r="27847" b="7800"/>
              <a:stretch/>
            </p:blipFill>
            <p:spPr>
              <a:xfrm>
                <a:off x="-3258070" y="2498651"/>
                <a:ext cx="2322061" cy="2251006"/>
              </a:xfrm>
              <a:prstGeom prst="rect">
                <a:avLst/>
              </a:prstGeom>
              <a:noFill/>
            </p:spPr>
          </p:pic>
          <p:sp>
            <p:nvSpPr>
              <p:cNvPr id="199" name="Pie 110"/>
              <p:cNvSpPr/>
              <p:nvPr/>
            </p:nvSpPr>
            <p:spPr>
              <a:xfrm rot="16200000">
                <a:off x="-2605155" y="1493268"/>
                <a:ext cx="1186634" cy="2050576"/>
              </a:xfrm>
              <a:prstGeom prst="pie">
                <a:avLst>
                  <a:gd name="adj1" fmla="val 5398094"/>
                  <a:gd name="adj2" fmla="val 16192884"/>
                </a:avLst>
              </a:prstGeom>
              <a:solidFill>
                <a:schemeClr val="accent6">
                  <a:lumMod val="5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Pie 110"/>
              <p:cNvSpPr/>
              <p:nvPr/>
            </p:nvSpPr>
            <p:spPr>
              <a:xfrm rot="5400000">
                <a:off x="-2601096" y="3529702"/>
                <a:ext cx="1186634" cy="2050576"/>
              </a:xfrm>
              <a:prstGeom prst="pie">
                <a:avLst>
                  <a:gd name="adj1" fmla="val 5398094"/>
                  <a:gd name="adj2" fmla="val 16192884"/>
                </a:avLst>
              </a:prstGeom>
              <a:solidFill>
                <a:schemeClr val="accent6">
                  <a:lumMod val="50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-1860806" y="4579913"/>
              <a:ext cx="5565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stage</a:t>
              </a:r>
            </a:p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256679" y="25907"/>
            <a:ext cx="1928733" cy="2994227"/>
            <a:chOff x="7270098" y="3871639"/>
            <a:chExt cx="1928733" cy="2994227"/>
          </a:xfrm>
        </p:grpSpPr>
        <p:grpSp>
          <p:nvGrpSpPr>
            <p:cNvPr id="107" name="Group 106"/>
            <p:cNvGrpSpPr/>
            <p:nvPr/>
          </p:nvGrpSpPr>
          <p:grpSpPr>
            <a:xfrm>
              <a:off x="7270098" y="3978237"/>
              <a:ext cx="1928733" cy="2887629"/>
              <a:chOff x="7352568" y="3697822"/>
              <a:chExt cx="1928733" cy="2887629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352568" y="3697822"/>
                <a:ext cx="1928733" cy="2541549"/>
                <a:chOff x="9372740" y="2335019"/>
                <a:chExt cx="1928733" cy="2541549"/>
              </a:xfrm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9460334" y="2335019"/>
                  <a:ext cx="1606699" cy="1537071"/>
                  <a:chOff x="10159151" y="2882982"/>
                  <a:chExt cx="1606699" cy="1537071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0159151" y="2882982"/>
                    <a:ext cx="1606699" cy="1537071"/>
                    <a:chOff x="889479" y="4423782"/>
                    <a:chExt cx="1606699" cy="1537071"/>
                  </a:xfrm>
                </p:grpSpPr>
                <p:graphicFrame>
                  <p:nvGraphicFramePr>
                    <p:cNvPr id="213" name="Chart 212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803152618"/>
                        </p:ext>
                      </p:extLst>
                    </p:nvPr>
                  </p:nvGraphicFramePr>
                  <p:xfrm>
                    <a:off x="937410" y="4423782"/>
                    <a:ext cx="1447353" cy="1537071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10"/>
                    </a:graphicData>
                  </a:graphic>
                </p:graphicFrame>
                <p:sp>
                  <p:nvSpPr>
                    <p:cNvPr id="214" name="TextBox 213"/>
                    <p:cNvSpPr txBox="1"/>
                    <p:nvPr/>
                  </p:nvSpPr>
                  <p:spPr>
                    <a:xfrm>
                      <a:off x="889479" y="5340429"/>
                      <a:ext cx="16066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 pitchFamily="34" charset="0"/>
                          <a:cs typeface="Arial" pitchFamily="34" charset="0"/>
                        </a:rPr>
                        <a:t>Conservation of module </a:t>
                      </a:r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across number of species</a:t>
                      </a:r>
                    </a:p>
                  </p:txBody>
                </p:sp>
              </p:grpSp>
              <p:sp>
                <p:nvSpPr>
                  <p:cNvPr id="212" name="Rectangle 211"/>
                  <p:cNvSpPr/>
                  <p:nvPr/>
                </p:nvSpPr>
                <p:spPr>
                  <a:xfrm rot="16194386">
                    <a:off x="10517159" y="2764369"/>
                    <a:ext cx="776533" cy="139499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/>
                <p:cNvGrpSpPr/>
                <p:nvPr/>
              </p:nvGrpSpPr>
              <p:grpSpPr>
                <a:xfrm rot="16200000">
                  <a:off x="10063076" y="2182915"/>
                  <a:ext cx="365583" cy="1746254"/>
                  <a:chOff x="-2764903" y="3533402"/>
                  <a:chExt cx="365583" cy="2661013"/>
                </a:xfrm>
              </p:grpSpPr>
              <p:pic>
                <p:nvPicPr>
                  <p:cNvPr id="215" name="Picture 214" descr="coappear_wfh.png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927" r="90741"/>
                  <a:stretch/>
                </p:blipFill>
                <p:spPr>
                  <a:xfrm>
                    <a:off x="-2583554" y="3751118"/>
                    <a:ext cx="95427" cy="2275788"/>
                  </a:xfrm>
                  <a:prstGeom prst="rect">
                    <a:avLst/>
                  </a:prstGeom>
                </p:spPr>
              </p:pic>
              <p:sp>
                <p:nvSpPr>
                  <p:cNvPr id="216" name="TextBox 215"/>
                  <p:cNvSpPr txBox="1"/>
                  <p:nvPr/>
                </p:nvSpPr>
                <p:spPr>
                  <a:xfrm rot="5400000">
                    <a:off x="-3450519" y="4354753"/>
                    <a:ext cx="1602064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gene-gene co-association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 rot="5400000">
                    <a:off x="-2692291" y="5901443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0</a:t>
                    </a:r>
                    <a:endParaRPr lang="en-US" sz="1000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 rot="5400000">
                    <a:off x="-2695193" y="3537076"/>
                    <a:ext cx="296646" cy="2892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1</a:t>
                    </a:r>
                    <a:endParaRPr lang="en-US" sz="1000" dirty="0"/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9537680" y="3803081"/>
                  <a:ext cx="1575732" cy="493311"/>
                  <a:chOff x="5627538" y="3651146"/>
                  <a:chExt cx="1575732" cy="493311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5627538" y="3913625"/>
                    <a:ext cx="1575732" cy="230832"/>
                    <a:chOff x="7092018" y="-11416"/>
                    <a:chExt cx="1575732" cy="230832"/>
                  </a:xfrm>
                </p:grpSpPr>
                <p:sp>
                  <p:nvSpPr>
                    <p:cNvPr id="209" name="矩形 100"/>
                    <p:cNvSpPr/>
                    <p:nvPr/>
                  </p:nvSpPr>
                  <p:spPr>
                    <a:xfrm>
                      <a:off x="7092018" y="47569"/>
                      <a:ext cx="215871" cy="136947"/>
                    </a:xfrm>
                    <a:prstGeom prst="rect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7353300" y="-11416"/>
                      <a:ext cx="1314450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err="1" smtClean="0">
                          <a:latin typeface="Arial"/>
                          <a:cs typeface="Arial"/>
                        </a:rPr>
                        <a:t>phylotypic</a:t>
                      </a:r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 stage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627538" y="3651146"/>
                    <a:ext cx="1479262" cy="230832"/>
                    <a:chOff x="4060172" y="257934"/>
                    <a:chExt cx="1479262" cy="230832"/>
                  </a:xfrm>
                </p:grpSpPr>
                <p:pic>
                  <p:nvPicPr>
                    <p:cNvPr id="78" name="Picture 77"/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rcRect l="14142" t="55241" r="79751" b="39529"/>
                    <a:stretch/>
                  </p:blipFill>
                  <p:spPr>
                    <a:xfrm>
                      <a:off x="4060172" y="296290"/>
                      <a:ext cx="215871" cy="15176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4303918" y="257934"/>
                      <a:ext cx="1235516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hourglass module</a:t>
                      </a:r>
                      <a:endParaRPr lang="en-US" sz="900" b="1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9372740" y="4296392"/>
                  <a:ext cx="1928733" cy="580176"/>
                  <a:chOff x="9372740" y="3288836"/>
                  <a:chExt cx="1928733" cy="580176"/>
                </a:xfrm>
              </p:grpSpPr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1485" t="11776" r="2444" b="8065"/>
                  <a:stretch/>
                </p:blipFill>
                <p:spPr>
                  <a:xfrm rot="16200000">
                    <a:off x="10046815" y="2779701"/>
                    <a:ext cx="412357" cy="1430627"/>
                  </a:xfrm>
                  <a:prstGeom prst="rect">
                    <a:avLst/>
                  </a:prstGeom>
                </p:spPr>
              </p:pic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9372740" y="3638180"/>
                    <a:ext cx="192873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stage alignment score (-log</a:t>
                    </a:r>
                    <a:r>
                      <a:rPr lang="en-US" sz="900" b="1" baseline="-25000" dirty="0" smtClean="0">
                        <a:latin typeface="Arial" pitchFamily="34" charset="0"/>
                        <a:cs typeface="Arial" pitchFamily="34" charset="0"/>
                      </a:rPr>
                      <a:t>10</a:t>
                    </a:r>
                    <a:r>
                      <a:rPr lang="en-US" sz="900" b="1" dirty="0" smtClean="0">
                        <a:latin typeface="Arial" pitchFamily="34" charset="0"/>
                        <a:cs typeface="Arial" pitchFamily="34" charset="0"/>
                      </a:rPr>
                      <a:t>p)</a:t>
                    </a:r>
                    <a:endParaRPr lang="en-US" sz="9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06" name="Group 105"/>
              <p:cNvGrpSpPr/>
              <p:nvPr/>
            </p:nvGrpSpPr>
            <p:grpSpPr>
              <a:xfrm>
                <a:off x="7517508" y="62022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first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7517508" y="6354619"/>
                <a:ext cx="1567832" cy="230832"/>
                <a:chOff x="7517508" y="6202219"/>
                <a:chExt cx="1567832" cy="230832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517508" y="6334621"/>
                  <a:ext cx="219456" cy="0"/>
                </a:xfrm>
                <a:prstGeom prst="line">
                  <a:avLst/>
                </a:prstGeom>
                <a:ln/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98" name="TextBox 197"/>
                <p:cNvSpPr txBox="1"/>
                <p:nvPr/>
              </p:nvSpPr>
              <p:spPr>
                <a:xfrm>
                  <a:off x="7770890" y="6202219"/>
                  <a:ext cx="13144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Arial"/>
                      <a:cs typeface="Arial"/>
                    </a:rPr>
                    <a:t>second set</a:t>
                  </a:r>
                  <a:endParaRPr lang="en-US" sz="900" b="1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7447191" y="3871639"/>
              <a:ext cx="1354652" cy="644829"/>
              <a:chOff x="10219517" y="2598170"/>
              <a:chExt cx="1354652" cy="644829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10219517" y="3143553"/>
                <a:ext cx="309213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/>
              <p:cNvSpPr txBox="1"/>
              <p:nvPr/>
            </p:nvSpPr>
            <p:spPr>
              <a:xfrm>
                <a:off x="10566265" y="2996778"/>
                <a:ext cx="7870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10219521" y="2948019"/>
                <a:ext cx="309214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/>
              <p:cNvSpPr txBox="1"/>
              <p:nvPr/>
            </p:nvSpPr>
            <p:spPr>
              <a:xfrm>
                <a:off x="10566268" y="2801244"/>
                <a:ext cx="9298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/>
                    <a:cs typeface="Arial"/>
                  </a:rPr>
                  <a:t>worm</a:t>
                </a:r>
                <a:endParaRPr lang="en-US" sz="1000" b="1" dirty="0">
                  <a:solidFill>
                    <a:srgbClr val="008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10219521" y="2744945"/>
                <a:ext cx="309213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10566269" y="2598170"/>
                <a:ext cx="10079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human</a:t>
                </a:r>
                <a:endParaRPr lang="en-US" sz="10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 rot="16194386">
            <a:off x="8806087" y="5656033"/>
            <a:ext cx="143603" cy="6969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3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13492</TotalTime>
  <Words>1137</Words>
  <Application>Microsoft Macintosh PowerPoint</Application>
  <PresentationFormat>On-screen Show (4:3)</PresentationFormat>
  <Paragraphs>384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Try different layouts in following slides. Please ignore figure flaws!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mod/ENCODE Transcription Comparison Paper</dc:title>
  <dc:creator>Joel Rozowsky User</dc:creator>
  <cp:lastModifiedBy>Joel Rozowsky User</cp:lastModifiedBy>
  <cp:revision>367</cp:revision>
  <cp:lastPrinted>2013-09-18T14:07:08Z</cp:lastPrinted>
  <dcterms:created xsi:type="dcterms:W3CDTF">2012-12-23T20:39:21Z</dcterms:created>
  <dcterms:modified xsi:type="dcterms:W3CDTF">2013-09-24T14:29:00Z</dcterms:modified>
</cp:coreProperties>
</file>