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57" r:id="rId5"/>
    <p:sldId id="271" r:id="rId6"/>
    <p:sldId id="261" r:id="rId7"/>
    <p:sldId id="262" r:id="rId8"/>
    <p:sldId id="263" r:id="rId9"/>
    <p:sldId id="272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9" d="100"/>
          <a:sy n="89" d="100"/>
        </p:scale>
        <p:origin x="-166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138A-CB6F-404C-91C5-E9CD0730B3F2}" type="datetimeFigureOut">
              <a:rPr lang="en-US" smtClean="0"/>
              <a:t>9/9/13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091A4-D04C-D143-804A-4367ABA50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191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138A-CB6F-404C-91C5-E9CD0730B3F2}" type="datetimeFigureOut">
              <a:rPr lang="en-US" smtClean="0"/>
              <a:t>9/9/13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091A4-D04C-D143-804A-4367ABA50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583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138A-CB6F-404C-91C5-E9CD0730B3F2}" type="datetimeFigureOut">
              <a:rPr lang="en-US" smtClean="0"/>
              <a:t>9/9/13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091A4-D04C-D143-804A-4367ABA50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526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138A-CB6F-404C-91C5-E9CD0730B3F2}" type="datetimeFigureOut">
              <a:rPr lang="en-US" smtClean="0"/>
              <a:t>9/9/13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091A4-D04C-D143-804A-4367ABA50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543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138A-CB6F-404C-91C5-E9CD0730B3F2}" type="datetimeFigureOut">
              <a:rPr lang="en-US" smtClean="0"/>
              <a:t>9/9/13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091A4-D04C-D143-804A-4367ABA50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289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138A-CB6F-404C-91C5-E9CD0730B3F2}" type="datetimeFigureOut">
              <a:rPr lang="en-US" smtClean="0"/>
              <a:t>9/9/13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091A4-D04C-D143-804A-4367ABA50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718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138A-CB6F-404C-91C5-E9CD0730B3F2}" type="datetimeFigureOut">
              <a:rPr lang="en-US" smtClean="0"/>
              <a:t>9/9/13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091A4-D04C-D143-804A-4367ABA50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187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138A-CB6F-404C-91C5-E9CD0730B3F2}" type="datetimeFigureOut">
              <a:rPr lang="en-US" smtClean="0"/>
              <a:t>9/9/13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091A4-D04C-D143-804A-4367ABA50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851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138A-CB6F-404C-91C5-E9CD0730B3F2}" type="datetimeFigureOut">
              <a:rPr lang="en-US" smtClean="0"/>
              <a:t>9/9/13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091A4-D04C-D143-804A-4367ABA50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121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138A-CB6F-404C-91C5-E9CD0730B3F2}" type="datetimeFigureOut">
              <a:rPr lang="en-US" smtClean="0"/>
              <a:t>9/9/13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091A4-D04C-D143-804A-4367ABA50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197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138A-CB6F-404C-91C5-E9CD0730B3F2}" type="datetimeFigureOut">
              <a:rPr lang="en-US" smtClean="0"/>
              <a:t>9/9/13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091A4-D04C-D143-804A-4367ABA50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865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9138A-CB6F-404C-91C5-E9CD0730B3F2}" type="datetimeFigureOut">
              <a:rPr lang="en-US" smtClean="0"/>
              <a:t>9/9/13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091A4-D04C-D143-804A-4367ABA50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44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Relationship Id="rId3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5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"/>
                <a:cs typeface="Arial"/>
              </a:rPr>
              <a:t>Mechanism and Applications of chromosome inactivation by </a:t>
            </a:r>
            <a:r>
              <a:rPr lang="en-US" dirty="0" err="1" smtClean="0">
                <a:latin typeface="Arial"/>
                <a:cs typeface="Arial"/>
              </a:rPr>
              <a:t>Xist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Anurag Sethi</a:t>
            </a:r>
          </a:p>
          <a:p>
            <a:r>
              <a:rPr lang="en-US" dirty="0" smtClean="0">
                <a:latin typeface="Arial"/>
                <a:cs typeface="Arial"/>
              </a:rPr>
              <a:t>Journal Club</a:t>
            </a:r>
          </a:p>
          <a:p>
            <a:r>
              <a:rPr lang="en-US" dirty="0" smtClean="0">
                <a:latin typeface="Arial"/>
                <a:cs typeface="Arial"/>
              </a:rPr>
              <a:t>08/28/2013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0874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8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New technique developed to identify the location of </a:t>
            </a:r>
            <a:r>
              <a:rPr lang="en-US" dirty="0" err="1" smtClean="0"/>
              <a:t>ncRNA</a:t>
            </a:r>
            <a:r>
              <a:rPr lang="en-US" dirty="0" smtClean="0"/>
              <a:t> on genome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577" y="1445404"/>
            <a:ext cx="7138995" cy="44339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8577" y="6092829"/>
            <a:ext cx="8505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/>
                <a:cs typeface="Arial"/>
              </a:rPr>
              <a:t>Biotinylated</a:t>
            </a:r>
            <a:r>
              <a:rPr lang="en-US" sz="2400" dirty="0" smtClean="0">
                <a:latin typeface="Arial"/>
                <a:cs typeface="Arial"/>
              </a:rPr>
              <a:t> antisense probes are used to purify DNA regions that bind to </a:t>
            </a:r>
            <a:r>
              <a:rPr lang="en-US" sz="2400" dirty="0" err="1" smtClean="0">
                <a:latin typeface="Arial"/>
                <a:cs typeface="Arial"/>
              </a:rPr>
              <a:t>Xist</a:t>
            </a:r>
            <a:r>
              <a:rPr lang="en-US" sz="2400" dirty="0" smtClean="0">
                <a:latin typeface="Arial"/>
                <a:cs typeface="Arial"/>
              </a:rPr>
              <a:t>.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65080" y="6554494"/>
            <a:ext cx="3078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Engreitz</a:t>
            </a:r>
            <a:r>
              <a:rPr lang="en-US" dirty="0" smtClean="0"/>
              <a:t>, et al., Science,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221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High resolution mapping of </a:t>
            </a:r>
            <a:r>
              <a:rPr lang="en-US" sz="3200" dirty="0" err="1" smtClean="0">
                <a:latin typeface="Arial"/>
                <a:cs typeface="Arial"/>
              </a:rPr>
              <a:t>Xist</a:t>
            </a:r>
            <a:r>
              <a:rPr lang="en-US" sz="3200" dirty="0" smtClean="0">
                <a:latin typeface="Arial"/>
                <a:cs typeface="Arial"/>
              </a:rPr>
              <a:t> on the inactive X chromosome in differentiated female cells.</a:t>
            </a: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3344"/>
            <a:ext cx="8952991" cy="38801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5750375"/>
            <a:ext cx="849579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/>
                <a:cs typeface="Arial"/>
              </a:rPr>
              <a:t>Xist</a:t>
            </a:r>
            <a:r>
              <a:rPr lang="en-US" sz="2400" dirty="0" smtClean="0">
                <a:latin typeface="Arial"/>
                <a:cs typeface="Arial"/>
              </a:rPr>
              <a:t> is highly enriched on the X chromosome (enrichment factors correlated with H3K27me3 and gene density through most of the chromosome).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65080" y="6554494"/>
            <a:ext cx="3078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Engreitz</a:t>
            </a:r>
            <a:r>
              <a:rPr lang="en-US" dirty="0" smtClean="0"/>
              <a:t>, et al., Science,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466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High resolution mapping of </a:t>
            </a:r>
            <a:r>
              <a:rPr lang="en-US" dirty="0" err="1">
                <a:latin typeface="Arial"/>
                <a:cs typeface="Arial"/>
              </a:rPr>
              <a:t>Xist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during initiation of XCI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10" y="1604080"/>
            <a:ext cx="9054157" cy="34185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4997" y="5450728"/>
            <a:ext cx="820569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Time resolved mapping of </a:t>
            </a:r>
            <a:r>
              <a:rPr lang="en-US" sz="2400" dirty="0" err="1" smtClean="0">
                <a:latin typeface="Arial"/>
                <a:cs typeface="Arial"/>
              </a:rPr>
              <a:t>Xist</a:t>
            </a:r>
            <a:r>
              <a:rPr lang="en-US" sz="2400" dirty="0" smtClean="0">
                <a:latin typeface="Arial"/>
                <a:cs typeface="Arial"/>
              </a:rPr>
              <a:t> helps identify the early sites of </a:t>
            </a:r>
            <a:r>
              <a:rPr lang="en-US" sz="2400" dirty="0" err="1" smtClean="0">
                <a:latin typeface="Arial"/>
                <a:cs typeface="Arial"/>
              </a:rPr>
              <a:t>Xist</a:t>
            </a:r>
            <a:r>
              <a:rPr lang="en-US" sz="2400" dirty="0" smtClean="0">
                <a:latin typeface="Arial"/>
                <a:cs typeface="Arial"/>
              </a:rPr>
              <a:t> enrichment on the X-chromosome. Early sites are consistent with the hopping model of XCI.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65080" y="6554494"/>
            <a:ext cx="3078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Engreitz</a:t>
            </a:r>
            <a:r>
              <a:rPr lang="en-US" dirty="0" smtClean="0"/>
              <a:t>, et al., Science,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5785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46262"/>
            <a:ext cx="4975853" cy="470121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03291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The initial sites of </a:t>
            </a:r>
            <a:r>
              <a:rPr lang="en-US" sz="3200" dirty="0" err="1" smtClean="0">
                <a:latin typeface="Arial"/>
                <a:cs typeface="Arial"/>
              </a:rPr>
              <a:t>Xist</a:t>
            </a:r>
            <a:r>
              <a:rPr lang="en-US" sz="3200" dirty="0" smtClean="0">
                <a:latin typeface="Arial"/>
                <a:cs typeface="Arial"/>
              </a:rPr>
              <a:t> enrichment are correlated to the sites in contact with the </a:t>
            </a:r>
            <a:r>
              <a:rPr lang="en-US" sz="3200" dirty="0" err="1" smtClean="0">
                <a:latin typeface="Arial"/>
                <a:cs typeface="Arial"/>
              </a:rPr>
              <a:t>Xist</a:t>
            </a:r>
            <a:r>
              <a:rPr lang="en-US" sz="3200" dirty="0" smtClean="0">
                <a:latin typeface="Arial"/>
                <a:cs typeface="Arial"/>
              </a:rPr>
              <a:t> genomic locus.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65080" y="6554494"/>
            <a:ext cx="3078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Engreitz</a:t>
            </a:r>
            <a:r>
              <a:rPr lang="en-US" dirty="0" smtClean="0"/>
              <a:t>, et al., Science, 2013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08311" y="2497061"/>
            <a:ext cx="26400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This supports the proximity transfer mechanism for </a:t>
            </a:r>
            <a:r>
              <a:rPr lang="en-US" sz="2400" dirty="0" err="1" smtClean="0">
                <a:latin typeface="Arial"/>
                <a:cs typeface="Arial"/>
              </a:rPr>
              <a:t>Xist</a:t>
            </a:r>
            <a:r>
              <a:rPr lang="en-US" sz="2400" dirty="0" smtClean="0">
                <a:latin typeface="Arial"/>
                <a:cs typeface="Arial"/>
              </a:rPr>
              <a:t> transfer.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0428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Changing the genomic location of </a:t>
            </a:r>
            <a:r>
              <a:rPr lang="en-US" sz="3200" dirty="0" err="1" smtClean="0">
                <a:latin typeface="Arial"/>
                <a:cs typeface="Arial"/>
              </a:rPr>
              <a:t>Xist</a:t>
            </a:r>
            <a:r>
              <a:rPr lang="en-US" sz="3200" dirty="0" smtClean="0">
                <a:latin typeface="Arial"/>
                <a:cs typeface="Arial"/>
              </a:rPr>
              <a:t> shows a corresponding change in initial sites of </a:t>
            </a:r>
            <a:r>
              <a:rPr lang="en-US" sz="3200" dirty="0" err="1" smtClean="0">
                <a:latin typeface="Arial"/>
                <a:cs typeface="Arial"/>
              </a:rPr>
              <a:t>Xist</a:t>
            </a:r>
            <a:r>
              <a:rPr lang="en-US" sz="3200" dirty="0" smtClean="0">
                <a:latin typeface="Arial"/>
                <a:cs typeface="Arial"/>
              </a:rPr>
              <a:t> transfer</a:t>
            </a: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2411" r="-12411"/>
          <a:stretch>
            <a:fillRect/>
          </a:stretch>
        </p:blipFill>
        <p:spPr>
          <a:xfrm>
            <a:off x="-827170" y="1600200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6065080" y="6554494"/>
            <a:ext cx="3078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Engreitz</a:t>
            </a:r>
            <a:r>
              <a:rPr lang="en-US" dirty="0" smtClean="0"/>
              <a:t>, et al., Science, 2013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21745" y="2753902"/>
            <a:ext cx="236894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The initial sites of </a:t>
            </a:r>
            <a:r>
              <a:rPr lang="en-US" sz="2400" dirty="0" err="1" smtClean="0">
                <a:latin typeface="Arial"/>
                <a:cs typeface="Arial"/>
              </a:rPr>
              <a:t>Xist</a:t>
            </a:r>
            <a:r>
              <a:rPr lang="en-US" sz="2400" dirty="0" smtClean="0">
                <a:latin typeface="Arial"/>
                <a:cs typeface="Arial"/>
              </a:rPr>
              <a:t> transfer depend on the contact frequency of the locus at which </a:t>
            </a:r>
            <a:r>
              <a:rPr lang="en-US" sz="2400" dirty="0" err="1" smtClean="0">
                <a:latin typeface="Arial"/>
                <a:cs typeface="Arial"/>
              </a:rPr>
              <a:t>Xist</a:t>
            </a:r>
            <a:r>
              <a:rPr lang="en-US" sz="2400" dirty="0" smtClean="0">
                <a:latin typeface="Arial"/>
                <a:cs typeface="Arial"/>
              </a:rPr>
              <a:t> is expressed.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9664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The A-repeat deletion of </a:t>
            </a:r>
            <a:r>
              <a:rPr lang="en-US" sz="3200" dirty="0" err="1" smtClean="0">
                <a:latin typeface="Arial"/>
                <a:cs typeface="Arial"/>
              </a:rPr>
              <a:t>Xist</a:t>
            </a:r>
            <a:r>
              <a:rPr lang="en-US" sz="3200" dirty="0" smtClean="0">
                <a:latin typeface="Arial"/>
                <a:cs typeface="Arial"/>
              </a:rPr>
              <a:t> cannot spread over the active regions of the X chromosome</a:t>
            </a: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41" y="1417638"/>
            <a:ext cx="6358451" cy="47179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08206" y="2068993"/>
            <a:ext cx="28785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A-repeat deletion of </a:t>
            </a:r>
            <a:r>
              <a:rPr lang="en-US" dirty="0" err="1" smtClean="0"/>
              <a:t>Xist</a:t>
            </a:r>
            <a:r>
              <a:rPr lang="en-US" dirty="0" smtClean="0"/>
              <a:t> spreads across the chromosome but does not induce histone methylation.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65080" y="6554494"/>
            <a:ext cx="3078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Engreitz</a:t>
            </a:r>
            <a:r>
              <a:rPr lang="en-US" dirty="0" smtClean="0"/>
              <a:t>, et al., Science,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935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Model for how </a:t>
            </a:r>
            <a:r>
              <a:rPr lang="en-US" dirty="0" err="1" smtClean="0"/>
              <a:t>Xist</a:t>
            </a:r>
            <a:r>
              <a:rPr lang="en-US" dirty="0" smtClean="0"/>
              <a:t> spreads on the X chromosome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7810" r="-7810"/>
          <a:stretch>
            <a:fillRect/>
          </a:stretch>
        </p:blipFill>
        <p:spPr>
          <a:xfrm>
            <a:off x="685000" y="1417638"/>
            <a:ext cx="6364231" cy="3500082"/>
          </a:xfrm>
        </p:spPr>
      </p:pic>
      <p:sp>
        <p:nvSpPr>
          <p:cNvPr id="5" name="TextBox 4"/>
          <p:cNvSpPr txBox="1"/>
          <p:nvPr/>
        </p:nvSpPr>
        <p:spPr>
          <a:xfrm>
            <a:off x="6065080" y="6554494"/>
            <a:ext cx="3078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Engreitz</a:t>
            </a:r>
            <a:r>
              <a:rPr lang="en-US" dirty="0" smtClean="0"/>
              <a:t>, et al., Science, 2013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4869274"/>
            <a:ext cx="9144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>
                <a:latin typeface="Arial"/>
                <a:cs typeface="Arial"/>
              </a:rPr>
              <a:t>Xist</a:t>
            </a:r>
            <a:r>
              <a:rPr lang="en-US" sz="2200" dirty="0" smtClean="0">
                <a:latin typeface="Arial"/>
                <a:cs typeface="Arial"/>
              </a:rPr>
              <a:t> spreads from its locus based upon the contacts of the X-chromosome.</a:t>
            </a:r>
          </a:p>
          <a:p>
            <a:r>
              <a:rPr lang="en-US" sz="2200" dirty="0" err="1" smtClean="0">
                <a:latin typeface="Arial"/>
                <a:cs typeface="Arial"/>
              </a:rPr>
              <a:t>Xist</a:t>
            </a:r>
            <a:r>
              <a:rPr lang="en-US" sz="2200" dirty="0" smtClean="0">
                <a:latin typeface="Arial"/>
                <a:cs typeface="Arial"/>
              </a:rPr>
              <a:t> recruits PRC2 and induces histone methylation on these locations.</a:t>
            </a:r>
          </a:p>
          <a:p>
            <a:r>
              <a:rPr lang="en-US" sz="2200" dirty="0" smtClean="0">
                <a:latin typeface="Arial"/>
                <a:cs typeface="Arial"/>
              </a:rPr>
              <a:t>Histone methylation causes changes in conformations which causes </a:t>
            </a:r>
            <a:r>
              <a:rPr lang="en-US" sz="2200" dirty="0" err="1" smtClean="0">
                <a:latin typeface="Arial"/>
                <a:cs typeface="Arial"/>
              </a:rPr>
              <a:t>Xist</a:t>
            </a:r>
            <a:r>
              <a:rPr lang="en-US" sz="2200" dirty="0" smtClean="0">
                <a:latin typeface="Arial"/>
                <a:cs typeface="Arial"/>
              </a:rPr>
              <a:t> to spread to new regions of the X-chromosome.</a:t>
            </a:r>
            <a:endParaRPr lang="en-US" sz="2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8865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430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Clinical applications of </a:t>
            </a:r>
            <a:r>
              <a:rPr lang="en-US" dirty="0" err="1" smtClean="0"/>
              <a:t>Xist</a:t>
            </a:r>
            <a:r>
              <a:rPr lang="en-US" dirty="0" smtClean="0"/>
              <a:t> induced silencing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743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"/>
                <a:cs typeface="Arial"/>
              </a:rPr>
              <a:t>Scheme for inserting </a:t>
            </a:r>
            <a:r>
              <a:rPr lang="en-US" dirty="0" err="1" smtClean="0">
                <a:latin typeface="Arial"/>
                <a:cs typeface="Arial"/>
              </a:rPr>
              <a:t>Xist</a:t>
            </a:r>
            <a:r>
              <a:rPr lang="en-US" dirty="0" smtClean="0">
                <a:latin typeface="Arial"/>
                <a:cs typeface="Arial"/>
              </a:rPr>
              <a:t> transgene into chromosome 21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1988" r="-11988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5822479" y="6520896"/>
            <a:ext cx="3449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Jiang, et al., Nature, 2013.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3878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394826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Arial"/>
                <a:cs typeface="Arial"/>
              </a:rPr>
              <a:t>Xist</a:t>
            </a:r>
            <a:r>
              <a:rPr lang="en-US" sz="3200" dirty="0" smtClean="0">
                <a:latin typeface="Arial"/>
                <a:cs typeface="Arial"/>
              </a:rPr>
              <a:t> gets inserted into chromosome 21 and gets expressed after getting induced with doxycycline</a:t>
            </a: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0723" r="-10723"/>
          <a:stretch>
            <a:fillRect/>
          </a:stretch>
        </p:blipFill>
        <p:spPr>
          <a:xfrm>
            <a:off x="457200" y="1971192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5822479" y="6520896"/>
            <a:ext cx="3449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Jiang, et al., Nature, 2013.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246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Sex chromosome imbalance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4801" r="-24801"/>
          <a:stretch>
            <a:fillRect/>
          </a:stretch>
        </p:blipFill>
        <p:spPr>
          <a:xfrm>
            <a:off x="457200" y="818343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713539" y="5434149"/>
            <a:ext cx="79732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Arial"/>
                <a:cs typeface="Arial"/>
              </a:rPr>
              <a:t>In females, there are two copies of the X chromosome while males have one copy of the X chromosome and one copy of the Y chromosome.</a:t>
            </a:r>
            <a:endParaRPr lang="en-US" sz="2200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96758" y="6542145"/>
            <a:ext cx="6047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http://</a:t>
            </a:r>
            <a:r>
              <a:rPr lang="en-US" dirty="0" err="1">
                <a:latin typeface="Arial"/>
                <a:cs typeface="Arial"/>
              </a:rPr>
              <a:t>en.wikipedia.org</a:t>
            </a:r>
            <a:r>
              <a:rPr lang="en-US" dirty="0">
                <a:latin typeface="Arial"/>
                <a:cs typeface="Arial"/>
              </a:rPr>
              <a:t>/wiki/</a:t>
            </a:r>
            <a:r>
              <a:rPr lang="en-US" dirty="0" err="1">
                <a:latin typeface="Arial"/>
                <a:cs typeface="Arial"/>
              </a:rPr>
              <a:t>XY_sex-determination_system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34065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>
                <a:latin typeface="Arial"/>
                <a:cs typeface="Arial"/>
              </a:rPr>
              <a:t>Xist</a:t>
            </a:r>
            <a:r>
              <a:rPr lang="en-US" sz="3200" dirty="0" smtClean="0">
                <a:latin typeface="Arial"/>
                <a:cs typeface="Arial"/>
              </a:rPr>
              <a:t> induces heterochromatin modifications and condensed chromosome 21 Barr bodies</a:t>
            </a: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250" r="-1250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5822479" y="6520896"/>
            <a:ext cx="3449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Jiang, et al., Nature, 2013.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5565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3293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latin typeface="Arial"/>
                <a:cs typeface="Arial"/>
              </a:rPr>
              <a:t>Xist</a:t>
            </a:r>
            <a:r>
              <a:rPr lang="en-US" sz="3200" dirty="0" smtClean="0">
                <a:latin typeface="Arial"/>
                <a:cs typeface="Arial"/>
              </a:rPr>
              <a:t> induction causes dosage compensation of genes in chromosome 21</a:t>
            </a: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707" y="1417638"/>
            <a:ext cx="5377711" cy="51740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22479" y="6520896"/>
            <a:ext cx="3449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Jiang, et al., Nature, 2013.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27915" y="2097531"/>
            <a:ext cx="1197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Change in genetic expression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895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Trisomy correction affects cell proliferation and formation of neural rosettes  </a:t>
            </a: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44" y="1745349"/>
            <a:ext cx="6571018" cy="45472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22479" y="6520896"/>
            <a:ext cx="3449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Jiang, et al., Nature, 2013.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333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Summary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>
                <a:latin typeface="Arial"/>
                <a:cs typeface="Arial"/>
              </a:rPr>
              <a:t>lncRNA</a:t>
            </a:r>
            <a:r>
              <a:rPr lang="en-US" dirty="0" smtClean="0">
                <a:latin typeface="Arial"/>
                <a:cs typeface="Arial"/>
              </a:rPr>
              <a:t> plays an important role in local or global changes to gene expression.</a:t>
            </a:r>
          </a:p>
          <a:p>
            <a:r>
              <a:rPr lang="en-US" dirty="0" err="1" smtClean="0">
                <a:latin typeface="Arial"/>
                <a:cs typeface="Arial"/>
              </a:rPr>
              <a:t>lncRNA</a:t>
            </a:r>
            <a:r>
              <a:rPr lang="en-US" dirty="0" smtClean="0">
                <a:latin typeface="Arial"/>
                <a:cs typeface="Arial"/>
              </a:rPr>
              <a:t> play an important role in </a:t>
            </a:r>
            <a:r>
              <a:rPr lang="en-US" i="1" dirty="0" err="1" smtClean="0">
                <a:latin typeface="Arial"/>
                <a:cs typeface="Arial"/>
              </a:rPr>
              <a:t>cis</a:t>
            </a:r>
            <a:r>
              <a:rPr lang="en-US" dirty="0" smtClean="0">
                <a:latin typeface="Arial"/>
                <a:cs typeface="Arial"/>
              </a:rPr>
              <a:t> regulation of gene expression.</a:t>
            </a:r>
          </a:p>
          <a:p>
            <a:r>
              <a:rPr lang="en-US" dirty="0" err="1" smtClean="0">
                <a:latin typeface="Arial"/>
                <a:cs typeface="Arial"/>
              </a:rPr>
              <a:t>lncRNA</a:t>
            </a:r>
            <a:r>
              <a:rPr lang="en-US" dirty="0" smtClean="0">
                <a:latin typeface="Arial"/>
                <a:cs typeface="Arial"/>
              </a:rPr>
              <a:t> may be able to cause global changes in gene expression by spreading through </a:t>
            </a:r>
            <a:r>
              <a:rPr lang="en-US" smtClean="0">
                <a:latin typeface="Arial"/>
                <a:cs typeface="Arial"/>
              </a:rPr>
              <a:t>chromosome contacts.</a:t>
            </a:r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Targeted </a:t>
            </a:r>
            <a:r>
              <a:rPr lang="en-US" dirty="0" err="1" smtClean="0">
                <a:latin typeface="Arial"/>
                <a:cs typeface="Arial"/>
              </a:rPr>
              <a:t>lncRNA</a:t>
            </a:r>
            <a:r>
              <a:rPr lang="en-US" dirty="0" smtClean="0">
                <a:latin typeface="Arial"/>
                <a:cs typeface="Arial"/>
              </a:rPr>
              <a:t> insertion provide a new unexplored route for gene therapy.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0428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Uncompensated extra copies of chromosomes can cause </a:t>
            </a:r>
            <a:r>
              <a:rPr lang="en-US" dirty="0" smtClean="0">
                <a:latin typeface="Arial"/>
                <a:cs typeface="Arial"/>
              </a:rPr>
              <a:t>diseases.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7771" r="-47771"/>
          <a:stretch>
            <a:fillRect/>
          </a:stretch>
        </p:blipFill>
        <p:spPr>
          <a:xfrm>
            <a:off x="-1398000" y="1626658"/>
            <a:ext cx="7766368" cy="4271203"/>
          </a:xfrm>
        </p:spPr>
      </p:pic>
      <p:sp>
        <p:nvSpPr>
          <p:cNvPr id="5" name="TextBox 4"/>
          <p:cNvSpPr txBox="1"/>
          <p:nvPr/>
        </p:nvSpPr>
        <p:spPr>
          <a:xfrm>
            <a:off x="5551332" y="3025051"/>
            <a:ext cx="33964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genes in the extra </a:t>
            </a:r>
            <a:r>
              <a:rPr lang="en-US" sz="2400" dirty="0"/>
              <a:t>copy of X-chromosome </a:t>
            </a:r>
            <a:r>
              <a:rPr lang="en-US" sz="2400" dirty="0" smtClean="0"/>
              <a:t>in women needs to be highly regulated.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68809" y="6486946"/>
            <a:ext cx="4675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http://</a:t>
            </a:r>
            <a:r>
              <a:rPr lang="en-US" dirty="0" err="1">
                <a:latin typeface="Arial"/>
                <a:cs typeface="Arial"/>
              </a:rPr>
              <a:t>en.wikipedia.org</a:t>
            </a:r>
            <a:r>
              <a:rPr lang="en-US" dirty="0">
                <a:latin typeface="Arial"/>
                <a:cs typeface="Arial"/>
              </a:rPr>
              <a:t>/wiki/</a:t>
            </a:r>
            <a:r>
              <a:rPr lang="en-US" dirty="0" err="1">
                <a:latin typeface="Arial"/>
                <a:cs typeface="Arial"/>
              </a:rPr>
              <a:t>Down_syndrome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Oval 2"/>
          <p:cNvSpPr/>
          <p:nvPr/>
        </p:nvSpPr>
        <p:spPr>
          <a:xfrm>
            <a:off x="1855201" y="4908509"/>
            <a:ext cx="556560" cy="713446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574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772" y="171261"/>
            <a:ext cx="9041189" cy="99543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/>
                <a:cs typeface="Arial"/>
              </a:rPr>
              <a:t>Different solutions have evolved for X-chromosome dosage compensation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/>
          <a:srcRect l="-25672" r="-25672"/>
          <a:stretch>
            <a:fillRect/>
          </a:stretch>
        </p:blipFill>
        <p:spPr>
          <a:xfrm>
            <a:off x="469750" y="1349140"/>
            <a:ext cx="8556667" cy="4705837"/>
          </a:xfrm>
        </p:spPr>
      </p:pic>
      <p:sp>
        <p:nvSpPr>
          <p:cNvPr id="13" name="TextBox 12"/>
          <p:cNvSpPr txBox="1"/>
          <p:nvPr/>
        </p:nvSpPr>
        <p:spPr>
          <a:xfrm>
            <a:off x="4481024" y="6542145"/>
            <a:ext cx="4662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Akhtar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Curr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Opin</a:t>
            </a:r>
            <a:r>
              <a:rPr lang="en-US" dirty="0" smtClean="0">
                <a:latin typeface="Arial"/>
                <a:cs typeface="Arial"/>
              </a:rPr>
              <a:t> Genetics &amp; </a:t>
            </a:r>
            <a:r>
              <a:rPr lang="en-US" dirty="0" err="1" smtClean="0">
                <a:latin typeface="Arial"/>
                <a:cs typeface="Arial"/>
              </a:rPr>
              <a:t>Devel</a:t>
            </a:r>
            <a:r>
              <a:rPr lang="en-US" dirty="0" smtClean="0">
                <a:latin typeface="Arial"/>
                <a:cs typeface="Arial"/>
              </a:rPr>
              <a:t>., 2003. 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3010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430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Role of </a:t>
            </a:r>
            <a:r>
              <a:rPr lang="en-US" dirty="0" err="1" smtClean="0"/>
              <a:t>ncRNA</a:t>
            </a:r>
            <a:r>
              <a:rPr lang="en-US" dirty="0" smtClean="0"/>
              <a:t> in X-chromosome inactivation (XCI)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693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latin typeface="Arial"/>
                <a:cs typeface="Arial"/>
              </a:rPr>
              <a:t>Xist</a:t>
            </a:r>
            <a:r>
              <a:rPr lang="en-US" dirty="0" smtClean="0">
                <a:latin typeface="Arial"/>
                <a:cs typeface="Arial"/>
              </a:rPr>
              <a:t> is </a:t>
            </a:r>
            <a:r>
              <a:rPr lang="en-US" dirty="0" err="1" smtClean="0">
                <a:latin typeface="Arial"/>
                <a:cs typeface="Arial"/>
              </a:rPr>
              <a:t>lncRNA</a:t>
            </a:r>
            <a:r>
              <a:rPr lang="en-US" dirty="0" smtClean="0">
                <a:latin typeface="Arial"/>
                <a:cs typeface="Arial"/>
              </a:rPr>
              <a:t> that is involved in X-chromosome inactivation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49567" y="6539398"/>
            <a:ext cx="2993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Lee, Science, 2012.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5721839"/>
            <a:ext cx="8362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X-inactive specific transcript (</a:t>
            </a:r>
            <a:r>
              <a:rPr lang="en-US" sz="2400" dirty="0" err="1" smtClean="0">
                <a:latin typeface="Arial"/>
                <a:cs typeface="Arial"/>
              </a:rPr>
              <a:t>Xist</a:t>
            </a:r>
            <a:r>
              <a:rPr lang="en-US" sz="2400" dirty="0" smtClean="0">
                <a:latin typeface="Arial"/>
                <a:cs typeface="Arial"/>
              </a:rPr>
              <a:t>) is a long noncoding RNA (</a:t>
            </a:r>
            <a:r>
              <a:rPr lang="en-US" sz="2400" dirty="0" err="1" smtClean="0">
                <a:latin typeface="Arial"/>
                <a:cs typeface="Arial"/>
              </a:rPr>
              <a:t>lncRNA</a:t>
            </a:r>
            <a:r>
              <a:rPr lang="en-US" sz="2400" dirty="0" smtClean="0">
                <a:latin typeface="Arial"/>
                <a:cs typeface="Arial"/>
              </a:rPr>
              <a:t>) that is responsible for X-</a:t>
            </a:r>
            <a:r>
              <a:rPr lang="en-US" sz="2400" dirty="0" err="1" smtClean="0">
                <a:latin typeface="Arial"/>
                <a:cs typeface="Arial"/>
              </a:rPr>
              <a:t>chrmosome</a:t>
            </a:r>
            <a:r>
              <a:rPr lang="en-US" sz="2400" dirty="0" smtClean="0">
                <a:latin typeface="Arial"/>
                <a:cs typeface="Arial"/>
              </a:rPr>
              <a:t> inactivation.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rcRect t="-5481" b="-5481"/>
          <a:stretch>
            <a:fillRect/>
          </a:stretch>
        </p:blipFill>
        <p:spPr>
          <a:xfrm>
            <a:off x="457200" y="1195876"/>
            <a:ext cx="8229600" cy="4525963"/>
          </a:xfrm>
        </p:spPr>
      </p:pic>
      <p:sp>
        <p:nvSpPr>
          <p:cNvPr id="9" name="TextBox 8"/>
          <p:cNvSpPr txBox="1"/>
          <p:nvPr/>
        </p:nvSpPr>
        <p:spPr>
          <a:xfrm>
            <a:off x="0" y="6527701"/>
            <a:ext cx="3467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Brown, Cell, 1992.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494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41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Interplay between a number of </a:t>
            </a:r>
            <a:r>
              <a:rPr lang="en-US" dirty="0" err="1" smtClean="0"/>
              <a:t>ncRNA</a:t>
            </a:r>
            <a:r>
              <a:rPr lang="en-US" dirty="0" smtClean="0"/>
              <a:t> </a:t>
            </a:r>
            <a:r>
              <a:rPr lang="en-US" dirty="0" err="1" smtClean="0"/>
              <a:t>locii</a:t>
            </a:r>
            <a:r>
              <a:rPr lang="en-US" dirty="0" smtClean="0"/>
              <a:t> is responsible for XCI.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99686" y="5736106"/>
            <a:ext cx="8619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After X-chromosome counting, </a:t>
            </a:r>
            <a:r>
              <a:rPr lang="en-US" sz="2400" dirty="0" err="1" smtClean="0">
                <a:latin typeface="Arial"/>
                <a:cs typeface="Arial"/>
              </a:rPr>
              <a:t>Tsix</a:t>
            </a:r>
            <a:r>
              <a:rPr lang="en-US" sz="2400" dirty="0" smtClean="0">
                <a:latin typeface="Arial"/>
                <a:cs typeface="Arial"/>
              </a:rPr>
              <a:t> production reduces in one of the X-chromosomes and </a:t>
            </a:r>
            <a:r>
              <a:rPr lang="en-US" sz="2400" dirty="0" err="1" smtClean="0">
                <a:latin typeface="Arial"/>
                <a:cs typeface="Arial"/>
              </a:rPr>
              <a:t>Xist</a:t>
            </a:r>
            <a:r>
              <a:rPr lang="en-US" sz="2400" dirty="0" smtClean="0">
                <a:latin typeface="Arial"/>
                <a:cs typeface="Arial"/>
              </a:rPr>
              <a:t> production increases.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49567" y="6539398"/>
            <a:ext cx="2993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Lee, Science, 2012.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685" y="1599076"/>
            <a:ext cx="2882697" cy="386581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7817" y="1753343"/>
            <a:ext cx="5521418" cy="296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346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latin typeface="Arial"/>
                <a:cs typeface="Arial"/>
              </a:rPr>
              <a:t>ncRNA</a:t>
            </a:r>
            <a:r>
              <a:rPr lang="en-US" dirty="0" smtClean="0">
                <a:latin typeface="Arial"/>
                <a:cs typeface="Arial"/>
              </a:rPr>
              <a:t> provides the option for </a:t>
            </a:r>
            <a:r>
              <a:rPr lang="en-US" dirty="0" err="1" smtClean="0">
                <a:latin typeface="Arial"/>
                <a:cs typeface="Arial"/>
              </a:rPr>
              <a:t>cis</a:t>
            </a:r>
            <a:r>
              <a:rPr lang="en-US" dirty="0" smtClean="0">
                <a:latin typeface="Arial"/>
                <a:cs typeface="Arial"/>
              </a:rPr>
              <a:t> regulation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49567" y="6539398"/>
            <a:ext cx="2993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Lee, Science, 2012.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rcRect t="-33396" b="-33396"/>
          <a:stretch>
            <a:fillRect/>
          </a:stretch>
        </p:blipFill>
        <p:spPr>
          <a:xfrm>
            <a:off x="114700" y="1203602"/>
            <a:ext cx="4955159" cy="2725147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" y="3827811"/>
            <a:ext cx="4845929" cy="21508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9859" y="1720841"/>
            <a:ext cx="3968784" cy="16466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3633" y="3842080"/>
            <a:ext cx="4347990" cy="215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304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580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Mechanism for </a:t>
            </a:r>
            <a:r>
              <a:rPr lang="en-US" dirty="0" err="1" smtClean="0"/>
              <a:t>Xist</a:t>
            </a:r>
            <a:r>
              <a:rPr lang="en-US" dirty="0" smtClean="0"/>
              <a:t> spread during XCI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8472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722</Words>
  <Application>Microsoft Macintosh PowerPoint</Application>
  <PresentationFormat>On-screen Show (4:3)</PresentationFormat>
  <Paragraphs>63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Mechanism and Applications of chromosome inactivation by Xist</vt:lpstr>
      <vt:lpstr>Sex chromosome imbalance</vt:lpstr>
      <vt:lpstr>Uncompensated extra copies of chromosomes can cause diseases.</vt:lpstr>
      <vt:lpstr>Different solutions have evolved for X-chromosome dosage compensation</vt:lpstr>
      <vt:lpstr>Role of ncRNA in X-chromosome inactivation (XCI)</vt:lpstr>
      <vt:lpstr>Xist is lncRNA that is involved in X-chromosome inactivation</vt:lpstr>
      <vt:lpstr>Interplay between a number of ncRNA locii is responsible for XCI.</vt:lpstr>
      <vt:lpstr>ncRNA provides the option for cis regulation</vt:lpstr>
      <vt:lpstr>Mechanism for Xist spread during XCI</vt:lpstr>
      <vt:lpstr>New technique developed to identify the location of ncRNA on genome</vt:lpstr>
      <vt:lpstr>High resolution mapping of Xist on the inactive X chromosome in differentiated female cells.</vt:lpstr>
      <vt:lpstr>High resolution mapping of Xist during initiation of XCI</vt:lpstr>
      <vt:lpstr>The initial sites of Xist enrichment are correlated to the sites in contact with the Xist genomic locus.</vt:lpstr>
      <vt:lpstr>Changing the genomic location of Xist shows a corresponding change in initial sites of Xist transfer</vt:lpstr>
      <vt:lpstr>The A-repeat deletion of Xist cannot spread over the active regions of the X chromosome</vt:lpstr>
      <vt:lpstr>Model for how Xist spreads on the X chromosome</vt:lpstr>
      <vt:lpstr>Clinical applications of Xist induced silencing</vt:lpstr>
      <vt:lpstr>Scheme for inserting Xist transgene into chromosome 21</vt:lpstr>
      <vt:lpstr>Xist gets inserted into chromosome 21 and gets expressed after getting induced with doxycycline</vt:lpstr>
      <vt:lpstr>Xist induces heterochromatin modifications and condensed chromosome 21 Barr bodies</vt:lpstr>
      <vt:lpstr>Xist induction causes dosage compensation of genes in chromosome 21</vt:lpstr>
      <vt:lpstr>Trisomy correction affects cell proliferation and formation of neural rosettes  </vt:lpstr>
      <vt:lpstr>Summary</vt:lpstr>
    </vt:vector>
  </TitlesOfParts>
  <Company>yale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Dynamics of epigenetic regulation by ncRNA</dc:title>
  <dc:creator>Anurag Sethi</dc:creator>
  <cp:lastModifiedBy>Anurag Sethi</cp:lastModifiedBy>
  <cp:revision>173</cp:revision>
  <dcterms:created xsi:type="dcterms:W3CDTF">2013-08-22T20:13:19Z</dcterms:created>
  <dcterms:modified xsi:type="dcterms:W3CDTF">2013-09-09T21:47:29Z</dcterms:modified>
</cp:coreProperties>
</file>