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5"/>
  </p:notesMasterIdLst>
  <p:sldIdLst>
    <p:sldId id="1139" r:id="rId2"/>
    <p:sldId id="1235" r:id="rId3"/>
    <p:sldId id="1140" r:id="rId4"/>
    <p:sldId id="1219" r:id="rId5"/>
    <p:sldId id="1234" r:id="rId6"/>
    <p:sldId id="1226" r:id="rId7"/>
    <p:sldId id="1237" r:id="rId8"/>
    <p:sldId id="1227" r:id="rId9"/>
    <p:sldId id="1228" r:id="rId10"/>
    <p:sldId id="1239" r:id="rId11"/>
    <p:sldId id="1238" r:id="rId12"/>
    <p:sldId id="1229" r:id="rId13"/>
    <p:sldId id="1236" r:id="rId1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a:srgbClr val="99FF33"/>
    <a:srgbClr val="23ABAB"/>
    <a:srgbClr val="E3F1B1"/>
    <a:srgbClr val="008000"/>
    <a:srgbClr val="FF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5" autoAdjust="0"/>
    <p:restoredTop sz="85024" autoAdjust="0"/>
  </p:normalViewPr>
  <p:slideViewPr>
    <p:cSldViewPr>
      <p:cViewPr varScale="1">
        <p:scale>
          <a:sx n="139" d="100"/>
          <a:sy n="139" d="100"/>
        </p:scale>
        <p:origin x="-89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1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Helvetica"/>
              </a:defRPr>
            </a:lvl1pPr>
          </a:lstStyle>
          <a:p>
            <a:pPr>
              <a:defRPr/>
            </a:pPr>
            <a:endParaRPr lang="en-US"/>
          </a:p>
        </p:txBody>
      </p:sp>
      <p:sp>
        <p:nvSpPr>
          <p:cNvPr id="51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Helvetica"/>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Helvetica"/>
              </a:defRPr>
            </a:lvl1pPr>
          </a:lstStyle>
          <a:p>
            <a:pPr>
              <a:defRPr/>
            </a:pPr>
            <a:endParaRPr lang="en-US"/>
          </a:p>
        </p:txBody>
      </p:sp>
      <p:sp>
        <p:nvSpPr>
          <p:cNvPr id="51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Helvetica"/>
              </a:defRPr>
            </a:lvl1pPr>
          </a:lstStyle>
          <a:p>
            <a:pPr>
              <a:defRPr/>
            </a:pPr>
            <a:fld id="{88C04E8D-E33A-4EDD-9879-B6C2C048B14D}" type="slidenum">
              <a:rPr lang="en-US"/>
              <a:pPr>
                <a:defRPr/>
              </a:pPr>
              <a:t>‹#›</a:t>
            </a:fld>
            <a:endParaRPr lang="en-US"/>
          </a:p>
        </p:txBody>
      </p:sp>
    </p:spTree>
    <p:extLst>
      <p:ext uri="{BB962C8B-B14F-4D97-AF65-F5344CB8AC3E}">
        <p14:creationId xmlns:p14="http://schemas.microsoft.com/office/powerpoint/2010/main" val="1206909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a:ea typeface="+mn-ea"/>
        <a:cs typeface="+mn-cs"/>
      </a:defRPr>
    </a:lvl1pPr>
    <a:lvl2pPr marL="457200" algn="l" rtl="0" eaLnBrk="0" fontAlgn="base" hangingPunct="0">
      <a:spcBef>
        <a:spcPct val="30000"/>
      </a:spcBef>
      <a:spcAft>
        <a:spcPct val="0"/>
      </a:spcAft>
      <a:defRPr sz="1200" kern="1200">
        <a:solidFill>
          <a:schemeClr val="tx1"/>
        </a:solidFill>
        <a:latin typeface="Helvetica"/>
        <a:ea typeface="+mn-ea"/>
        <a:cs typeface="+mn-cs"/>
      </a:defRPr>
    </a:lvl2pPr>
    <a:lvl3pPr marL="914400" algn="l" rtl="0" eaLnBrk="0" fontAlgn="base" hangingPunct="0">
      <a:spcBef>
        <a:spcPct val="30000"/>
      </a:spcBef>
      <a:spcAft>
        <a:spcPct val="0"/>
      </a:spcAft>
      <a:defRPr sz="1200" kern="1200">
        <a:solidFill>
          <a:schemeClr val="tx1"/>
        </a:solidFill>
        <a:latin typeface="Helvetica"/>
        <a:ea typeface="+mn-ea"/>
        <a:cs typeface="+mn-cs"/>
      </a:defRPr>
    </a:lvl3pPr>
    <a:lvl4pPr marL="1371600" algn="l" rtl="0" eaLnBrk="0" fontAlgn="base" hangingPunct="0">
      <a:spcBef>
        <a:spcPct val="30000"/>
      </a:spcBef>
      <a:spcAft>
        <a:spcPct val="0"/>
      </a:spcAft>
      <a:defRPr sz="1200" kern="1200">
        <a:solidFill>
          <a:schemeClr val="tx1"/>
        </a:solidFill>
        <a:latin typeface="Helvetica"/>
        <a:ea typeface="+mn-ea"/>
        <a:cs typeface="+mn-cs"/>
      </a:defRPr>
    </a:lvl4pPr>
    <a:lvl5pPr marL="1828800" algn="l" rtl="0" eaLnBrk="0" fontAlgn="base" hangingPunct="0">
      <a:spcBef>
        <a:spcPct val="30000"/>
      </a:spcBef>
      <a:spcAft>
        <a:spcPct val="0"/>
      </a:spcAft>
      <a:defRPr sz="1200" kern="1200">
        <a:solidFill>
          <a:schemeClr val="tx1"/>
        </a:solidFill>
        <a:latin typeface="Helvetica"/>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882AF-417C-435C-9F28-43C1763EC6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3F1A64-A3B4-42DE-84DD-DDE38A46B16E}" type="datetime1">
              <a:rPr lang="en-US" smtClean="0"/>
              <a:pPr/>
              <a:t>9/16/13</a:t>
            </a:fld>
            <a:endParaRPr lang="en-US"/>
          </a:p>
        </p:txBody>
      </p:sp>
      <p:sp>
        <p:nvSpPr>
          <p:cNvPr id="5" name="Footer Placeholder 4"/>
          <p:cNvSpPr>
            <a:spLocks noGrp="1"/>
          </p:cNvSpPr>
          <p:nvPr>
            <p:ph type="ftr" sz="quarter" idx="11"/>
          </p:nvPr>
        </p:nvSpPr>
        <p:spPr/>
        <p:txBody>
          <a:bodyPr/>
          <a:lstStyle/>
          <a:p>
            <a:r>
              <a:rPr lang="en-US" smtClean="0"/>
              <a:t>Alkeksandar Milosavljevic BCM</a:t>
            </a:r>
            <a:endParaRPr lang="en-US"/>
          </a:p>
        </p:txBody>
      </p:sp>
      <p:sp>
        <p:nvSpPr>
          <p:cNvPr id="6" name="Slide Number Placeholder 5"/>
          <p:cNvSpPr>
            <a:spLocks noGrp="1"/>
          </p:cNvSpPr>
          <p:nvPr>
            <p:ph type="sldNum" sz="quarter" idx="12"/>
          </p:nvPr>
        </p:nvSpPr>
        <p:spPr/>
        <p:txBody>
          <a:bodyPr/>
          <a:lstStyle/>
          <a:p>
            <a:fld id="{42D882AF-417C-435C-9F28-43C1763EC6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907062-5EAA-4BD6-B040-59E44827D9F7}" type="datetime1">
              <a:rPr lang="en-US" smtClean="0"/>
              <a:pPr/>
              <a:t>9/16/13</a:t>
            </a:fld>
            <a:endParaRPr lang="en-US"/>
          </a:p>
        </p:txBody>
      </p:sp>
      <p:sp>
        <p:nvSpPr>
          <p:cNvPr id="5" name="Footer Placeholder 4"/>
          <p:cNvSpPr>
            <a:spLocks noGrp="1"/>
          </p:cNvSpPr>
          <p:nvPr>
            <p:ph type="ftr" sz="quarter" idx="11"/>
          </p:nvPr>
        </p:nvSpPr>
        <p:spPr/>
        <p:txBody>
          <a:bodyPr/>
          <a:lstStyle/>
          <a:p>
            <a:r>
              <a:rPr lang="en-US" smtClean="0"/>
              <a:t>Alkeksandar Milosavljevic BCM</a:t>
            </a:r>
            <a:endParaRPr lang="en-US"/>
          </a:p>
        </p:txBody>
      </p:sp>
      <p:sp>
        <p:nvSpPr>
          <p:cNvPr id="6" name="Slide Number Placeholder 5"/>
          <p:cNvSpPr>
            <a:spLocks noGrp="1"/>
          </p:cNvSpPr>
          <p:nvPr>
            <p:ph type="sldNum" sz="quarter" idx="12"/>
          </p:nvPr>
        </p:nvSpPr>
        <p:spPr/>
        <p:txBody>
          <a:bodyPr/>
          <a:lstStyle/>
          <a:p>
            <a:fld id="{42D882AF-417C-435C-9F28-43C1763EC6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882AF-417C-435C-9F28-43C1763EC6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87717F-0567-4074-B715-9C0AC1A94466}" type="datetime1">
              <a:rPr lang="en-US" smtClean="0"/>
              <a:pPr/>
              <a:t>9/16/13</a:t>
            </a:fld>
            <a:endParaRPr lang="en-US"/>
          </a:p>
        </p:txBody>
      </p:sp>
      <p:sp>
        <p:nvSpPr>
          <p:cNvPr id="5" name="Footer Placeholder 4"/>
          <p:cNvSpPr>
            <a:spLocks noGrp="1"/>
          </p:cNvSpPr>
          <p:nvPr>
            <p:ph type="ftr" sz="quarter" idx="11"/>
          </p:nvPr>
        </p:nvSpPr>
        <p:spPr/>
        <p:txBody>
          <a:bodyPr/>
          <a:lstStyle/>
          <a:p>
            <a:r>
              <a:rPr lang="en-US" smtClean="0"/>
              <a:t>Alkeksandar Milosavljevic BCM</a:t>
            </a:r>
            <a:endParaRPr lang="en-US"/>
          </a:p>
        </p:txBody>
      </p:sp>
      <p:sp>
        <p:nvSpPr>
          <p:cNvPr id="6" name="Slide Number Placeholder 5"/>
          <p:cNvSpPr>
            <a:spLocks noGrp="1"/>
          </p:cNvSpPr>
          <p:nvPr>
            <p:ph type="sldNum" sz="quarter" idx="12"/>
          </p:nvPr>
        </p:nvSpPr>
        <p:spPr/>
        <p:txBody>
          <a:bodyPr/>
          <a:lstStyle/>
          <a:p>
            <a:fld id="{42D882AF-417C-435C-9F28-43C1763EC6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0D1E49-F410-478A-8D5E-A864F914AC08}" type="datetime1">
              <a:rPr lang="en-US" smtClean="0"/>
              <a:pPr/>
              <a:t>9/16/13</a:t>
            </a:fld>
            <a:endParaRPr lang="en-US"/>
          </a:p>
        </p:txBody>
      </p:sp>
      <p:sp>
        <p:nvSpPr>
          <p:cNvPr id="6" name="Footer Placeholder 5"/>
          <p:cNvSpPr>
            <a:spLocks noGrp="1"/>
          </p:cNvSpPr>
          <p:nvPr>
            <p:ph type="ftr" sz="quarter" idx="11"/>
          </p:nvPr>
        </p:nvSpPr>
        <p:spPr/>
        <p:txBody>
          <a:bodyPr/>
          <a:lstStyle/>
          <a:p>
            <a:r>
              <a:rPr lang="en-US" smtClean="0"/>
              <a:t>Alkeksandar Milosavljevic BCM</a:t>
            </a:r>
            <a:endParaRPr lang="en-US"/>
          </a:p>
        </p:txBody>
      </p:sp>
      <p:sp>
        <p:nvSpPr>
          <p:cNvPr id="7" name="Slide Number Placeholder 6"/>
          <p:cNvSpPr>
            <a:spLocks noGrp="1"/>
          </p:cNvSpPr>
          <p:nvPr>
            <p:ph type="sldNum" sz="quarter" idx="12"/>
          </p:nvPr>
        </p:nvSpPr>
        <p:spPr/>
        <p:txBody>
          <a:bodyPr/>
          <a:lstStyle/>
          <a:p>
            <a:fld id="{42D882AF-417C-435C-9F28-43C1763EC6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88EE37-D2D7-4CAF-A2F1-FD3DFEA9607F}" type="datetime1">
              <a:rPr lang="en-US" smtClean="0"/>
              <a:pPr/>
              <a:t>9/16/13</a:t>
            </a:fld>
            <a:endParaRPr lang="en-US"/>
          </a:p>
        </p:txBody>
      </p:sp>
      <p:sp>
        <p:nvSpPr>
          <p:cNvPr id="8" name="Footer Placeholder 7"/>
          <p:cNvSpPr>
            <a:spLocks noGrp="1"/>
          </p:cNvSpPr>
          <p:nvPr>
            <p:ph type="ftr" sz="quarter" idx="11"/>
          </p:nvPr>
        </p:nvSpPr>
        <p:spPr/>
        <p:txBody>
          <a:bodyPr/>
          <a:lstStyle/>
          <a:p>
            <a:r>
              <a:rPr lang="en-US" smtClean="0"/>
              <a:t>Alkeksandar Milosavljevic BCM</a:t>
            </a:r>
            <a:endParaRPr lang="en-US"/>
          </a:p>
        </p:txBody>
      </p:sp>
      <p:sp>
        <p:nvSpPr>
          <p:cNvPr id="9" name="Slide Number Placeholder 8"/>
          <p:cNvSpPr>
            <a:spLocks noGrp="1"/>
          </p:cNvSpPr>
          <p:nvPr>
            <p:ph type="sldNum" sz="quarter" idx="12"/>
          </p:nvPr>
        </p:nvSpPr>
        <p:spPr/>
        <p:txBody>
          <a:bodyPr/>
          <a:lstStyle/>
          <a:p>
            <a:fld id="{42D882AF-417C-435C-9F28-43C1763EC6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6129B0-AAEF-410B-BAE9-3DD8875B9D93}" type="datetime1">
              <a:rPr lang="en-US" smtClean="0"/>
              <a:pPr/>
              <a:t>9/16/13</a:t>
            </a:fld>
            <a:endParaRPr lang="en-US"/>
          </a:p>
        </p:txBody>
      </p:sp>
      <p:sp>
        <p:nvSpPr>
          <p:cNvPr id="4" name="Footer Placeholder 3"/>
          <p:cNvSpPr>
            <a:spLocks noGrp="1"/>
          </p:cNvSpPr>
          <p:nvPr>
            <p:ph type="ftr" sz="quarter" idx="11"/>
          </p:nvPr>
        </p:nvSpPr>
        <p:spPr/>
        <p:txBody>
          <a:bodyPr/>
          <a:lstStyle/>
          <a:p>
            <a:r>
              <a:rPr lang="en-US" smtClean="0"/>
              <a:t>Alkeksandar Milosavljevic BCM</a:t>
            </a:r>
            <a:endParaRPr lang="en-US"/>
          </a:p>
        </p:txBody>
      </p:sp>
      <p:sp>
        <p:nvSpPr>
          <p:cNvPr id="5" name="Slide Number Placeholder 4"/>
          <p:cNvSpPr>
            <a:spLocks noGrp="1"/>
          </p:cNvSpPr>
          <p:nvPr>
            <p:ph type="sldNum" sz="quarter" idx="12"/>
          </p:nvPr>
        </p:nvSpPr>
        <p:spPr/>
        <p:txBody>
          <a:bodyPr/>
          <a:lstStyle/>
          <a:p>
            <a:fld id="{42D882AF-417C-435C-9F28-43C1763EC6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868F4-D79D-44CA-ABB1-1D5A216C0AC0}" type="datetime1">
              <a:rPr lang="en-US" smtClean="0"/>
              <a:pPr/>
              <a:t>9/16/13</a:t>
            </a:fld>
            <a:endParaRPr lang="en-US"/>
          </a:p>
        </p:txBody>
      </p:sp>
      <p:sp>
        <p:nvSpPr>
          <p:cNvPr id="3" name="Footer Placeholder 2"/>
          <p:cNvSpPr>
            <a:spLocks noGrp="1"/>
          </p:cNvSpPr>
          <p:nvPr>
            <p:ph type="ftr" sz="quarter" idx="11"/>
          </p:nvPr>
        </p:nvSpPr>
        <p:spPr/>
        <p:txBody>
          <a:bodyPr/>
          <a:lstStyle/>
          <a:p>
            <a:r>
              <a:rPr lang="en-US" smtClean="0"/>
              <a:t>Alkeksandar Milosavljevic BCM</a:t>
            </a:r>
            <a:endParaRPr lang="en-US"/>
          </a:p>
        </p:txBody>
      </p:sp>
      <p:sp>
        <p:nvSpPr>
          <p:cNvPr id="4" name="Slide Number Placeholder 3"/>
          <p:cNvSpPr>
            <a:spLocks noGrp="1"/>
          </p:cNvSpPr>
          <p:nvPr>
            <p:ph type="sldNum" sz="quarter" idx="12"/>
          </p:nvPr>
        </p:nvSpPr>
        <p:spPr/>
        <p:txBody>
          <a:bodyPr/>
          <a:lstStyle/>
          <a:p>
            <a:fld id="{42D882AF-417C-435C-9F28-43C1763EC6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7392F7-52CD-443F-83F4-0C661E7817DE}" type="datetime1">
              <a:rPr lang="en-US" smtClean="0"/>
              <a:pPr/>
              <a:t>9/16/13</a:t>
            </a:fld>
            <a:endParaRPr lang="en-US"/>
          </a:p>
        </p:txBody>
      </p:sp>
      <p:sp>
        <p:nvSpPr>
          <p:cNvPr id="6" name="Footer Placeholder 5"/>
          <p:cNvSpPr>
            <a:spLocks noGrp="1"/>
          </p:cNvSpPr>
          <p:nvPr>
            <p:ph type="ftr" sz="quarter" idx="11"/>
          </p:nvPr>
        </p:nvSpPr>
        <p:spPr/>
        <p:txBody>
          <a:bodyPr/>
          <a:lstStyle/>
          <a:p>
            <a:r>
              <a:rPr lang="en-US" smtClean="0"/>
              <a:t>Alkeksandar Milosavljevic BCM</a:t>
            </a:r>
            <a:endParaRPr lang="en-US"/>
          </a:p>
        </p:txBody>
      </p:sp>
      <p:sp>
        <p:nvSpPr>
          <p:cNvPr id="7" name="Slide Number Placeholder 6"/>
          <p:cNvSpPr>
            <a:spLocks noGrp="1"/>
          </p:cNvSpPr>
          <p:nvPr>
            <p:ph type="sldNum" sz="quarter" idx="12"/>
          </p:nvPr>
        </p:nvSpPr>
        <p:spPr/>
        <p:txBody>
          <a:bodyPr/>
          <a:lstStyle/>
          <a:p>
            <a:fld id="{42D882AF-417C-435C-9F28-43C1763EC6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3EF3D-4013-41DD-9873-C1E851925EBC}" type="datetime1">
              <a:rPr lang="en-US" smtClean="0"/>
              <a:pPr/>
              <a:t>9/16/13</a:t>
            </a:fld>
            <a:endParaRPr lang="en-US"/>
          </a:p>
        </p:txBody>
      </p:sp>
      <p:sp>
        <p:nvSpPr>
          <p:cNvPr id="6" name="Footer Placeholder 5"/>
          <p:cNvSpPr>
            <a:spLocks noGrp="1"/>
          </p:cNvSpPr>
          <p:nvPr>
            <p:ph type="ftr" sz="quarter" idx="11"/>
          </p:nvPr>
        </p:nvSpPr>
        <p:spPr/>
        <p:txBody>
          <a:bodyPr/>
          <a:lstStyle/>
          <a:p>
            <a:r>
              <a:rPr lang="en-US" smtClean="0"/>
              <a:t>Alkeksandar Milosavljevic BCM</a:t>
            </a:r>
            <a:endParaRPr lang="en-US"/>
          </a:p>
        </p:txBody>
      </p:sp>
      <p:sp>
        <p:nvSpPr>
          <p:cNvPr id="7" name="Slide Number Placeholder 6"/>
          <p:cNvSpPr>
            <a:spLocks noGrp="1"/>
          </p:cNvSpPr>
          <p:nvPr>
            <p:ph type="sldNum" sz="quarter" idx="12"/>
          </p:nvPr>
        </p:nvSpPr>
        <p:spPr/>
        <p:txBody>
          <a:bodyPr/>
          <a:lstStyle/>
          <a:p>
            <a:fld id="{42D882AF-417C-435C-9F28-43C1763EC6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elvetica"/>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a:defRPr>
            </a:lvl1pPr>
          </a:lstStyle>
          <a:p>
            <a:fld id="{42D882AF-417C-435C-9F28-43C1763EC6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ctr" defTabSz="914400" rtl="0" eaLnBrk="1" latinLnBrk="0" hangingPunct="1">
        <a:spcBef>
          <a:spcPct val="0"/>
        </a:spcBef>
        <a:buNone/>
        <a:defRPr sz="4400" kern="1200">
          <a:solidFill>
            <a:schemeClr val="tx1"/>
          </a:solidFill>
          <a:latin typeface="Helvetica"/>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130425"/>
            <a:ext cx="8640960" cy="1470025"/>
          </a:xfrm>
        </p:spPr>
        <p:txBody>
          <a:bodyPr>
            <a:normAutofit fontScale="90000"/>
          </a:bodyPr>
          <a:lstStyle/>
          <a:p>
            <a:r>
              <a:rPr lang="en-US" dirty="0" err="1" smtClean="0">
                <a:cs typeface="Helvetica"/>
              </a:rPr>
              <a:t>exRNA</a:t>
            </a:r>
            <a:r>
              <a:rPr lang="en-US" dirty="0" smtClean="0">
                <a:cs typeface="Helvetica"/>
              </a:rPr>
              <a:t> DMRR </a:t>
            </a:r>
            <a:r>
              <a:rPr lang="en-US" dirty="0" smtClean="0">
                <a:cs typeface="Helvetica"/>
              </a:rPr>
              <a:t>DIAC </a:t>
            </a:r>
            <a:r>
              <a:rPr lang="en-US" dirty="0" smtClean="0">
                <a:cs typeface="Helvetica"/>
              </a:rPr>
              <a:t/>
            </a:r>
            <a:br>
              <a:rPr lang="en-US" dirty="0" smtClean="0">
                <a:cs typeface="Helvetica"/>
              </a:rPr>
            </a:br>
            <a:r>
              <a:rPr lang="en-US" sz="4000" dirty="0" smtClean="0">
                <a:cs typeface="Helvetica"/>
              </a:rPr>
              <a:t>Specific Aims, </a:t>
            </a:r>
            <a:r>
              <a:rPr lang="en-US" sz="4000" dirty="0" smtClean="0">
                <a:cs typeface="Helvetica"/>
              </a:rPr>
              <a:t/>
            </a:r>
            <a:br>
              <a:rPr lang="en-US" sz="4000" dirty="0" smtClean="0">
                <a:cs typeface="Helvetica"/>
              </a:rPr>
            </a:br>
            <a:r>
              <a:rPr lang="en-US" sz="4000" dirty="0" smtClean="0">
                <a:cs typeface="Helvetica"/>
              </a:rPr>
              <a:t>Year </a:t>
            </a:r>
            <a:r>
              <a:rPr lang="en-US" sz="4000" dirty="0" smtClean="0">
                <a:cs typeface="Helvetica"/>
              </a:rPr>
              <a:t>1 Milestones, and </a:t>
            </a:r>
            <a:br>
              <a:rPr lang="en-US" sz="4000" dirty="0" smtClean="0">
                <a:cs typeface="Helvetica"/>
              </a:rPr>
            </a:br>
            <a:r>
              <a:rPr lang="en-US" sz="4000" dirty="0" smtClean="0">
                <a:cs typeface="Helvetica"/>
              </a:rPr>
              <a:t>Interaction within </a:t>
            </a:r>
            <a:r>
              <a:rPr lang="en-US" sz="4000" dirty="0" smtClean="0">
                <a:cs typeface="Helvetica"/>
              </a:rPr>
              <a:t>DMRR/ERCP</a:t>
            </a:r>
            <a:endParaRPr lang="en-US" sz="4000" dirty="0"/>
          </a:p>
        </p:txBody>
      </p:sp>
      <p:sp>
        <p:nvSpPr>
          <p:cNvPr id="3" name="Subtitle 2"/>
          <p:cNvSpPr>
            <a:spLocks noGrp="1"/>
          </p:cNvSpPr>
          <p:nvPr>
            <p:ph type="subTitle" idx="1"/>
          </p:nvPr>
        </p:nvSpPr>
        <p:spPr>
          <a:xfrm>
            <a:off x="1371600" y="3886200"/>
            <a:ext cx="6400800" cy="2639144"/>
          </a:xfrm>
        </p:spPr>
        <p:txBody>
          <a:bodyPr>
            <a:normAutofit/>
          </a:bodyPr>
          <a:lstStyle/>
          <a:p>
            <a:endParaRPr lang="en-US" dirty="0" smtClean="0"/>
          </a:p>
          <a:p>
            <a:r>
              <a:rPr lang="en-US" b="1" dirty="0" smtClean="0"/>
              <a:t>DMRR call</a:t>
            </a:r>
          </a:p>
          <a:p>
            <a:r>
              <a:rPr lang="en-US" b="1" dirty="0"/>
              <a:t>Mon 23 Sept </a:t>
            </a:r>
            <a:r>
              <a:rPr lang="en-US" b="1" dirty="0" smtClean="0"/>
              <a:t>2013</a:t>
            </a:r>
            <a:endParaRPr lang="en-US" dirty="0" smtClean="0"/>
          </a:p>
          <a:p>
            <a:endParaRPr lang="en-US" dirty="0"/>
          </a:p>
        </p:txBody>
      </p:sp>
      <p:sp>
        <p:nvSpPr>
          <p:cNvPr id="4" name="Slide Number Placeholder 3"/>
          <p:cNvSpPr>
            <a:spLocks noGrp="1"/>
          </p:cNvSpPr>
          <p:nvPr>
            <p:ph type="sldNum" sz="quarter" idx="12"/>
          </p:nvPr>
        </p:nvSpPr>
        <p:spPr/>
        <p:txBody>
          <a:bodyPr/>
          <a:lstStyle/>
          <a:p>
            <a:fld id="{42D882AF-417C-435C-9F28-43C1763EC6AE}" type="slidenum">
              <a:rPr lang="en-US" smtClean="0"/>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2D882AF-417C-435C-9F28-43C1763EC6AE}" type="slidenum">
              <a:rPr lang="en-US" smtClean="0"/>
              <a:pPr/>
              <a:t>10</a:t>
            </a:fld>
            <a:endParaRPr lang="en-US"/>
          </a:p>
        </p:txBody>
      </p:sp>
      <p:grpSp>
        <p:nvGrpSpPr>
          <p:cNvPr id="6" name="Group 1"/>
          <p:cNvGrpSpPr>
            <a:grpSpLocks noChangeAspect="1"/>
          </p:cNvGrpSpPr>
          <p:nvPr/>
        </p:nvGrpSpPr>
        <p:grpSpPr bwMode="auto">
          <a:xfrm>
            <a:off x="2051720" y="332656"/>
            <a:ext cx="5976664" cy="6265469"/>
            <a:chOff x="720" y="2303"/>
            <a:chExt cx="5586" cy="5859"/>
          </a:xfrm>
        </p:grpSpPr>
        <p:sp>
          <p:nvSpPr>
            <p:cNvPr id="7" name="AutoShape 2"/>
            <p:cNvSpPr>
              <a:spLocks noChangeAspect="1" noChangeArrowheads="1"/>
            </p:cNvSpPr>
            <p:nvPr/>
          </p:nvSpPr>
          <p:spPr bwMode="auto">
            <a:xfrm>
              <a:off x="720" y="2303"/>
              <a:ext cx="5586" cy="58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ounded Rectangle 8"/>
            <p:cNvSpPr>
              <a:spLocks noChangeArrowheads="1"/>
            </p:cNvSpPr>
            <p:nvPr/>
          </p:nvSpPr>
          <p:spPr bwMode="auto">
            <a:xfrm>
              <a:off x="726" y="7868"/>
              <a:ext cx="4533" cy="29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round/>
                  <a:headEnd/>
                  <a:tailEnd/>
                </a14:hiddenLine>
              </a:ext>
            </a:extLst>
          </p:spPr>
          <p:txBody>
            <a:bodyPr vert="horz" wrap="square" lIns="9144" tIns="9144" rIns="9144" bIns="914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ＭＳ Ｐゴシック" charset="0"/>
                </a:rPr>
                <a:t>Figure 4. </a:t>
              </a:r>
              <a:r>
                <a:rPr kumimoji="0" lang="en-US" sz="1000" b="0" i="0" u="none" strike="noStrike" cap="none" normalizeH="0" baseline="0">
                  <a:ln>
                    <a:noFill/>
                  </a:ln>
                  <a:solidFill>
                    <a:schemeClr val="tx1"/>
                  </a:solidFill>
                  <a:effectLst/>
                  <a:latin typeface="Arial" charset="0"/>
                  <a:ea typeface="ＭＳ Ｐゴシック" charset="0"/>
                </a:rPr>
                <a:t>Mir-150 locus.</a:t>
              </a:r>
              <a:endParaRPr kumimoji="0" lang="en-US" sz="2400" b="0" i="0" u="none" strike="noStrike" cap="none" normalizeH="0" baseline="0">
                <a:ln>
                  <a:noFill/>
                </a:ln>
                <a:solidFill>
                  <a:schemeClr val="tx1"/>
                </a:solidFill>
                <a:effectLst/>
                <a:latin typeface="Arial" charset="0"/>
                <a:ea typeface="ＭＳ Ｐゴシック"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 y="2363"/>
              <a:ext cx="5580" cy="550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rot="16200000">
            <a:off x="-483917" y="3218743"/>
            <a:ext cx="4288479" cy="369332"/>
          </a:xfrm>
          <a:prstGeom prst="rect">
            <a:avLst/>
          </a:prstGeom>
          <a:noFill/>
        </p:spPr>
        <p:txBody>
          <a:bodyPr wrap="none" rtlCol="0">
            <a:spAutoFit/>
          </a:bodyPr>
          <a:lstStyle/>
          <a:p>
            <a:r>
              <a:rPr lang="en-US" b="1" dirty="0"/>
              <a:t>Characterization of non-coding </a:t>
            </a:r>
            <a:r>
              <a:rPr lang="en-US" b="1" dirty="0" smtClean="0"/>
              <a:t>RNAs </a:t>
            </a:r>
            <a:endParaRPr lang="en-US" b="1" dirty="0"/>
          </a:p>
        </p:txBody>
      </p:sp>
    </p:spTree>
    <p:extLst>
      <p:ext uri="{BB962C8B-B14F-4D97-AF65-F5344CB8AC3E}">
        <p14:creationId xmlns:p14="http://schemas.microsoft.com/office/powerpoint/2010/main" val="17725559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882AF-417C-435C-9F28-43C1763EC6AE}" type="slidenum">
              <a:rPr lang="en-US" smtClean="0"/>
              <a:pPr/>
              <a:t>11</a:t>
            </a:fld>
            <a:endParaRPr lang="en-US"/>
          </a:p>
        </p:txBody>
      </p:sp>
      <p:grpSp>
        <p:nvGrpSpPr>
          <p:cNvPr id="16" name="Group 12"/>
          <p:cNvGrpSpPr>
            <a:grpSpLocks noChangeAspect="1"/>
          </p:cNvGrpSpPr>
          <p:nvPr/>
        </p:nvGrpSpPr>
        <p:grpSpPr bwMode="auto">
          <a:xfrm>
            <a:off x="611560" y="908720"/>
            <a:ext cx="6326274" cy="5064734"/>
            <a:chOff x="741" y="3177"/>
            <a:chExt cx="9957" cy="7977"/>
          </a:xfrm>
        </p:grpSpPr>
        <p:sp>
          <p:nvSpPr>
            <p:cNvPr id="17" name="AutoShape 13"/>
            <p:cNvSpPr>
              <a:spLocks noChangeAspect="1" noChangeArrowheads="1"/>
            </p:cNvSpPr>
            <p:nvPr/>
          </p:nvSpPr>
          <p:spPr bwMode="auto">
            <a:xfrm>
              <a:off x="741" y="3493"/>
              <a:ext cx="3533" cy="76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2" name="Picture 14"/>
            <p:cNvPicPr>
              <a:picLocks noChangeAspect="1" noChangeArrowheads="1"/>
            </p:cNvPicPr>
            <p:nvPr/>
          </p:nvPicPr>
          <p:blipFill rotWithShape="1">
            <a:blip r:embed="rId2">
              <a:extLst>
                <a:ext uri="{28A0092B-C50C-407E-A947-70E740481C1C}">
                  <a14:useLocalDpi xmlns:a14="http://schemas.microsoft.com/office/drawing/2010/main" val="0"/>
                </a:ext>
              </a:extLst>
            </a:blip>
            <a:srcRect t="49328"/>
            <a:stretch/>
          </p:blipFill>
          <p:spPr bwMode="auto">
            <a:xfrm>
              <a:off x="3557" y="3177"/>
              <a:ext cx="7141" cy="7373"/>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8"/>
            <p:cNvSpPr>
              <a:spLocks noChangeArrowheads="1"/>
            </p:cNvSpPr>
            <p:nvPr/>
          </p:nvSpPr>
          <p:spPr bwMode="auto">
            <a:xfrm>
              <a:off x="8561" y="3290"/>
              <a:ext cx="2121" cy="60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round/>
                  <a:headEnd/>
                  <a:tailEnd/>
                </a14:hiddenLine>
              </a:ext>
            </a:extLst>
          </p:spPr>
          <p:txBody>
            <a:bodyPr vert="horz" wrap="square" lIns="9144" tIns="0" rIns="9144"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ÇlÇr ñæí©" charset="0"/>
                </a:rPr>
                <a:t>Decreasing out-degree for transcription factors</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ÇlÇr ñæí©" charset="0"/>
                </a:rPr>
                <a:t>and </a:t>
              </a:r>
              <a:r>
                <a:rPr kumimoji="0" lang="en-US" sz="1000" b="0" i="0" u="none" strike="noStrike" cap="none" normalizeH="0" baseline="0" dirty="0" err="1">
                  <a:ln>
                    <a:noFill/>
                  </a:ln>
                  <a:solidFill>
                    <a:schemeClr val="tx1"/>
                  </a:solidFill>
                  <a:effectLst/>
                  <a:latin typeface="Arial" charset="0"/>
                  <a:ea typeface="ÇlÇr ñæí©" charset="0"/>
                </a:rPr>
                <a:t>miRNAs</a:t>
              </a:r>
              <a:endParaRPr kumimoji="0" lang="en-US" sz="1000" b="0" i="0" u="none" strike="noStrike" cap="none" normalizeH="0" baseline="0" dirty="0">
                <a:ln>
                  <a:noFill/>
                </a:ln>
                <a:solidFill>
                  <a:schemeClr val="tx1"/>
                </a:solidFill>
                <a:effectLst/>
                <a:latin typeface="Arial"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endParaRPr>
            </a:p>
          </p:txBody>
        </p:sp>
      </p:grpSp>
      <p:sp>
        <p:nvSpPr>
          <p:cNvPr id="25" name="TextBox 24"/>
          <p:cNvSpPr txBox="1"/>
          <p:nvPr/>
        </p:nvSpPr>
        <p:spPr>
          <a:xfrm rot="16200000">
            <a:off x="-779220" y="3091589"/>
            <a:ext cx="4879085" cy="369332"/>
          </a:xfrm>
          <a:prstGeom prst="rect">
            <a:avLst/>
          </a:prstGeom>
          <a:noFill/>
        </p:spPr>
        <p:txBody>
          <a:bodyPr wrap="none" rtlCol="0">
            <a:spAutoFit/>
          </a:bodyPr>
          <a:lstStyle/>
          <a:p>
            <a:r>
              <a:rPr lang="en-US" b="1" dirty="0" smtClean="0"/>
              <a:t>Construct Regulatory Networks of </a:t>
            </a:r>
            <a:r>
              <a:rPr lang="en-US" b="1" dirty="0" err="1" smtClean="0"/>
              <a:t>exRNAs</a:t>
            </a:r>
            <a:endParaRPr lang="en-US" b="1" dirty="0"/>
          </a:p>
        </p:txBody>
      </p:sp>
    </p:spTree>
    <p:extLst>
      <p:ext uri="{BB962C8B-B14F-4D97-AF65-F5344CB8AC3E}">
        <p14:creationId xmlns:p14="http://schemas.microsoft.com/office/powerpoint/2010/main" val="29278741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US" dirty="0" smtClean="0">
                <a:latin typeface="Helvetica"/>
                <a:cs typeface="Helvetica"/>
              </a:rPr>
              <a:t>DMRR DIAC Aim 5</a:t>
            </a:r>
            <a:endParaRPr lang="en-US" dirty="0">
              <a:latin typeface="Helvetica"/>
              <a:cs typeface="Helvetica"/>
            </a:endParaRPr>
          </a:p>
        </p:txBody>
      </p:sp>
      <p:sp>
        <p:nvSpPr>
          <p:cNvPr id="3" name="Content Placeholder 2"/>
          <p:cNvSpPr>
            <a:spLocks noGrp="1"/>
          </p:cNvSpPr>
          <p:nvPr>
            <p:ph idx="1"/>
          </p:nvPr>
        </p:nvSpPr>
        <p:spPr>
          <a:xfrm>
            <a:off x="251520" y="1403648"/>
            <a:ext cx="8640960" cy="5049688"/>
          </a:xfrm>
        </p:spPr>
        <p:txBody>
          <a:bodyPr>
            <a:normAutofit fontScale="62500" lnSpcReduction="20000"/>
          </a:bodyPr>
          <a:lstStyle/>
          <a:p>
            <a:pPr marL="0" indent="0">
              <a:buNone/>
            </a:pPr>
            <a:r>
              <a:rPr lang="en-US" sz="3400" b="1">
                <a:cs typeface="Helvetica"/>
              </a:rPr>
              <a:t>Aim 5: Organize the Analysis Working Group (AWG), coordinate the consortium-wide analysis and the writing of the integrative analysis papers, and respond to the analysis needs of the consortium. </a:t>
            </a:r>
          </a:p>
          <a:p>
            <a:pPr marL="0" indent="0">
              <a:buNone/>
            </a:pPr>
            <a:endParaRPr lang="en-US" sz="3400" b="1">
              <a:cs typeface="Helvetica"/>
            </a:endParaRPr>
          </a:p>
          <a:p>
            <a:pPr marL="514350" indent="-514350">
              <a:buAutoNum type="alphaLcParenR"/>
            </a:pPr>
            <a:r>
              <a:rPr lang="en-US" sz="3400">
                <a:cs typeface="Helvetica"/>
              </a:rPr>
              <a:t>Export pipelines to the DCC for production of the exRNA Atlas database.</a:t>
            </a:r>
          </a:p>
          <a:p>
            <a:pPr marL="514350" indent="-514350">
              <a:buAutoNum type="alphaLcParenR"/>
            </a:pPr>
            <a:r>
              <a:rPr lang="en-US" sz="3400">
                <a:cs typeface="Helvetica"/>
              </a:rPr>
              <a:t>Lead the AWG and publish integrative analyses</a:t>
            </a:r>
          </a:p>
          <a:p>
            <a:pPr marL="514350" indent="-514350">
              <a:buAutoNum type="alphaLcParenR"/>
            </a:pPr>
            <a:r>
              <a:rPr lang="en-US" sz="3400">
                <a:cs typeface="Helvetica"/>
              </a:rPr>
              <a:t>Deliver analysis tools to the DCC for inclusion in the exRNA Toolset.</a:t>
            </a:r>
          </a:p>
          <a:p>
            <a:pPr marL="514350" indent="-514350">
              <a:buAutoNum type="alphaLcParenR"/>
            </a:pPr>
            <a:r>
              <a:rPr lang="en-US" sz="3400">
                <a:cs typeface="Helvetica"/>
              </a:rPr>
              <a:t>Distribute analysis tools as standalone software</a:t>
            </a:r>
          </a:p>
          <a:p>
            <a:pPr marL="514350" indent="-514350">
              <a:buAutoNum type="alphaLcParenR"/>
            </a:pPr>
            <a:r>
              <a:rPr lang="en-US" sz="3400">
                <a:cs typeface="Helvetica"/>
              </a:rPr>
              <a:t>Coordinate with the DCC and SOC on dissemination of all resources through the exRNA Atlas Portal.</a:t>
            </a:r>
          </a:p>
          <a:p>
            <a:pPr marL="514350" indent="-514350">
              <a:buAutoNum type="alphaLcParenR"/>
            </a:pPr>
            <a:r>
              <a:rPr lang="en-US" sz="3400">
                <a:cs typeface="Helvetica"/>
              </a:rPr>
              <a:t>Collect feedback from the ERCP and the community regarding tools and specific analysis needs and use the feedback to adjust our goals.</a:t>
            </a:r>
          </a:p>
        </p:txBody>
      </p:sp>
      <p:sp>
        <p:nvSpPr>
          <p:cNvPr id="4" name="Slide Number Placeholder 3"/>
          <p:cNvSpPr>
            <a:spLocks noGrp="1"/>
          </p:cNvSpPr>
          <p:nvPr>
            <p:ph type="sldNum" sz="quarter" idx="12"/>
          </p:nvPr>
        </p:nvSpPr>
        <p:spPr/>
        <p:txBody>
          <a:bodyPr/>
          <a:lstStyle/>
          <a:p>
            <a:fld id="{42D882AF-417C-435C-9F28-43C1763EC6AE}" type="slidenum">
              <a:rPr lang="en-US" smtClean="0"/>
              <a:pPr/>
              <a:t>12</a:t>
            </a:fld>
            <a:endParaRPr lang="en-US"/>
          </a:p>
        </p:txBody>
      </p:sp>
      <p:sp>
        <p:nvSpPr>
          <p:cNvPr id="7" name="Content Placeholder 2"/>
          <p:cNvSpPr txBox="1">
            <a:spLocks/>
          </p:cNvSpPr>
          <p:nvPr/>
        </p:nvSpPr>
        <p:spPr>
          <a:xfrm>
            <a:off x="251520" y="185974"/>
            <a:ext cx="8640960" cy="6424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sz="1400" dirty="0">
              <a:cs typeface="Helvetica"/>
            </a:endParaRPr>
          </a:p>
        </p:txBody>
      </p:sp>
    </p:spTree>
    <p:extLst>
      <p:ext uri="{BB962C8B-B14F-4D97-AF65-F5344CB8AC3E}">
        <p14:creationId xmlns:p14="http://schemas.microsoft.com/office/powerpoint/2010/main" val="1486563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Questions for DIAC</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Availability of representative RNA-</a:t>
            </a:r>
            <a:r>
              <a:rPr lang="en-US" dirty="0" err="1" smtClean="0"/>
              <a:t>Seq</a:t>
            </a:r>
            <a:r>
              <a:rPr lang="en-US" dirty="0" smtClean="0"/>
              <a:t> to develop </a:t>
            </a:r>
            <a:r>
              <a:rPr lang="en-US" dirty="0" err="1" smtClean="0"/>
              <a:t>exRNA-Seq</a:t>
            </a:r>
            <a:r>
              <a:rPr lang="en-US" dirty="0" smtClean="0"/>
              <a:t> pipelines.</a:t>
            </a:r>
          </a:p>
          <a:p>
            <a:endParaRPr lang="en-US" dirty="0"/>
          </a:p>
          <a:p>
            <a:r>
              <a:rPr lang="en-US" dirty="0" smtClean="0"/>
              <a:t>Standards for consistency of RNA-</a:t>
            </a:r>
            <a:r>
              <a:rPr lang="en-US" dirty="0" err="1" smtClean="0"/>
              <a:t>Seq</a:t>
            </a:r>
            <a:r>
              <a:rPr lang="en-US" dirty="0" smtClean="0"/>
              <a:t> data generation</a:t>
            </a:r>
          </a:p>
          <a:p>
            <a:pPr lvl="1"/>
            <a:r>
              <a:rPr lang="en-US" dirty="0" smtClean="0"/>
              <a:t>Read-length (paired-end </a:t>
            </a:r>
            <a:r>
              <a:rPr lang="en-US" dirty="0" err="1" smtClean="0"/>
              <a:t>vs</a:t>
            </a:r>
            <a:r>
              <a:rPr lang="en-US" dirty="0" smtClean="0"/>
              <a:t> single-end)</a:t>
            </a:r>
          </a:p>
          <a:p>
            <a:pPr lvl="1"/>
            <a:r>
              <a:rPr lang="en-US" dirty="0" smtClean="0"/>
              <a:t>Depth of Sequencing</a:t>
            </a:r>
          </a:p>
          <a:p>
            <a:pPr lvl="1"/>
            <a:r>
              <a:rPr lang="en-US"/>
              <a:t>Spike</a:t>
            </a:r>
            <a:r>
              <a:rPr lang="en-US"/>
              <a:t>-</a:t>
            </a:r>
            <a:r>
              <a:rPr lang="en-US" smtClean="0"/>
              <a:t>ins</a:t>
            </a:r>
            <a:endParaRPr lang="en-US" dirty="0" smtClean="0"/>
          </a:p>
          <a:p>
            <a:pPr lvl="1"/>
            <a:r>
              <a:rPr lang="en-US" dirty="0" smtClean="0"/>
              <a:t>Mapping strategies</a:t>
            </a:r>
          </a:p>
          <a:p>
            <a:endParaRPr lang="en-US" dirty="0"/>
          </a:p>
          <a:p>
            <a:r>
              <a:rPr lang="en-US" dirty="0" smtClean="0"/>
              <a:t>Time scale for funding of Reference Profile Grant (</a:t>
            </a:r>
            <a:r>
              <a:rPr lang="en-US" dirty="0"/>
              <a:t>RFA-RM-12-</a:t>
            </a:r>
            <a:r>
              <a:rPr lang="en-US" dirty="0" smtClean="0"/>
              <a:t>011)</a:t>
            </a:r>
          </a:p>
          <a:p>
            <a:endParaRPr lang="en-US" dirty="0"/>
          </a:p>
          <a:p>
            <a:r>
              <a:rPr lang="en-US" dirty="0" smtClean="0"/>
              <a:t>Analysis Working Group?</a:t>
            </a:r>
            <a:endParaRPr lang="en-US" dirty="0"/>
          </a:p>
        </p:txBody>
      </p:sp>
      <p:sp>
        <p:nvSpPr>
          <p:cNvPr id="5" name="Slide Number Placeholder 4"/>
          <p:cNvSpPr>
            <a:spLocks noGrp="1"/>
          </p:cNvSpPr>
          <p:nvPr>
            <p:ph type="sldNum" sz="quarter" idx="12"/>
          </p:nvPr>
        </p:nvSpPr>
        <p:spPr/>
        <p:txBody>
          <a:bodyPr/>
          <a:lstStyle/>
          <a:p>
            <a:fld id="{42D882AF-417C-435C-9F28-43C1763EC6AE}" type="slidenum">
              <a:rPr lang="en-US" smtClean="0"/>
              <a:pPr/>
              <a:t>13</a:t>
            </a:fld>
            <a:endParaRPr lang="en-US" dirty="0"/>
          </a:p>
        </p:txBody>
      </p:sp>
    </p:spTree>
    <p:extLst>
      <p:ext uri="{BB962C8B-B14F-4D97-AF65-F5344CB8AC3E}">
        <p14:creationId xmlns:p14="http://schemas.microsoft.com/office/powerpoint/2010/main" val="21706674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DIAC Team</a:t>
            </a:r>
            <a:endParaRPr lang="en-US" dirty="0"/>
          </a:p>
        </p:txBody>
      </p:sp>
      <p:sp>
        <p:nvSpPr>
          <p:cNvPr id="5" name="Slide Number Placeholder 4"/>
          <p:cNvSpPr>
            <a:spLocks noGrp="1"/>
          </p:cNvSpPr>
          <p:nvPr>
            <p:ph type="sldNum" sz="quarter" idx="12"/>
          </p:nvPr>
        </p:nvSpPr>
        <p:spPr/>
        <p:txBody>
          <a:bodyPr/>
          <a:lstStyle/>
          <a:p>
            <a:fld id="{42D882AF-417C-435C-9F28-43C1763EC6AE}" type="slidenum">
              <a:rPr lang="en-US" smtClean="0"/>
              <a:pPr/>
              <a:t>2</a:t>
            </a:fld>
            <a:endParaRPr lang="en-US"/>
          </a:p>
        </p:txBody>
      </p:sp>
      <p:pic>
        <p:nvPicPr>
          <p:cNvPr id="11" name="Picture 10"/>
          <p:cNvPicPr>
            <a:picLocks noChangeAspect="1"/>
          </p:cNvPicPr>
          <p:nvPr/>
        </p:nvPicPr>
        <p:blipFill>
          <a:blip r:embed="rId2"/>
          <a:stretch>
            <a:fillRect/>
          </a:stretch>
        </p:blipFill>
        <p:spPr>
          <a:xfrm>
            <a:off x="7956376" y="116632"/>
            <a:ext cx="990352" cy="990352"/>
          </a:xfrm>
          <a:prstGeom prst="rect">
            <a:avLst/>
          </a:prstGeom>
        </p:spPr>
      </p:pic>
      <p:pic>
        <p:nvPicPr>
          <p:cNvPr id="13" name="Content Placeholder 12"/>
          <p:cNvPicPr>
            <a:picLocks noGrp="1" noChangeAspect="1"/>
          </p:cNvPicPr>
          <p:nvPr>
            <p:ph idx="1"/>
          </p:nvPr>
        </p:nvPicPr>
        <p:blipFill rotWithShape="1">
          <a:blip r:embed="rId3"/>
          <a:srcRect l="28139" t="3164" r="21373" b="50944"/>
          <a:stretch/>
        </p:blipFill>
        <p:spPr>
          <a:xfrm>
            <a:off x="251520" y="1484784"/>
            <a:ext cx="1080278" cy="1371600"/>
          </a:xfrm>
        </p:spPr>
      </p:pic>
      <p:sp>
        <p:nvSpPr>
          <p:cNvPr id="14" name="TextBox 13"/>
          <p:cNvSpPr txBox="1"/>
          <p:nvPr/>
        </p:nvSpPr>
        <p:spPr>
          <a:xfrm>
            <a:off x="1907704" y="2132856"/>
            <a:ext cx="1634131" cy="369332"/>
          </a:xfrm>
          <a:prstGeom prst="rect">
            <a:avLst/>
          </a:prstGeom>
          <a:noFill/>
        </p:spPr>
        <p:txBody>
          <a:bodyPr wrap="none" rtlCol="0">
            <a:spAutoFit/>
          </a:bodyPr>
          <a:lstStyle/>
          <a:p>
            <a:r>
              <a:rPr lang="en-US" dirty="0" smtClean="0"/>
              <a:t>Mark Gerstein</a:t>
            </a:r>
          </a:p>
        </p:txBody>
      </p:sp>
      <p:pic>
        <p:nvPicPr>
          <p:cNvPr id="15" name="Picture 14"/>
          <p:cNvPicPr>
            <a:picLocks noChangeAspect="1"/>
          </p:cNvPicPr>
          <p:nvPr/>
        </p:nvPicPr>
        <p:blipFill rotWithShape="1">
          <a:blip r:embed="rId4"/>
          <a:srcRect l="28971" t="7903" r="28392" b="3180"/>
          <a:stretch/>
        </p:blipFill>
        <p:spPr>
          <a:xfrm>
            <a:off x="7740353" y="1484784"/>
            <a:ext cx="988092" cy="1371600"/>
          </a:xfrm>
          <a:prstGeom prst="rect">
            <a:avLst/>
          </a:prstGeom>
        </p:spPr>
      </p:pic>
      <p:sp>
        <p:nvSpPr>
          <p:cNvPr id="16" name="TextBox 15"/>
          <p:cNvSpPr txBox="1"/>
          <p:nvPr/>
        </p:nvSpPr>
        <p:spPr>
          <a:xfrm>
            <a:off x="5724128" y="2132856"/>
            <a:ext cx="1724075" cy="369332"/>
          </a:xfrm>
          <a:prstGeom prst="rect">
            <a:avLst/>
          </a:prstGeom>
          <a:noFill/>
        </p:spPr>
        <p:txBody>
          <a:bodyPr wrap="none" rtlCol="0">
            <a:spAutoFit/>
          </a:bodyPr>
          <a:lstStyle/>
          <a:p>
            <a:r>
              <a:rPr lang="en-US" dirty="0" smtClean="0"/>
              <a:t>Joel Rozowsky</a:t>
            </a:r>
            <a:endParaRPr lang="en-US" dirty="0"/>
          </a:p>
        </p:txBody>
      </p:sp>
      <p:pic>
        <p:nvPicPr>
          <p:cNvPr id="17" name="Picture 16"/>
          <p:cNvPicPr>
            <a:picLocks noChangeAspect="1"/>
          </p:cNvPicPr>
          <p:nvPr/>
        </p:nvPicPr>
        <p:blipFill rotWithShape="1">
          <a:blip r:embed="rId5"/>
          <a:srcRect l="17741" r="23468" b="35865"/>
          <a:stretch/>
        </p:blipFill>
        <p:spPr>
          <a:xfrm>
            <a:off x="251520" y="3140968"/>
            <a:ext cx="1257320" cy="1371600"/>
          </a:xfrm>
          <a:prstGeom prst="rect">
            <a:avLst/>
          </a:prstGeom>
        </p:spPr>
      </p:pic>
      <p:sp>
        <p:nvSpPr>
          <p:cNvPr id="18" name="TextBox 17"/>
          <p:cNvSpPr txBox="1"/>
          <p:nvPr/>
        </p:nvSpPr>
        <p:spPr>
          <a:xfrm>
            <a:off x="1907704" y="3645024"/>
            <a:ext cx="1532103" cy="369332"/>
          </a:xfrm>
          <a:prstGeom prst="rect">
            <a:avLst/>
          </a:prstGeom>
          <a:noFill/>
        </p:spPr>
        <p:txBody>
          <a:bodyPr wrap="none" rtlCol="0">
            <a:spAutoFit/>
          </a:bodyPr>
          <a:lstStyle/>
          <a:p>
            <a:r>
              <a:rPr lang="en-US" dirty="0" err="1" smtClean="0"/>
              <a:t>Anurag</a:t>
            </a:r>
            <a:r>
              <a:rPr lang="en-US" dirty="0" smtClean="0"/>
              <a:t> </a:t>
            </a:r>
            <a:r>
              <a:rPr lang="en-US" dirty="0" err="1" smtClean="0"/>
              <a:t>Sethi</a:t>
            </a:r>
            <a:endParaRPr lang="en-US" dirty="0"/>
          </a:p>
        </p:txBody>
      </p:sp>
      <p:pic>
        <p:nvPicPr>
          <p:cNvPr id="20" name="Picture 19"/>
          <p:cNvPicPr>
            <a:picLocks noChangeAspect="1"/>
          </p:cNvPicPr>
          <p:nvPr/>
        </p:nvPicPr>
        <p:blipFill rotWithShape="1">
          <a:blip r:embed="rId6"/>
          <a:srcRect l="18361" t="1341" r="49860" b="37752"/>
          <a:stretch/>
        </p:blipFill>
        <p:spPr>
          <a:xfrm>
            <a:off x="7740352" y="3140968"/>
            <a:ext cx="1073478" cy="1371600"/>
          </a:xfrm>
          <a:prstGeom prst="rect">
            <a:avLst/>
          </a:prstGeom>
        </p:spPr>
      </p:pic>
      <p:sp>
        <p:nvSpPr>
          <p:cNvPr id="21" name="TextBox 20"/>
          <p:cNvSpPr txBox="1"/>
          <p:nvPr/>
        </p:nvSpPr>
        <p:spPr>
          <a:xfrm>
            <a:off x="5724128" y="3645024"/>
            <a:ext cx="1480281" cy="369332"/>
          </a:xfrm>
          <a:prstGeom prst="rect">
            <a:avLst/>
          </a:prstGeom>
          <a:noFill/>
        </p:spPr>
        <p:txBody>
          <a:bodyPr wrap="none" rtlCol="0">
            <a:spAutoFit/>
          </a:bodyPr>
          <a:lstStyle/>
          <a:p>
            <a:r>
              <a:rPr lang="en-US" dirty="0" smtClean="0"/>
              <a:t>Cristina </a:t>
            </a:r>
            <a:r>
              <a:rPr lang="en-US" dirty="0" err="1" smtClean="0"/>
              <a:t>Sisu</a:t>
            </a:r>
            <a:endParaRPr lang="en-US" dirty="0"/>
          </a:p>
        </p:txBody>
      </p:sp>
      <p:pic>
        <p:nvPicPr>
          <p:cNvPr id="22" name="Picture 21"/>
          <p:cNvPicPr>
            <a:picLocks noChangeAspect="1"/>
          </p:cNvPicPr>
          <p:nvPr/>
        </p:nvPicPr>
        <p:blipFill rotWithShape="1">
          <a:blip r:embed="rId7"/>
          <a:srcRect l="27071" t="33582" r="53038" b="29855"/>
          <a:stretch/>
        </p:blipFill>
        <p:spPr>
          <a:xfrm>
            <a:off x="251520" y="4797152"/>
            <a:ext cx="994901" cy="1371600"/>
          </a:xfrm>
          <a:prstGeom prst="rect">
            <a:avLst/>
          </a:prstGeom>
        </p:spPr>
      </p:pic>
      <p:sp>
        <p:nvSpPr>
          <p:cNvPr id="23" name="TextBox 22"/>
          <p:cNvSpPr txBox="1"/>
          <p:nvPr/>
        </p:nvSpPr>
        <p:spPr>
          <a:xfrm>
            <a:off x="1907704" y="5229200"/>
            <a:ext cx="1442184" cy="369332"/>
          </a:xfrm>
          <a:prstGeom prst="rect">
            <a:avLst/>
          </a:prstGeom>
          <a:noFill/>
        </p:spPr>
        <p:txBody>
          <a:bodyPr wrap="none" rtlCol="0">
            <a:spAutoFit/>
          </a:bodyPr>
          <a:lstStyle/>
          <a:p>
            <a:r>
              <a:rPr lang="en-US" dirty="0" smtClean="0"/>
              <a:t>Rob Kitchen</a:t>
            </a:r>
            <a:endParaRPr lang="en-US" dirty="0"/>
          </a:p>
        </p:txBody>
      </p:sp>
      <p:pic>
        <p:nvPicPr>
          <p:cNvPr id="24" name="Picture 23"/>
          <p:cNvPicPr>
            <a:picLocks noChangeAspect="1"/>
          </p:cNvPicPr>
          <p:nvPr/>
        </p:nvPicPr>
        <p:blipFill rotWithShape="1">
          <a:blip r:embed="rId8"/>
          <a:srcRect l="52235" t="18516" r="23952" b="39114"/>
          <a:stretch/>
        </p:blipFill>
        <p:spPr>
          <a:xfrm>
            <a:off x="251520" y="4793704"/>
            <a:ext cx="1027848" cy="1371600"/>
          </a:xfrm>
          <a:prstGeom prst="rect">
            <a:avLst/>
          </a:prstGeom>
        </p:spPr>
      </p:pic>
      <p:pic>
        <p:nvPicPr>
          <p:cNvPr id="27" name="Picture 26"/>
          <p:cNvPicPr>
            <a:picLocks noChangeAspect="1"/>
          </p:cNvPicPr>
          <p:nvPr/>
        </p:nvPicPr>
        <p:blipFill rotWithShape="1">
          <a:blip r:embed="rId9"/>
          <a:srcRect l="55918" t="22908" r="32367" b="54301"/>
          <a:stretch/>
        </p:blipFill>
        <p:spPr>
          <a:xfrm>
            <a:off x="7740352" y="4797152"/>
            <a:ext cx="1055915" cy="1371600"/>
          </a:xfrm>
          <a:prstGeom prst="rect">
            <a:avLst/>
          </a:prstGeom>
        </p:spPr>
      </p:pic>
      <p:sp>
        <p:nvSpPr>
          <p:cNvPr id="28" name="TextBox 27"/>
          <p:cNvSpPr txBox="1"/>
          <p:nvPr/>
        </p:nvSpPr>
        <p:spPr>
          <a:xfrm>
            <a:off x="5724128" y="5229200"/>
            <a:ext cx="1638865" cy="369332"/>
          </a:xfrm>
          <a:prstGeom prst="rect">
            <a:avLst/>
          </a:prstGeom>
          <a:noFill/>
        </p:spPr>
        <p:txBody>
          <a:bodyPr wrap="none" rtlCol="0">
            <a:spAutoFit/>
          </a:bodyPr>
          <a:lstStyle/>
          <a:p>
            <a:r>
              <a:rPr lang="en-US" dirty="0" err="1" smtClean="0"/>
              <a:t>Daifeng</a:t>
            </a:r>
            <a:r>
              <a:rPr lang="en-US" dirty="0" smtClean="0"/>
              <a:t> Wang</a:t>
            </a:r>
            <a:endParaRPr lang="en-US" dirty="0"/>
          </a:p>
        </p:txBody>
      </p:sp>
      <p:sp>
        <p:nvSpPr>
          <p:cNvPr id="30" name="TextBox 29"/>
          <p:cNvSpPr txBox="1"/>
          <p:nvPr/>
        </p:nvSpPr>
        <p:spPr>
          <a:xfrm>
            <a:off x="179512" y="188640"/>
            <a:ext cx="1584176" cy="369332"/>
          </a:xfrm>
          <a:prstGeom prst="rect">
            <a:avLst/>
          </a:prstGeom>
          <a:solidFill>
            <a:srgbClr val="0000FF"/>
          </a:solidFill>
        </p:spPr>
        <p:txBody>
          <a:bodyPr wrap="square" rtlCol="0">
            <a:spAutoFit/>
          </a:bodyPr>
          <a:lstStyle/>
          <a:p>
            <a:r>
              <a:rPr lang="en-US" b="1" dirty="0" smtClean="0">
                <a:solidFill>
                  <a:schemeClr val="bg1"/>
                </a:solidFill>
              </a:rPr>
              <a:t>Gerstein</a:t>
            </a:r>
            <a:r>
              <a:rPr lang="en-US" dirty="0" smtClean="0"/>
              <a:t> </a:t>
            </a:r>
            <a:r>
              <a:rPr lang="en-US" dirty="0" smtClean="0">
                <a:solidFill>
                  <a:schemeClr val="bg1"/>
                </a:solidFill>
              </a:rPr>
              <a:t>Lab</a:t>
            </a:r>
            <a:endParaRPr lang="en-US" dirty="0">
              <a:solidFill>
                <a:schemeClr val="bg1"/>
              </a:solidFill>
            </a:endParaRPr>
          </a:p>
        </p:txBody>
      </p:sp>
    </p:spTree>
    <p:extLst>
      <p:ext uri="{BB962C8B-B14F-4D97-AF65-F5344CB8AC3E}">
        <p14:creationId xmlns:p14="http://schemas.microsoft.com/office/powerpoint/2010/main" val="470743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US" dirty="0" smtClean="0"/>
              <a:t>DMRR DIAC Specific Aims</a:t>
            </a:r>
            <a:endParaRPr lang="en-US" dirty="0"/>
          </a:p>
        </p:txBody>
      </p:sp>
      <p:sp>
        <p:nvSpPr>
          <p:cNvPr id="3" name="Content Placeholder 2"/>
          <p:cNvSpPr>
            <a:spLocks noGrp="1"/>
          </p:cNvSpPr>
          <p:nvPr>
            <p:ph idx="1"/>
          </p:nvPr>
        </p:nvSpPr>
        <p:spPr>
          <a:xfrm>
            <a:off x="251520" y="1600200"/>
            <a:ext cx="8640960" cy="4925144"/>
          </a:xfrm>
        </p:spPr>
        <p:txBody>
          <a:bodyPr>
            <a:noAutofit/>
          </a:bodyPr>
          <a:lstStyle/>
          <a:p>
            <a:pPr>
              <a:buNone/>
            </a:pPr>
            <a:r>
              <a:rPr lang="en-US" sz="1800" b="1" dirty="0">
                <a:cs typeface="Helvetica"/>
              </a:rPr>
              <a:t>Aim 1: Develop methods and implement pipelines for endogenous exRNAs (en-exRNAs).</a:t>
            </a:r>
          </a:p>
          <a:p>
            <a:pPr>
              <a:buNone/>
            </a:pPr>
            <a:endParaRPr lang="en-US" sz="1800" b="1" dirty="0">
              <a:cs typeface="Helvetica"/>
            </a:endParaRPr>
          </a:p>
          <a:p>
            <a:pPr>
              <a:buNone/>
            </a:pPr>
            <a:r>
              <a:rPr lang="en-US" sz="1800" b="1" dirty="0">
                <a:cs typeface="Helvetica"/>
              </a:rPr>
              <a:t>Aim 2: Implement a pipeline for the identification of exogenous exRNAs (ex-exRNAs).</a:t>
            </a:r>
          </a:p>
          <a:p>
            <a:pPr>
              <a:buNone/>
            </a:pPr>
            <a:endParaRPr lang="en-US" sz="1800" b="1" dirty="0">
              <a:cs typeface="Helvetica"/>
            </a:endParaRPr>
          </a:p>
          <a:p>
            <a:pPr>
              <a:buNone/>
            </a:pPr>
            <a:r>
              <a:rPr lang="en-US" sz="1800" b="1" dirty="0">
                <a:cs typeface="Helvetica"/>
              </a:rPr>
              <a:t>Aim 3: Provide a pipeline to investigate the degree of conservation and secondary structure of the exRNAs.</a:t>
            </a:r>
          </a:p>
          <a:p>
            <a:pPr>
              <a:buNone/>
            </a:pPr>
            <a:endParaRPr lang="en-US" sz="1800" b="1" dirty="0">
              <a:cs typeface="Helvetica"/>
            </a:endParaRPr>
          </a:p>
          <a:p>
            <a:pPr>
              <a:buNone/>
            </a:pPr>
            <a:r>
              <a:rPr lang="en-US" sz="1800" b="1" dirty="0">
                <a:cs typeface="Helvetica"/>
              </a:rPr>
              <a:t>Aim 4: Develop workflows to integrate exRNA profiles with functional genomics data and interpret them in network context.</a:t>
            </a:r>
          </a:p>
          <a:p>
            <a:pPr>
              <a:buNone/>
            </a:pPr>
            <a:endParaRPr lang="en-US" sz="1800" b="1" dirty="0">
              <a:cs typeface="Helvetica"/>
            </a:endParaRPr>
          </a:p>
          <a:p>
            <a:pPr>
              <a:buNone/>
            </a:pPr>
            <a:r>
              <a:rPr lang="en-US" sz="1800" b="1" dirty="0">
                <a:cs typeface="Helvetica"/>
              </a:rPr>
              <a:t>Aim 5: Organize the Analysis Working Group (AWG), coordinate the consortium-wide analysis and the writing of the integrative analysis papers, and respond to the analysis needs of the consortium.</a:t>
            </a:r>
          </a:p>
        </p:txBody>
      </p:sp>
      <p:sp>
        <p:nvSpPr>
          <p:cNvPr id="4" name="Slide Number Placeholder 3"/>
          <p:cNvSpPr>
            <a:spLocks noGrp="1"/>
          </p:cNvSpPr>
          <p:nvPr>
            <p:ph type="sldNum" sz="quarter" idx="12"/>
          </p:nvPr>
        </p:nvSpPr>
        <p:spPr/>
        <p:txBody>
          <a:bodyPr/>
          <a:lstStyle/>
          <a:p>
            <a:fld id="{42D882AF-417C-435C-9F28-43C1763EC6AE}" type="slidenum">
              <a:rPr lang="en-US" smtClean="0"/>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fontScale="90000"/>
          </a:bodyPr>
          <a:lstStyle/>
          <a:p>
            <a:r>
              <a:rPr lang="en-US" dirty="0" smtClean="0"/>
              <a:t>DMRR DIAC Goals and Milestones</a:t>
            </a:r>
            <a:endParaRPr lang="en-US" dirty="0"/>
          </a:p>
        </p:txBody>
      </p:sp>
      <p:sp>
        <p:nvSpPr>
          <p:cNvPr id="3" name="Content Placeholder 2"/>
          <p:cNvSpPr>
            <a:spLocks noGrp="1"/>
          </p:cNvSpPr>
          <p:nvPr>
            <p:ph idx="1"/>
          </p:nvPr>
        </p:nvSpPr>
        <p:spPr>
          <a:xfrm>
            <a:off x="251520" y="1403648"/>
            <a:ext cx="8640960" cy="5265712"/>
          </a:xfrm>
        </p:spPr>
        <p:txBody>
          <a:bodyPr>
            <a:noAutofit/>
          </a:bodyPr>
          <a:lstStyle/>
          <a:p>
            <a:pPr>
              <a:buNone/>
            </a:pPr>
            <a:r>
              <a:rPr lang="en-US" sz="2000" dirty="0">
                <a:cs typeface="Helvetica"/>
              </a:rPr>
              <a:t>•	</a:t>
            </a:r>
            <a:r>
              <a:rPr lang="en-US" sz="2000" b="1" dirty="0">
                <a:cs typeface="Helvetica"/>
              </a:rPr>
              <a:t>Within 6 months of award</a:t>
            </a:r>
            <a:r>
              <a:rPr lang="en-US" sz="2000" dirty="0">
                <a:cs typeface="Helvetica"/>
              </a:rPr>
              <a:t>, the DIAC will produce a written outline (in collaboration with consortium members) of the overall data pipeline needs of the consortium and describe how the DIAC will work with consortium members to address those needs.  </a:t>
            </a:r>
          </a:p>
          <a:p>
            <a:pPr>
              <a:buNone/>
            </a:pPr>
            <a:r>
              <a:rPr lang="en-US" sz="2000" dirty="0">
                <a:cs typeface="Helvetica"/>
              </a:rPr>
              <a:t>•	</a:t>
            </a:r>
            <a:r>
              <a:rPr lang="en-US" sz="2000" b="1" dirty="0">
                <a:cs typeface="Helvetica"/>
              </a:rPr>
              <a:t>Within 8 months of award</a:t>
            </a:r>
            <a:r>
              <a:rPr lang="en-US" sz="2000" dirty="0">
                <a:cs typeface="Helvetica"/>
              </a:rPr>
              <a:t>, the DIAC will develop and implement initial versions of pipelines for exRNA-seq mapping that map sequence reads to relevant genomes.  These tools and pipelines will be forwarded to the DCC for production of the exRNA Atlas database.</a:t>
            </a:r>
          </a:p>
          <a:p>
            <a:pPr>
              <a:buNone/>
            </a:pPr>
            <a:r>
              <a:rPr lang="en-US" sz="2000" dirty="0">
                <a:cs typeface="Helvetica"/>
              </a:rPr>
              <a:t>•	</a:t>
            </a:r>
            <a:r>
              <a:rPr lang="en-US" sz="2000" b="1" dirty="0">
                <a:cs typeface="Helvetica"/>
              </a:rPr>
              <a:t>Within 12 months of award</a:t>
            </a:r>
            <a:r>
              <a:rPr lang="en-US" sz="2000" dirty="0">
                <a:cs typeface="Helvetica"/>
              </a:rPr>
              <a:t>, the DIAC will create a written outline (in collaboration with consortium members) of the overall analysis needs of the consortium and describe how the DIAC will be working with consortium members to address those needs.  This outline should include a list of analysis tools and/or “apps” that are available or will be developed.  </a:t>
            </a:r>
          </a:p>
          <a:p>
            <a:pPr>
              <a:buNone/>
            </a:pPr>
            <a:r>
              <a:rPr lang="en-US" sz="2000" dirty="0">
                <a:cs typeface="Helvetica"/>
              </a:rPr>
              <a:t>•	</a:t>
            </a:r>
            <a:r>
              <a:rPr lang="en-US" sz="2000" b="1" dirty="0">
                <a:cs typeface="Helvetica"/>
              </a:rPr>
              <a:t>Within 12 months of award</a:t>
            </a:r>
            <a:r>
              <a:rPr lang="en-US" sz="2000" dirty="0">
                <a:cs typeface="Helvetica"/>
              </a:rPr>
              <a:t>, the DIAC will have developed an initial splicing library.	</a:t>
            </a:r>
          </a:p>
        </p:txBody>
      </p:sp>
      <p:sp>
        <p:nvSpPr>
          <p:cNvPr id="4" name="Slide Number Placeholder 3"/>
          <p:cNvSpPr>
            <a:spLocks noGrp="1"/>
          </p:cNvSpPr>
          <p:nvPr>
            <p:ph type="sldNum" sz="quarter" idx="12"/>
          </p:nvPr>
        </p:nvSpPr>
        <p:spPr/>
        <p:txBody>
          <a:bodyPr/>
          <a:lstStyle/>
          <a:p>
            <a:fld id="{42D882AF-417C-435C-9F28-43C1763EC6AE}" type="slidenum">
              <a:rPr lang="en-US" smtClean="0"/>
              <a:pPr/>
              <a:t>4</a:t>
            </a:fld>
            <a:endParaRPr lang="en-US"/>
          </a:p>
        </p:txBody>
      </p:sp>
    </p:spTree>
    <p:extLst>
      <p:ext uri="{BB962C8B-B14F-4D97-AF65-F5344CB8AC3E}">
        <p14:creationId xmlns:p14="http://schemas.microsoft.com/office/powerpoint/2010/main" val="6616024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US" dirty="0" smtClean="0">
                <a:latin typeface="Helvetica"/>
                <a:cs typeface="Helvetica"/>
              </a:rPr>
              <a:t>DMRR DIAC Aim 1</a:t>
            </a:r>
            <a:endParaRPr lang="en-US" dirty="0">
              <a:latin typeface="Helvetica"/>
              <a:cs typeface="Helvetica"/>
            </a:endParaRPr>
          </a:p>
        </p:txBody>
      </p:sp>
      <p:sp>
        <p:nvSpPr>
          <p:cNvPr id="3" name="Content Placeholder 2"/>
          <p:cNvSpPr>
            <a:spLocks noGrp="1"/>
          </p:cNvSpPr>
          <p:nvPr>
            <p:ph idx="1"/>
          </p:nvPr>
        </p:nvSpPr>
        <p:spPr>
          <a:xfrm>
            <a:off x="251520" y="1403648"/>
            <a:ext cx="8640960" cy="4761656"/>
          </a:xfrm>
        </p:spPr>
        <p:txBody>
          <a:bodyPr>
            <a:normAutofit fontScale="77500" lnSpcReduction="20000"/>
          </a:bodyPr>
          <a:lstStyle/>
          <a:p>
            <a:pPr marL="0" indent="0">
              <a:buNone/>
            </a:pPr>
            <a:r>
              <a:rPr lang="en-US" sz="3400" b="1">
                <a:cs typeface="Helvetica"/>
              </a:rPr>
              <a:t>Aim 1: Develop methods and implement pipelines for endogenous exRNAs (en-exRNAs). </a:t>
            </a:r>
          </a:p>
          <a:p>
            <a:pPr marL="0" indent="0">
              <a:buNone/>
            </a:pPr>
            <a:endParaRPr lang="en-US" sz="3400" b="1">
              <a:cs typeface="Helvetica"/>
            </a:endParaRPr>
          </a:p>
          <a:p>
            <a:pPr marL="514350" indent="-514350">
              <a:buAutoNum type="alphaLcParenR"/>
            </a:pPr>
            <a:r>
              <a:rPr lang="en-US" sz="3400">
                <a:cs typeface="Helvetica"/>
              </a:rPr>
              <a:t>Quantify en-exRNA transcript expression level</a:t>
            </a:r>
          </a:p>
          <a:p>
            <a:pPr marL="0" indent="0">
              <a:buNone/>
            </a:pPr>
            <a:endParaRPr lang="en-US" sz="3400">
              <a:cs typeface="Helvetica"/>
            </a:endParaRPr>
          </a:p>
          <a:p>
            <a:pPr marL="514350" indent="-514350">
              <a:buAutoNum type="alphaLcParenR"/>
            </a:pPr>
            <a:r>
              <a:rPr lang="en-US" sz="3400">
                <a:cs typeface="Helvetica"/>
              </a:rPr>
              <a:t>Overlap en-exRNAs with annotated coding, non-coding, and miRNA loci</a:t>
            </a:r>
            <a:endParaRPr lang="en-US" sz="3000">
              <a:cs typeface="Helvetica"/>
            </a:endParaRPr>
          </a:p>
          <a:p>
            <a:pPr marL="514350" indent="-514350">
              <a:buAutoNum type="alphaLcParenR"/>
            </a:pPr>
            <a:endParaRPr lang="en-US" sz="3400">
              <a:cs typeface="Helvetica"/>
            </a:endParaRPr>
          </a:p>
          <a:p>
            <a:pPr marL="514350" indent="-514350">
              <a:buFont typeface="Arial" pitchFamily="34" charset="0"/>
              <a:buAutoNum type="alphaLcParenR"/>
            </a:pPr>
            <a:r>
              <a:rPr lang="en-US" sz="3400">
                <a:cs typeface="Helvetica"/>
              </a:rPr>
              <a:t>Determine en-exRNA splice / isoform structure</a:t>
            </a:r>
          </a:p>
          <a:p>
            <a:pPr marL="514350" indent="-514350">
              <a:buAutoNum type="alphaLcParenR"/>
            </a:pPr>
            <a:endParaRPr lang="en-US" sz="3400">
              <a:cs typeface="Helvetica"/>
            </a:endParaRPr>
          </a:p>
          <a:p>
            <a:pPr marL="514350" indent="-514350">
              <a:buAutoNum type="alphaLcParenR"/>
            </a:pPr>
            <a:r>
              <a:rPr lang="en-US" sz="3400">
                <a:cs typeface="Helvetica"/>
              </a:rPr>
              <a:t>Investigate the degree to which exRNAs exhibit allelic effects or RNA editing.</a:t>
            </a:r>
            <a:endParaRPr lang="en-US" dirty="0">
              <a:cs typeface="Helvetica"/>
            </a:endParaRPr>
          </a:p>
        </p:txBody>
      </p:sp>
      <p:sp>
        <p:nvSpPr>
          <p:cNvPr id="4" name="Slide Number Placeholder 3"/>
          <p:cNvSpPr>
            <a:spLocks noGrp="1"/>
          </p:cNvSpPr>
          <p:nvPr>
            <p:ph type="sldNum" sz="quarter" idx="12"/>
          </p:nvPr>
        </p:nvSpPr>
        <p:spPr/>
        <p:txBody>
          <a:bodyPr/>
          <a:lstStyle/>
          <a:p>
            <a:fld id="{42D882AF-417C-435C-9F28-43C1763EC6AE}" type="slidenum">
              <a:rPr lang="en-US" smtClean="0"/>
              <a:pPr/>
              <a:t>5</a:t>
            </a:fld>
            <a:endParaRPr lang="en-US"/>
          </a:p>
        </p:txBody>
      </p:sp>
      <p:sp>
        <p:nvSpPr>
          <p:cNvPr id="7" name="Content Placeholder 2"/>
          <p:cNvSpPr txBox="1">
            <a:spLocks/>
          </p:cNvSpPr>
          <p:nvPr/>
        </p:nvSpPr>
        <p:spPr>
          <a:xfrm>
            <a:off x="251520" y="185974"/>
            <a:ext cx="8640960" cy="6424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sz="1400" dirty="0">
              <a:cs typeface="Helvetica"/>
            </a:endParaRPr>
          </a:p>
        </p:txBody>
      </p:sp>
    </p:spTree>
    <p:extLst>
      <p:ext uri="{BB962C8B-B14F-4D97-AF65-F5344CB8AC3E}">
        <p14:creationId xmlns:p14="http://schemas.microsoft.com/office/powerpoint/2010/main" val="33173449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US" dirty="0" smtClean="0">
                <a:latin typeface="Helvetica"/>
                <a:cs typeface="Helvetica"/>
              </a:rPr>
              <a:t>DMRR DIAC Aim 2</a:t>
            </a:r>
            <a:endParaRPr lang="en-US" dirty="0">
              <a:latin typeface="Helvetica"/>
              <a:cs typeface="Helvetica"/>
            </a:endParaRPr>
          </a:p>
        </p:txBody>
      </p:sp>
      <p:sp>
        <p:nvSpPr>
          <p:cNvPr id="3" name="Content Placeholder 2"/>
          <p:cNvSpPr>
            <a:spLocks noGrp="1"/>
          </p:cNvSpPr>
          <p:nvPr>
            <p:ph idx="1"/>
          </p:nvPr>
        </p:nvSpPr>
        <p:spPr>
          <a:xfrm>
            <a:off x="251520" y="1403648"/>
            <a:ext cx="8640960" cy="4761656"/>
          </a:xfrm>
        </p:spPr>
        <p:txBody>
          <a:bodyPr>
            <a:normAutofit fontScale="77500" lnSpcReduction="20000"/>
          </a:bodyPr>
          <a:lstStyle/>
          <a:p>
            <a:pPr marL="0" indent="0">
              <a:buNone/>
            </a:pPr>
            <a:r>
              <a:rPr lang="en-US" sz="3400" b="1">
                <a:cs typeface="Helvetica"/>
              </a:rPr>
              <a:t>Aim 2: Implement a pipeline for the identification of exogenous exRNAs (ex-exRNAs). </a:t>
            </a:r>
          </a:p>
          <a:p>
            <a:pPr marL="0" indent="0">
              <a:buNone/>
            </a:pPr>
            <a:endParaRPr lang="en-US" sz="3400" b="1">
              <a:cs typeface="Helvetica"/>
            </a:endParaRPr>
          </a:p>
          <a:p>
            <a:pPr marL="0" indent="0">
              <a:buNone/>
            </a:pPr>
            <a:r>
              <a:rPr lang="en-US" sz="3400">
                <a:cs typeface="Helvetica"/>
              </a:rPr>
              <a:t>a) use as input to this pipeline exRNA-seq reads not assigned by the en-exRNA pipeline</a:t>
            </a:r>
          </a:p>
          <a:p>
            <a:pPr marL="0" indent="0">
              <a:buNone/>
            </a:pPr>
            <a:endParaRPr lang="en-US" sz="3400">
              <a:cs typeface="Helvetica"/>
            </a:endParaRPr>
          </a:p>
          <a:p>
            <a:pPr marL="0" indent="0">
              <a:buNone/>
            </a:pPr>
            <a:r>
              <a:rPr lang="en-US" sz="3400">
                <a:cs typeface="Helvetica"/>
              </a:rPr>
              <a:t>b) map these reads to all other available organisms, from mammals to microbes</a:t>
            </a:r>
          </a:p>
          <a:p>
            <a:pPr marL="0" indent="0">
              <a:buNone/>
            </a:pPr>
            <a:endParaRPr lang="en-US" sz="3400">
              <a:cs typeface="Helvetica"/>
            </a:endParaRPr>
          </a:p>
          <a:p>
            <a:pPr marL="0" indent="0">
              <a:buNone/>
            </a:pPr>
            <a:r>
              <a:rPr lang="en-US" sz="3400">
                <a:cs typeface="Helvetica"/>
              </a:rPr>
              <a:t>c) develop databases specifically designed to identify the microbes from which a transcript is derived</a:t>
            </a:r>
          </a:p>
        </p:txBody>
      </p:sp>
      <p:sp>
        <p:nvSpPr>
          <p:cNvPr id="4" name="Slide Number Placeholder 3"/>
          <p:cNvSpPr>
            <a:spLocks noGrp="1"/>
          </p:cNvSpPr>
          <p:nvPr>
            <p:ph type="sldNum" sz="quarter" idx="12"/>
          </p:nvPr>
        </p:nvSpPr>
        <p:spPr/>
        <p:txBody>
          <a:bodyPr/>
          <a:lstStyle/>
          <a:p>
            <a:fld id="{42D882AF-417C-435C-9F28-43C1763EC6AE}" type="slidenum">
              <a:rPr lang="en-US" smtClean="0"/>
              <a:pPr/>
              <a:t>6</a:t>
            </a:fld>
            <a:endParaRPr lang="en-US"/>
          </a:p>
        </p:txBody>
      </p:sp>
      <p:sp>
        <p:nvSpPr>
          <p:cNvPr id="7" name="Content Placeholder 2"/>
          <p:cNvSpPr txBox="1">
            <a:spLocks/>
          </p:cNvSpPr>
          <p:nvPr/>
        </p:nvSpPr>
        <p:spPr>
          <a:xfrm>
            <a:off x="251520" y="185974"/>
            <a:ext cx="8640960" cy="6424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sz="1400" dirty="0">
              <a:cs typeface="Helvetica"/>
            </a:endParaRPr>
          </a:p>
        </p:txBody>
      </p:sp>
    </p:spTree>
    <p:extLst>
      <p:ext uri="{BB962C8B-B14F-4D97-AF65-F5344CB8AC3E}">
        <p14:creationId xmlns:p14="http://schemas.microsoft.com/office/powerpoint/2010/main" val="39688007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2D882AF-417C-435C-9F28-43C1763EC6AE}" type="slidenum">
              <a:rPr lang="en-US" smtClean="0"/>
              <a:pPr/>
              <a:t>7</a:t>
            </a:fld>
            <a:endParaRPr lang="en-US"/>
          </a:p>
        </p:txBody>
      </p:sp>
      <p:grpSp>
        <p:nvGrpSpPr>
          <p:cNvPr id="6" name="Group 1"/>
          <p:cNvGrpSpPr>
            <a:grpSpLocks/>
          </p:cNvGrpSpPr>
          <p:nvPr/>
        </p:nvGrpSpPr>
        <p:grpSpPr bwMode="auto">
          <a:xfrm>
            <a:off x="2699792" y="188640"/>
            <a:ext cx="4392488" cy="6480720"/>
            <a:chOff x="741" y="3319"/>
            <a:chExt cx="4408" cy="7466"/>
          </a:xfrm>
        </p:grpSpPr>
        <p:sp>
          <p:nvSpPr>
            <p:cNvPr id="7" name="AutoShape 2"/>
            <p:cNvSpPr>
              <a:spLocks noChangeArrowheads="1"/>
            </p:cNvSpPr>
            <p:nvPr/>
          </p:nvSpPr>
          <p:spPr bwMode="auto">
            <a:xfrm>
              <a:off x="741" y="3319"/>
              <a:ext cx="4408" cy="74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 y="3319"/>
              <a:ext cx="4378" cy="7083"/>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8"/>
            <p:cNvSpPr>
              <a:spLocks noChangeArrowheads="1"/>
            </p:cNvSpPr>
            <p:nvPr/>
          </p:nvSpPr>
          <p:spPr bwMode="auto">
            <a:xfrm>
              <a:off x="821" y="10491"/>
              <a:ext cx="4129" cy="29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round/>
                  <a:headEnd/>
                  <a:tailEnd/>
                </a14:hiddenLine>
              </a:ext>
            </a:extLst>
          </p:spPr>
          <p:txBody>
            <a:bodyPr vert="horz" wrap="square" lIns="9144" tIns="9144" rIns="9144" bIns="914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ＭＳ Ｐゴシック" charset="0"/>
                </a:rPr>
                <a:t>Figure 1. </a:t>
              </a:r>
              <a:r>
                <a:rPr kumimoji="0" lang="en-US" sz="1000" b="0" i="0" u="none" strike="noStrike" cap="none" normalizeH="0" baseline="0">
                  <a:ln>
                    <a:noFill/>
                  </a:ln>
                  <a:solidFill>
                    <a:schemeClr val="tx1"/>
                  </a:solidFill>
                  <a:effectLst/>
                  <a:latin typeface="Arial" charset="0"/>
                  <a:ea typeface="ＭＳ Ｐゴシック" charset="0"/>
                </a:rPr>
                <a:t>An exRNA-seq pipeline.</a:t>
              </a:r>
              <a:endParaRPr kumimoji="0" lang="en-US" sz="2400" b="0" i="0" u="none" strike="noStrike" cap="none" normalizeH="0" baseline="0">
                <a:ln>
                  <a:noFill/>
                </a:ln>
                <a:solidFill>
                  <a:schemeClr val="tx1"/>
                </a:solidFill>
                <a:effectLst/>
                <a:latin typeface="Arial" charset="0"/>
                <a:ea typeface="ＭＳ Ｐゴシック" charset="0"/>
              </a:endParaRPr>
            </a:p>
          </p:txBody>
        </p:sp>
      </p:grpSp>
      <p:sp>
        <p:nvSpPr>
          <p:cNvPr id="9" name="TextBox 8"/>
          <p:cNvSpPr txBox="1"/>
          <p:nvPr/>
        </p:nvSpPr>
        <p:spPr>
          <a:xfrm rot="16200000">
            <a:off x="-559251" y="3289424"/>
            <a:ext cx="4871195" cy="461665"/>
          </a:xfrm>
          <a:prstGeom prst="rect">
            <a:avLst/>
          </a:prstGeom>
          <a:noFill/>
        </p:spPr>
        <p:txBody>
          <a:bodyPr wrap="none" rtlCol="0">
            <a:spAutoFit/>
          </a:bodyPr>
          <a:lstStyle/>
          <a:p>
            <a:r>
              <a:rPr lang="en-US" sz="2400" b="1" u="sng" dirty="0" err="1" smtClean="0"/>
              <a:t>exRNA-Seq</a:t>
            </a:r>
            <a:r>
              <a:rPr lang="en-US" sz="2400" b="1" u="sng" dirty="0" smtClean="0"/>
              <a:t> Processing Pipeline</a:t>
            </a:r>
            <a:endParaRPr lang="en-US" sz="2400" b="1" u="sng" dirty="0"/>
          </a:p>
        </p:txBody>
      </p:sp>
    </p:spTree>
    <p:extLst>
      <p:ext uri="{BB962C8B-B14F-4D97-AF65-F5344CB8AC3E}">
        <p14:creationId xmlns:p14="http://schemas.microsoft.com/office/powerpoint/2010/main" val="1425041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US" dirty="0" smtClean="0">
                <a:latin typeface="Helvetica"/>
                <a:cs typeface="Helvetica"/>
              </a:rPr>
              <a:t>DMRR DIAC Aim 3</a:t>
            </a:r>
            <a:endParaRPr lang="en-US" dirty="0">
              <a:latin typeface="Helvetica"/>
              <a:cs typeface="Helvetica"/>
            </a:endParaRPr>
          </a:p>
        </p:txBody>
      </p:sp>
      <p:sp>
        <p:nvSpPr>
          <p:cNvPr id="3" name="Content Placeholder 2"/>
          <p:cNvSpPr>
            <a:spLocks noGrp="1"/>
          </p:cNvSpPr>
          <p:nvPr>
            <p:ph idx="1"/>
          </p:nvPr>
        </p:nvSpPr>
        <p:spPr>
          <a:xfrm>
            <a:off x="251520" y="1403648"/>
            <a:ext cx="8640960" cy="5049688"/>
          </a:xfrm>
        </p:spPr>
        <p:txBody>
          <a:bodyPr>
            <a:normAutofit fontScale="62500" lnSpcReduction="20000"/>
          </a:bodyPr>
          <a:lstStyle/>
          <a:p>
            <a:pPr marL="0" indent="0">
              <a:buNone/>
            </a:pPr>
            <a:r>
              <a:rPr lang="en-US" sz="3400" b="1">
                <a:cs typeface="Helvetica"/>
              </a:rPr>
              <a:t>Aim 3: Provide a pipeline to investigate the degree of conservation and secondary structure of the exRNAs.</a:t>
            </a:r>
          </a:p>
          <a:p>
            <a:pPr marL="0" indent="0">
              <a:buNone/>
            </a:pPr>
            <a:endParaRPr lang="en-US" sz="3400" b="1">
              <a:cs typeface="Helvetica"/>
            </a:endParaRPr>
          </a:p>
          <a:p>
            <a:pPr marL="514350" indent="-514350">
              <a:buAutoNum type="alphaLcParenR"/>
            </a:pPr>
            <a:r>
              <a:rPr lang="en-US" sz="3400">
                <a:cs typeface="Helvetica"/>
              </a:rPr>
              <a:t>Investigate phylogenetic distribution and evolutionary conservation of en-ex and ex-exRNAs. </a:t>
            </a:r>
          </a:p>
          <a:p>
            <a:pPr marL="514350" indent="-514350">
              <a:buAutoNum type="alphaLcParenR"/>
            </a:pPr>
            <a:endParaRPr lang="en-US" sz="3400">
              <a:cs typeface="Helvetica"/>
            </a:endParaRPr>
          </a:p>
          <a:p>
            <a:pPr marL="514350" indent="-514350">
              <a:buAutoNum type="alphaLcParenR"/>
            </a:pPr>
            <a:r>
              <a:rPr lang="en-US" sz="3400">
                <a:cs typeface="Helvetica"/>
              </a:rPr>
              <a:t>Investigate en-exRNAs and ex-exRNAs from biophysical, structural, and evolutionary perspectives</a:t>
            </a:r>
          </a:p>
          <a:p>
            <a:pPr marL="514350" indent="-514350">
              <a:buAutoNum type="alphaLcParenR"/>
            </a:pPr>
            <a:endParaRPr lang="en-US" sz="3400">
              <a:cs typeface="Helvetica"/>
            </a:endParaRPr>
          </a:p>
          <a:p>
            <a:pPr marL="514350" indent="-514350">
              <a:buAutoNum type="alphaLcParenR"/>
            </a:pPr>
            <a:r>
              <a:rPr lang="en-US" sz="3400">
                <a:cs typeface="Helvetica"/>
              </a:rPr>
              <a:t>Investigate efficiency of folding of vesicle-packaged en-exRNAs</a:t>
            </a:r>
          </a:p>
          <a:p>
            <a:pPr marL="514350" indent="-514350">
              <a:buAutoNum type="alphaLcParenR"/>
            </a:pPr>
            <a:endParaRPr lang="en-US" sz="3400">
              <a:cs typeface="Helvetica"/>
            </a:endParaRPr>
          </a:p>
          <a:p>
            <a:pPr marL="514350" indent="-514350">
              <a:buAutoNum type="alphaLcParenR"/>
            </a:pPr>
            <a:r>
              <a:rPr lang="en-US" sz="3400">
                <a:cs typeface="Helvetica"/>
              </a:rPr>
              <a:t>Investigate whether the stability and/or the formation of nucleo-protein complexes requires such secondary structure</a:t>
            </a:r>
          </a:p>
          <a:p>
            <a:pPr marL="514350" indent="-514350">
              <a:buAutoNum type="alphaLcParenR"/>
            </a:pPr>
            <a:endParaRPr lang="en-US" sz="3400">
              <a:cs typeface="Helvetica"/>
            </a:endParaRPr>
          </a:p>
        </p:txBody>
      </p:sp>
      <p:sp>
        <p:nvSpPr>
          <p:cNvPr id="4" name="Slide Number Placeholder 3"/>
          <p:cNvSpPr>
            <a:spLocks noGrp="1"/>
          </p:cNvSpPr>
          <p:nvPr>
            <p:ph type="sldNum" sz="quarter" idx="12"/>
          </p:nvPr>
        </p:nvSpPr>
        <p:spPr/>
        <p:txBody>
          <a:bodyPr/>
          <a:lstStyle/>
          <a:p>
            <a:fld id="{42D882AF-417C-435C-9F28-43C1763EC6AE}" type="slidenum">
              <a:rPr lang="en-US" smtClean="0"/>
              <a:pPr/>
              <a:t>8</a:t>
            </a:fld>
            <a:endParaRPr lang="en-US"/>
          </a:p>
        </p:txBody>
      </p:sp>
      <p:sp>
        <p:nvSpPr>
          <p:cNvPr id="7" name="Content Placeholder 2"/>
          <p:cNvSpPr txBox="1">
            <a:spLocks/>
          </p:cNvSpPr>
          <p:nvPr/>
        </p:nvSpPr>
        <p:spPr>
          <a:xfrm>
            <a:off x="251520" y="185974"/>
            <a:ext cx="8640960" cy="6424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sz="1400" dirty="0">
              <a:cs typeface="Helvetica"/>
            </a:endParaRPr>
          </a:p>
        </p:txBody>
      </p:sp>
    </p:spTree>
    <p:extLst>
      <p:ext uri="{BB962C8B-B14F-4D97-AF65-F5344CB8AC3E}">
        <p14:creationId xmlns:p14="http://schemas.microsoft.com/office/powerpoint/2010/main" val="5707454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US" dirty="0" smtClean="0">
                <a:latin typeface="Helvetica"/>
                <a:cs typeface="Helvetica"/>
              </a:rPr>
              <a:t>DMRR DIAC Aim 4</a:t>
            </a:r>
            <a:endParaRPr lang="en-US" dirty="0">
              <a:latin typeface="Helvetica"/>
              <a:cs typeface="Helvetica"/>
            </a:endParaRPr>
          </a:p>
        </p:txBody>
      </p:sp>
      <p:sp>
        <p:nvSpPr>
          <p:cNvPr id="3" name="Content Placeholder 2"/>
          <p:cNvSpPr>
            <a:spLocks noGrp="1"/>
          </p:cNvSpPr>
          <p:nvPr>
            <p:ph idx="1"/>
          </p:nvPr>
        </p:nvSpPr>
        <p:spPr>
          <a:xfrm>
            <a:off x="251520" y="1403648"/>
            <a:ext cx="8640960" cy="5049688"/>
          </a:xfrm>
        </p:spPr>
        <p:txBody>
          <a:bodyPr>
            <a:normAutofit fontScale="62500" lnSpcReduction="20000"/>
          </a:bodyPr>
          <a:lstStyle/>
          <a:p>
            <a:pPr marL="0" indent="0">
              <a:buNone/>
            </a:pPr>
            <a:r>
              <a:rPr lang="en-US" sz="3400" b="1">
                <a:cs typeface="Helvetica"/>
              </a:rPr>
              <a:t>Aim 4: Develop workflows to integrate exRNA profiles with functional genomics data and interpret them in network context. </a:t>
            </a:r>
          </a:p>
          <a:p>
            <a:pPr marL="0" indent="0">
              <a:buNone/>
            </a:pPr>
            <a:endParaRPr lang="en-US" sz="3400" b="1">
              <a:cs typeface="Helvetica"/>
            </a:endParaRPr>
          </a:p>
          <a:p>
            <a:pPr marL="514350" indent="-514350">
              <a:buAutoNum type="alphaLcParenR"/>
            </a:pPr>
            <a:r>
              <a:rPr lang="en-US" sz="2900">
                <a:cs typeface="Helvetica"/>
              </a:rPr>
              <a:t>Integrate data from the ENCODE, Roadmap Epigenomics and GTEx consortia</a:t>
            </a:r>
          </a:p>
          <a:p>
            <a:pPr marL="514350" indent="-514350">
              <a:buAutoNum type="alphaLcParenR"/>
            </a:pPr>
            <a:r>
              <a:rPr lang="en-US" sz="2900">
                <a:cs typeface="Helvetica"/>
              </a:rPr>
              <a:t>Cluster exRNAs by expression profile across samples and compare how they correlate with corresponding normal human mRNAs</a:t>
            </a:r>
          </a:p>
          <a:p>
            <a:pPr marL="514350" indent="-514350">
              <a:buAutoNum type="alphaLcParenR"/>
            </a:pPr>
            <a:r>
              <a:rPr lang="en-US" sz="2900">
                <a:cs typeface="Helvetica"/>
              </a:rPr>
              <a:t>Organize exRNAs into co-expression networks, finding hubs and center points within these networks. </a:t>
            </a:r>
          </a:p>
          <a:p>
            <a:pPr marL="514350" indent="-514350">
              <a:buAutoNum type="alphaLcParenR"/>
            </a:pPr>
            <a:r>
              <a:rPr lang="en-US" sz="2900">
                <a:cs typeface="Helvetica"/>
              </a:rPr>
              <a:t>Predict target mRNAs for exRNAs potentially related to miRNAs</a:t>
            </a:r>
          </a:p>
          <a:p>
            <a:pPr marL="514350" indent="-514350">
              <a:buAutoNum type="alphaLcParenR"/>
            </a:pPr>
            <a:r>
              <a:rPr lang="en-US" sz="2900">
                <a:cs typeface="Helvetica"/>
              </a:rPr>
              <a:t>Measure exRNA functionality by integrating exRNA target predictions into co-expression networks.</a:t>
            </a:r>
          </a:p>
          <a:p>
            <a:pPr marL="514350" indent="-514350">
              <a:buAutoNum type="alphaLcParenR"/>
            </a:pPr>
            <a:r>
              <a:rPr lang="en-US" sz="2900">
                <a:cs typeface="Helvetica"/>
              </a:rPr>
              <a:t>Link exRNA networks to exRNA Knowledge Base, particularly the Cytoscape and Wiki Pathway components.</a:t>
            </a:r>
          </a:p>
          <a:p>
            <a:pPr marL="514350" indent="-514350">
              <a:buAutoNum type="alphaLcParenR"/>
            </a:pPr>
            <a:r>
              <a:rPr lang="en-US" sz="2900">
                <a:cs typeface="Helvetica"/>
              </a:rPr>
              <a:t>Search for exRNA sequence patterns that target them for export or to specific compartments in the extra-cellular domain (vesicle-mediated or outside of vesicles; complexed with proteins or other molecules.) </a:t>
            </a:r>
          </a:p>
        </p:txBody>
      </p:sp>
      <p:sp>
        <p:nvSpPr>
          <p:cNvPr id="4" name="Slide Number Placeholder 3"/>
          <p:cNvSpPr>
            <a:spLocks noGrp="1"/>
          </p:cNvSpPr>
          <p:nvPr>
            <p:ph type="sldNum" sz="quarter" idx="12"/>
          </p:nvPr>
        </p:nvSpPr>
        <p:spPr/>
        <p:txBody>
          <a:bodyPr/>
          <a:lstStyle/>
          <a:p>
            <a:fld id="{42D882AF-417C-435C-9F28-43C1763EC6AE}" type="slidenum">
              <a:rPr lang="en-US" smtClean="0"/>
              <a:pPr/>
              <a:t>9</a:t>
            </a:fld>
            <a:endParaRPr lang="en-US"/>
          </a:p>
        </p:txBody>
      </p:sp>
      <p:sp>
        <p:nvSpPr>
          <p:cNvPr id="7" name="Content Placeholder 2"/>
          <p:cNvSpPr txBox="1">
            <a:spLocks/>
          </p:cNvSpPr>
          <p:nvPr/>
        </p:nvSpPr>
        <p:spPr>
          <a:xfrm>
            <a:off x="251520" y="185974"/>
            <a:ext cx="8640960" cy="6424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sz="1400" dirty="0">
              <a:cs typeface="Helvetica"/>
            </a:endParaRPr>
          </a:p>
        </p:txBody>
      </p:sp>
    </p:spTree>
    <p:extLst>
      <p:ext uri="{BB962C8B-B14F-4D97-AF65-F5344CB8AC3E}">
        <p14:creationId xmlns:p14="http://schemas.microsoft.com/office/powerpoint/2010/main" val="40368776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15546</TotalTime>
  <Words>753</Words>
  <Application>Microsoft Macintosh PowerPoint</Application>
  <PresentationFormat>On-screen Show (4:3)</PresentationFormat>
  <Paragraphs>106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exRNA DMRR DIAC  Specific Aims,  Year 1 Milestones, and  Interaction within DMRR/ERCP</vt:lpstr>
      <vt:lpstr>DIAC Team</vt:lpstr>
      <vt:lpstr>DMRR DIAC Specific Aims</vt:lpstr>
      <vt:lpstr>DMRR DIAC Goals and Milestones</vt:lpstr>
      <vt:lpstr>DMRR DIAC Aim 1</vt:lpstr>
      <vt:lpstr>DMRR DIAC Aim 2</vt:lpstr>
      <vt:lpstr>PowerPoint Presentation</vt:lpstr>
      <vt:lpstr>DMRR DIAC Aim 3</vt:lpstr>
      <vt:lpstr>DMRR DIAC Aim 4</vt:lpstr>
      <vt:lpstr>PowerPoint Presentation</vt:lpstr>
      <vt:lpstr>PowerPoint Presentation</vt:lpstr>
      <vt:lpstr>DMRR DIAC Aim 5</vt:lpstr>
      <vt:lpstr>Open Questions for DIAC</vt:lpstr>
    </vt:vector>
  </TitlesOfParts>
  <Company>BCM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andrewj</dc:creator>
  <cp:lastModifiedBy>Joel Rozowsky User</cp:lastModifiedBy>
  <cp:revision>955</cp:revision>
  <dcterms:created xsi:type="dcterms:W3CDTF">2008-09-03T19:41:00Z</dcterms:created>
  <dcterms:modified xsi:type="dcterms:W3CDTF">2013-09-17T18:24:31Z</dcterms:modified>
</cp:coreProperties>
</file>