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57" r:id="rId2"/>
    <p:sldId id="300" r:id="rId3"/>
    <p:sldId id="447" r:id="rId4"/>
    <p:sldId id="448" r:id="rId5"/>
    <p:sldId id="449" r:id="rId6"/>
    <p:sldId id="450" r:id="rId7"/>
    <p:sldId id="451" r:id="rId8"/>
    <p:sldId id="452" r:id="rId9"/>
    <p:sldId id="453" r:id="rId10"/>
    <p:sldId id="454" r:id="rId11"/>
    <p:sldId id="456" r:id="rId12"/>
    <p:sldId id="458" r:id="rId13"/>
  </p:sldIdLst>
  <p:sldSz cx="9144000" cy="6858000" type="screen4x3"/>
  <p:notesSz cx="6858000" cy="9144000"/>
  <p:defaultTextStyle>
    <a:defPPr>
      <a:defRPr lang="en-US"/>
    </a:defPPr>
    <a:lvl1pPr marL="0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1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8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5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65" autoAdjust="0"/>
    <p:restoredTop sz="99184" autoAdjust="0"/>
  </p:normalViewPr>
  <p:slideViewPr>
    <p:cSldViewPr snapToGrid="0" snapToObjects="1">
      <p:cViewPr varScale="1">
        <p:scale>
          <a:sx n="139" d="100"/>
          <a:sy n="139" d="100"/>
        </p:scale>
        <p:origin x="-112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74976F-D0C1-444C-B255-A852A33AF959}" type="datetimeFigureOut">
              <a:rPr lang="en-US" smtClean="0"/>
              <a:pPr/>
              <a:t>9/9/13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9D3DD-9C98-F443-A71A-6BE4F08572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9319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1B9E1-179E-F74A-BF0C-7A05391967EC}" type="datetimeFigureOut">
              <a:rPr lang="en-US" smtClean="0"/>
              <a:pPr/>
              <a:t>9/9/13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2BDCC-AB1C-A44E-AA5D-2A5EB8FE23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353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-128"/>
                <a:cs typeface="ＭＳ Ｐゴシック" charset="-128"/>
              </a:rPr>
              <a:t>Insertions/deletion are extreme reference bias.</a:t>
            </a:r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D280F-A03D-154B-B1A9-BA01844A518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Split-read and paired-end approaches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D280F-A03D-154B-B1A9-BA01844A518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D280F-A03D-154B-B1A9-BA01844A518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E5E6-4A44-7C48-8B70-03F90AAB12CE}" type="datetime1">
              <a:rPr lang="en-US" smtClean="0"/>
              <a:t>9/9/13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51A4-B0BA-074E-BAE7-CB2A9F1E44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8AB53-AD74-5A4A-A6FE-A104583FB97F}" type="datetime1">
              <a:rPr lang="en-US" smtClean="0"/>
              <a:t>9/9/13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51A4-B0BA-074E-BAE7-CB2A9F1E44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286A2-8DCA-D54D-A02D-811E886E7CB5}" type="datetime1">
              <a:rPr lang="en-US" smtClean="0"/>
              <a:t>9/9/13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51A4-B0BA-074E-BAE7-CB2A9F1E44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3733F-96B4-0944-A93D-895B6DEC1CA7}" type="datetime1">
              <a:rPr lang="en-US" smtClean="0"/>
              <a:t>9/9/13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51A4-B0BA-074E-BAE7-CB2A9F1E44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8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F9DB4-9859-8E42-9BFB-595CAE3F061B}" type="datetime1">
              <a:rPr lang="en-US" smtClean="0"/>
              <a:t>9/9/13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51A4-B0BA-074E-BAE7-CB2A9F1E44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9D76E-FE61-C24D-8A20-CA60D9F5D30C}" type="datetime1">
              <a:rPr lang="en-US" smtClean="0"/>
              <a:t>9/9/13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51A4-B0BA-074E-BAE7-CB2A9F1E44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1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177" indent="0">
              <a:buNone/>
              <a:defRPr sz="1900" b="1"/>
            </a:lvl2pPr>
            <a:lvl3pPr marL="914354" indent="0">
              <a:buNone/>
              <a:defRPr sz="1800" b="1"/>
            </a:lvl3pPr>
            <a:lvl4pPr marL="1371531" indent="0">
              <a:buNone/>
              <a:defRPr sz="1600" b="1"/>
            </a:lvl4pPr>
            <a:lvl5pPr marL="1828708" indent="0">
              <a:buNone/>
              <a:defRPr sz="1600" b="1"/>
            </a:lvl5pPr>
            <a:lvl6pPr marL="2285885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4"/>
            <a:ext cx="4040188" cy="3951289"/>
          </a:xfrm>
        </p:spPr>
        <p:txBody>
          <a:bodyPr/>
          <a:lstStyle>
            <a:lvl1pPr>
              <a:defRPr sz="25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1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177" indent="0">
              <a:buNone/>
              <a:defRPr sz="1900" b="1"/>
            </a:lvl2pPr>
            <a:lvl3pPr marL="914354" indent="0">
              <a:buNone/>
              <a:defRPr sz="1800" b="1"/>
            </a:lvl3pPr>
            <a:lvl4pPr marL="1371531" indent="0">
              <a:buNone/>
              <a:defRPr sz="1600" b="1"/>
            </a:lvl4pPr>
            <a:lvl5pPr marL="1828708" indent="0">
              <a:buNone/>
              <a:defRPr sz="1600" b="1"/>
            </a:lvl5pPr>
            <a:lvl6pPr marL="2285885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4"/>
            <a:ext cx="4041775" cy="3951289"/>
          </a:xfrm>
        </p:spPr>
        <p:txBody>
          <a:bodyPr/>
          <a:lstStyle>
            <a:lvl1pPr>
              <a:defRPr sz="25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52BD-0353-7143-B15A-8AF94A12FD6E}" type="datetime1">
              <a:rPr lang="en-US" smtClean="0"/>
              <a:t>9/9/13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51A4-B0BA-074E-BAE7-CB2A9F1E44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E9D0F-5125-434E-A0ED-3522D638C08F}" type="datetime1">
              <a:rPr lang="en-US" smtClean="0"/>
              <a:t>9/9/13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51A4-B0BA-074E-BAE7-CB2A9F1E44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932F-5BCE-624B-BA57-0FE00769DAF0}" type="datetime1">
              <a:rPr lang="en-US" smtClean="0"/>
              <a:t>9/9/13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51A4-B0BA-074E-BAE7-CB2A9F1E44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5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4" indent="0">
              <a:buNone/>
              <a:defRPr sz="1100"/>
            </a:lvl3pPr>
            <a:lvl4pPr marL="1371531" indent="0">
              <a:buNone/>
              <a:defRPr sz="900"/>
            </a:lvl4pPr>
            <a:lvl5pPr marL="1828708" indent="0">
              <a:buNone/>
              <a:defRPr sz="900"/>
            </a:lvl5pPr>
            <a:lvl6pPr marL="2285885" indent="0">
              <a:buNone/>
              <a:defRPr sz="900"/>
            </a:lvl6pPr>
            <a:lvl7pPr marL="2743062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7691D-00FA-254A-B4E7-119FDC25BF8D}" type="datetime1">
              <a:rPr lang="en-US" smtClean="0"/>
              <a:t>9/9/13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51A4-B0BA-074E-BAE7-CB2A9F1E44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4" indent="0">
              <a:buNone/>
              <a:defRPr sz="2500"/>
            </a:lvl3pPr>
            <a:lvl4pPr marL="1371531" indent="0">
              <a:buNone/>
              <a:defRPr sz="1900"/>
            </a:lvl4pPr>
            <a:lvl5pPr marL="1828708" indent="0">
              <a:buNone/>
              <a:defRPr sz="1900"/>
            </a:lvl5pPr>
            <a:lvl6pPr marL="2285885" indent="0">
              <a:buNone/>
              <a:defRPr sz="1900"/>
            </a:lvl6pPr>
            <a:lvl7pPr marL="2743062" indent="0">
              <a:buNone/>
              <a:defRPr sz="1900"/>
            </a:lvl7pPr>
            <a:lvl8pPr marL="3200241" indent="0">
              <a:buNone/>
              <a:defRPr sz="1900"/>
            </a:lvl8pPr>
            <a:lvl9pPr marL="3657418" indent="0">
              <a:buNone/>
              <a:defRPr sz="1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4" indent="0">
              <a:buNone/>
              <a:defRPr sz="1100"/>
            </a:lvl3pPr>
            <a:lvl4pPr marL="1371531" indent="0">
              <a:buNone/>
              <a:defRPr sz="900"/>
            </a:lvl4pPr>
            <a:lvl5pPr marL="1828708" indent="0">
              <a:buNone/>
              <a:defRPr sz="900"/>
            </a:lvl5pPr>
            <a:lvl6pPr marL="2285885" indent="0">
              <a:buNone/>
              <a:defRPr sz="900"/>
            </a:lvl6pPr>
            <a:lvl7pPr marL="2743062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2025-6DD7-A049-BC6B-F1A630636EC0}" type="datetime1">
              <a:rPr lang="en-US" smtClean="0"/>
              <a:t>9/9/13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51A4-B0BA-074E-BAE7-CB2A9F1E44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36" tIns="45717" rIns="91436" bIns="4571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36" tIns="45717" rIns="91436" bIns="457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4"/>
          </a:xfrm>
          <a:prstGeom prst="rect">
            <a:avLst/>
          </a:prstGeom>
        </p:spPr>
        <p:txBody>
          <a:bodyPr vert="horz" lIns="91436" tIns="45717" rIns="91436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63109-61C9-104F-AA71-597D66B7D502}" type="datetime1">
              <a:rPr lang="en-US" smtClean="0"/>
              <a:t>9/9/13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4"/>
          </a:xfrm>
          <a:prstGeom prst="rect">
            <a:avLst/>
          </a:prstGeom>
        </p:spPr>
        <p:txBody>
          <a:bodyPr vert="horz" lIns="91436" tIns="45717" rIns="91436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4"/>
          </a:xfrm>
          <a:prstGeom prst="rect">
            <a:avLst/>
          </a:prstGeom>
        </p:spPr>
        <p:txBody>
          <a:bodyPr vert="horz" lIns="91436" tIns="45717" rIns="91436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051A4-B0BA-074E-BAE7-CB2A9F1E44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1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457177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4" indent="-285737" algn="l" defTabSz="457177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457177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457177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9" algn="l" defTabSz="457177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457177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457177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457177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457177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8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5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171508"/>
            <a:ext cx="7772400" cy="242894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Variation in </a:t>
            </a:r>
            <a:r>
              <a:rPr lang="en-US" dirty="0" err="1" smtClean="0"/>
              <a:t>retroduplications</a:t>
            </a:r>
            <a:r>
              <a:rPr lang="en-US" dirty="0" smtClean="0"/>
              <a:t> (</a:t>
            </a:r>
            <a:r>
              <a:rPr lang="en-US" dirty="0" err="1" smtClean="0"/>
              <a:t>pseudogenes</a:t>
            </a:r>
            <a:r>
              <a:rPr lang="en-US" dirty="0" smtClean="0"/>
              <a:t>) within human population: summary and future directions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Alexej Abyzov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51A4-B0BA-074E-BAE7-CB2A9F1E445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513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nrichment_in_cycl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6" y="567714"/>
            <a:ext cx="8229600" cy="61715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0011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Hypothesis: </a:t>
            </a:r>
            <a:r>
              <a:rPr lang="en-US" sz="3200" b="1" dirty="0" smtClean="0"/>
              <a:t>retrotransposition </a:t>
            </a:r>
            <a:r>
              <a:rPr lang="en-US" sz="3200" b="1" dirty="0"/>
              <a:t>is </a:t>
            </a:r>
            <a:r>
              <a:rPr lang="en-US" sz="3200" b="1" dirty="0" smtClean="0"/>
              <a:t>coupled</a:t>
            </a:r>
            <a:br>
              <a:rPr lang="en-US" sz="3200" b="1" dirty="0" smtClean="0"/>
            </a:br>
            <a:r>
              <a:rPr lang="en-US" sz="3200" b="1" dirty="0" smtClean="0"/>
              <a:t>to </a:t>
            </a:r>
            <a:r>
              <a:rPr lang="en-US" sz="3200" b="1" dirty="0"/>
              <a:t>cell </a:t>
            </a:r>
            <a:r>
              <a:rPr lang="en-US" sz="3200" b="1" dirty="0" smtClean="0"/>
              <a:t>division (in germline)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427619"/>
            <a:ext cx="1424136" cy="261604"/>
          </a:xfrm>
          <a:prstGeom prst="rect">
            <a:avLst/>
          </a:prstGeom>
          <a:noFill/>
        </p:spPr>
        <p:txBody>
          <a:bodyPr wrap="none" lIns="91436" tIns="45717" rIns="91436" bIns="45717" rtlCol="0">
            <a:spAutoFit/>
          </a:bodyPr>
          <a:lstStyle/>
          <a:p>
            <a:r>
              <a:rPr lang="en-US" sz="1100" dirty="0" smtClean="0"/>
              <a:t>Abyzov et al., in </a:t>
            </a:r>
            <a:r>
              <a:rPr lang="en-US" sz="1100" dirty="0" smtClean="0"/>
              <a:t>press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972140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Can be applied to </a:t>
            </a:r>
            <a:r>
              <a:rPr lang="en-US" dirty="0" err="1" smtClean="0"/>
              <a:t>exome</a:t>
            </a:r>
            <a:r>
              <a:rPr lang="en-US" dirty="0" smtClean="0"/>
              <a:t> data</a:t>
            </a:r>
          </a:p>
          <a:p>
            <a:pPr lvl="1"/>
            <a:r>
              <a:rPr lang="en-US" dirty="0" smtClean="0"/>
              <a:t>Multiple (dozen of thousand) </a:t>
            </a:r>
            <a:r>
              <a:rPr lang="en-US" dirty="0" err="1" smtClean="0"/>
              <a:t>exome</a:t>
            </a:r>
            <a:r>
              <a:rPr lang="en-US" dirty="0" smtClean="0"/>
              <a:t> data are available</a:t>
            </a:r>
          </a:p>
          <a:p>
            <a:r>
              <a:rPr lang="en-US" dirty="0" smtClean="0"/>
              <a:t>Various analyses</a:t>
            </a:r>
          </a:p>
          <a:p>
            <a:pPr lvl="1"/>
            <a:r>
              <a:rPr lang="en-US" dirty="0" smtClean="0"/>
              <a:t>Can perform population based studies like with other variants</a:t>
            </a:r>
          </a:p>
          <a:p>
            <a:pPr lvl="1"/>
            <a:r>
              <a:rPr lang="en-US" dirty="0" smtClean="0"/>
              <a:t>Can study features and properties of </a:t>
            </a:r>
            <a:r>
              <a:rPr lang="en-US" dirty="0" err="1" smtClean="0"/>
              <a:t>retrotransposition</a:t>
            </a:r>
            <a:r>
              <a:rPr lang="en-US" dirty="0" smtClean="0"/>
              <a:t> (e.g., distribution across genome, insertion sites)</a:t>
            </a:r>
          </a:p>
          <a:p>
            <a:pPr lvl="1"/>
            <a:r>
              <a:rPr lang="en-US" dirty="0" smtClean="0"/>
              <a:t>Functional relevance (e.g., expressed not expressed)</a:t>
            </a:r>
          </a:p>
          <a:p>
            <a:r>
              <a:rPr lang="en-US" dirty="0" smtClean="0"/>
              <a:t>Technical tasks</a:t>
            </a:r>
          </a:p>
          <a:p>
            <a:pPr lvl="1"/>
            <a:r>
              <a:rPr lang="en-US" dirty="0" smtClean="0"/>
              <a:t>Adopt existing pipeline for </a:t>
            </a:r>
            <a:r>
              <a:rPr lang="en-US" dirty="0" err="1" smtClean="0"/>
              <a:t>exome</a:t>
            </a:r>
            <a:r>
              <a:rPr lang="en-US" dirty="0" smtClean="0"/>
              <a:t> data</a:t>
            </a:r>
          </a:p>
          <a:p>
            <a:pPr lvl="1"/>
            <a:r>
              <a:rPr lang="en-US" dirty="0" smtClean="0"/>
              <a:t>Develop genotyping procedure</a:t>
            </a:r>
          </a:p>
          <a:p>
            <a:pPr lvl="1"/>
            <a:r>
              <a:rPr lang="en-US" dirty="0" smtClean="0"/>
              <a:t>Identification of insertion sites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smtClean="0"/>
              <a:t>Perform discovery on apes and monkey and compare to human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51A4-B0BA-074E-BAE7-CB2A9F1E445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72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Arc 81"/>
          <p:cNvSpPr/>
          <p:nvPr/>
        </p:nvSpPr>
        <p:spPr>
          <a:xfrm>
            <a:off x="1853797" y="3500883"/>
            <a:ext cx="1546318" cy="2837451"/>
          </a:xfrm>
          <a:prstGeom prst="arc">
            <a:avLst>
              <a:gd name="adj1" fmla="val 5401411"/>
              <a:gd name="adj2" fmla="val 10866063"/>
            </a:avLst>
          </a:prstGeom>
          <a:ln>
            <a:solidFill>
              <a:schemeClr val="bg1">
                <a:lumMod val="75000"/>
              </a:schemeClr>
            </a:solidFill>
            <a:prstDash val="dash"/>
            <a:headEnd type="stealth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2651847" y="6200751"/>
            <a:ext cx="457200" cy="231834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3109047" y="6200751"/>
            <a:ext cx="365760" cy="231834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3474807" y="6200751"/>
            <a:ext cx="914400" cy="231834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4389207" y="6200751"/>
            <a:ext cx="731520" cy="231834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651847" y="6200751"/>
            <a:ext cx="2468879" cy="23183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/>
          <p:cNvCxnSpPr>
            <a:stCxn id="59" idx="1"/>
          </p:cNvCxnSpPr>
          <p:nvPr/>
        </p:nvCxnSpPr>
        <p:spPr>
          <a:xfrm rot="10800000" flipH="1">
            <a:off x="6088258" y="5361703"/>
            <a:ext cx="1277743" cy="4329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62" idx="3"/>
          </p:cNvCxnSpPr>
          <p:nvPr/>
        </p:nvCxnSpPr>
        <p:spPr>
          <a:xfrm flipH="1" flipV="1">
            <a:off x="7367591" y="5361701"/>
            <a:ext cx="1189548" cy="4329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9" idx="1"/>
          </p:cNvCxnSpPr>
          <p:nvPr/>
        </p:nvCxnSpPr>
        <p:spPr>
          <a:xfrm rot="10800000" flipH="1" flipV="1">
            <a:off x="6052049" y="2520048"/>
            <a:ext cx="1310777" cy="4104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22" idx="3"/>
          </p:cNvCxnSpPr>
          <p:nvPr/>
        </p:nvCxnSpPr>
        <p:spPr>
          <a:xfrm flipH="1">
            <a:off x="7362825" y="2520048"/>
            <a:ext cx="1158103" cy="4104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991"/>
            <a:ext cx="8229600" cy="1143000"/>
          </a:xfrm>
        </p:spPr>
        <p:txBody>
          <a:bodyPr/>
          <a:lstStyle/>
          <a:p>
            <a:r>
              <a:rPr lang="en-US" u="sng" dirty="0" smtClean="0"/>
              <a:t>R</a:t>
            </a:r>
            <a:r>
              <a:rPr lang="en-US" dirty="0" smtClean="0"/>
              <a:t>etro</a:t>
            </a:r>
            <a:r>
              <a:rPr lang="en-US" u="sng" dirty="0" smtClean="0"/>
              <a:t>d</a:t>
            </a:r>
            <a:r>
              <a:rPr lang="en-US" dirty="0" smtClean="0"/>
              <a:t>uplication </a:t>
            </a:r>
            <a:r>
              <a:rPr lang="en-US" u="sng" dirty="0" smtClean="0"/>
              <a:t>v</a:t>
            </a:r>
            <a:r>
              <a:rPr lang="en-US" dirty="0" smtClean="0"/>
              <a:t>ariation (RDV)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585113" y="2097702"/>
            <a:ext cx="3785813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655665" y="1986822"/>
            <a:ext cx="457200" cy="23183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92892" y="1986822"/>
            <a:ext cx="365760" cy="2318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56980" y="1986822"/>
            <a:ext cx="914400" cy="2318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6429" y="1907785"/>
            <a:ext cx="1159284" cy="369326"/>
          </a:xfrm>
          <a:prstGeom prst="rect">
            <a:avLst/>
          </a:prstGeom>
          <a:noFill/>
        </p:spPr>
        <p:txBody>
          <a:bodyPr wrap="none" lIns="91436" tIns="45717" rIns="91436" bIns="45717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Reference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71102" y="1986822"/>
            <a:ext cx="731520" cy="2318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5906240" y="2097702"/>
            <a:ext cx="2748983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052047" y="1986822"/>
            <a:ext cx="457200" cy="23183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509247" y="1986822"/>
            <a:ext cx="365760" cy="2318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875007" y="1986822"/>
            <a:ext cx="914400" cy="2318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89407" y="1986822"/>
            <a:ext cx="731520" cy="2318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5906240" y="2515012"/>
            <a:ext cx="2748983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052047" y="2404132"/>
            <a:ext cx="457200" cy="23183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509247" y="2404132"/>
            <a:ext cx="365760" cy="2318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875007" y="2404132"/>
            <a:ext cx="914400" cy="2318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789407" y="2404132"/>
            <a:ext cx="731520" cy="2318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5924345" y="2928942"/>
            <a:ext cx="2748983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924345" y="3358464"/>
            <a:ext cx="2748983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070152" y="3247584"/>
            <a:ext cx="457200" cy="23183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527352" y="3247584"/>
            <a:ext cx="365760" cy="2318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893112" y="3247584"/>
            <a:ext cx="914400" cy="2318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807512" y="3247584"/>
            <a:ext cx="731520" cy="2318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343941" y="2330347"/>
            <a:ext cx="1015001" cy="369326"/>
          </a:xfrm>
          <a:prstGeom prst="rect">
            <a:avLst/>
          </a:prstGeom>
          <a:noFill/>
        </p:spPr>
        <p:txBody>
          <a:bodyPr wrap="none" lIns="91436" tIns="45717" rIns="91436" bIns="45717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Person 1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43941" y="2745865"/>
            <a:ext cx="1018219" cy="369326"/>
          </a:xfrm>
          <a:prstGeom prst="rect">
            <a:avLst/>
          </a:prstGeom>
          <a:noFill/>
        </p:spPr>
        <p:txBody>
          <a:bodyPr wrap="none" lIns="91436" tIns="45717" rIns="91436" bIns="45717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Person 2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340723" y="3175389"/>
            <a:ext cx="1018219" cy="369326"/>
          </a:xfrm>
          <a:prstGeom prst="rect">
            <a:avLst/>
          </a:prstGeom>
          <a:noFill/>
        </p:spPr>
        <p:txBody>
          <a:bodyPr wrap="none" lIns="91436" tIns="45717" rIns="91436" bIns="45717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Person 3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118882" y="3458467"/>
            <a:ext cx="463843" cy="369326"/>
          </a:xfrm>
          <a:prstGeom prst="rect">
            <a:avLst/>
          </a:prstGeom>
          <a:noFill/>
        </p:spPr>
        <p:txBody>
          <a:bodyPr wrap="none" lIns="91436" tIns="45717" rIns="91436" bIns="45717" rtlCol="0">
            <a:spAutoFit/>
          </a:bodyPr>
          <a:lstStyle/>
          <a:p>
            <a:r>
              <a:rPr lang="en-US" dirty="0" smtClean="0"/>
              <a:t>. . .</a:t>
            </a:r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1603218" y="4528872"/>
            <a:ext cx="3785813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673770" y="4417992"/>
            <a:ext cx="457200" cy="23183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310997" y="4417992"/>
            <a:ext cx="365760" cy="2318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975085" y="4417992"/>
            <a:ext cx="914400" cy="2318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389207" y="4417992"/>
            <a:ext cx="731520" cy="2318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>
            <a:off x="5924345" y="4528872"/>
            <a:ext cx="2748983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924345" y="4946181"/>
            <a:ext cx="2748983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5942450" y="5360112"/>
            <a:ext cx="2748983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942450" y="5789633"/>
            <a:ext cx="2748983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6088257" y="5678753"/>
            <a:ext cx="457200" cy="23183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6545457" y="5678753"/>
            <a:ext cx="365760" cy="2318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6911217" y="5678753"/>
            <a:ext cx="914400" cy="2318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7825617" y="5678753"/>
            <a:ext cx="731520" cy="2318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4362046" y="4761516"/>
            <a:ext cx="1015001" cy="369326"/>
          </a:xfrm>
          <a:prstGeom prst="rect">
            <a:avLst/>
          </a:prstGeom>
          <a:noFill/>
        </p:spPr>
        <p:txBody>
          <a:bodyPr wrap="none" lIns="91436" tIns="45717" rIns="91436" bIns="45717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Person 1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362044" y="5177035"/>
            <a:ext cx="1018219" cy="369326"/>
          </a:xfrm>
          <a:prstGeom prst="rect">
            <a:avLst/>
          </a:prstGeom>
          <a:noFill/>
        </p:spPr>
        <p:txBody>
          <a:bodyPr wrap="none" lIns="91436" tIns="45717" rIns="91436" bIns="45717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Person 2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362044" y="5585124"/>
            <a:ext cx="1018219" cy="369326"/>
          </a:xfrm>
          <a:prstGeom prst="rect">
            <a:avLst/>
          </a:prstGeom>
          <a:noFill/>
        </p:spPr>
        <p:txBody>
          <a:bodyPr wrap="none" lIns="91436" tIns="45717" rIns="91436" bIns="45717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Person 3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136988" y="5889636"/>
            <a:ext cx="463843" cy="369326"/>
          </a:xfrm>
          <a:prstGeom prst="rect">
            <a:avLst/>
          </a:prstGeom>
          <a:noFill/>
        </p:spPr>
        <p:txBody>
          <a:bodyPr wrap="none" lIns="91436" tIns="45717" rIns="91436" bIns="45717" rtlCol="0">
            <a:spAutoFit/>
          </a:bodyPr>
          <a:lstStyle/>
          <a:p>
            <a:r>
              <a:rPr lang="en-US" dirty="0" smtClean="0"/>
              <a:t>. . .</a:t>
            </a:r>
            <a:endParaRPr lang="en-US" dirty="0"/>
          </a:p>
        </p:txBody>
      </p:sp>
      <p:cxnSp>
        <p:nvCxnSpPr>
          <p:cNvPr id="67" name="Straight Connector 66"/>
          <p:cNvCxnSpPr/>
          <p:nvPr/>
        </p:nvCxnSpPr>
        <p:spPr>
          <a:xfrm rot="16200000">
            <a:off x="7275353" y="4528077"/>
            <a:ext cx="18288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16200000">
            <a:off x="7275353" y="4945388"/>
            <a:ext cx="18288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16200000">
            <a:off x="7273767" y="5359318"/>
            <a:ext cx="18288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16200000">
            <a:off x="7272178" y="2929737"/>
            <a:ext cx="18288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19538" y="4064724"/>
            <a:ext cx="909828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936735" y="2878253"/>
            <a:ext cx="3255561" cy="430881"/>
          </a:xfrm>
          <a:prstGeom prst="rect">
            <a:avLst/>
          </a:prstGeom>
          <a:noFill/>
        </p:spPr>
        <p:txBody>
          <a:bodyPr wrap="none" lIns="91436" tIns="45717" rIns="91436" bIns="45717" rtlCol="0">
            <a:spAutoFit/>
          </a:bodyPr>
          <a:lstStyle/>
          <a:p>
            <a:r>
              <a:rPr lang="en-US" sz="2200" dirty="0">
                <a:latin typeface="Comic Sans MS"/>
              </a:rPr>
              <a:t>Known retroduplication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936734" y="5314227"/>
            <a:ext cx="3135160" cy="430881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none" lIns="91436" tIns="45717" rIns="91436" bIns="45717" rtlCol="0">
            <a:spAutoFit/>
          </a:bodyPr>
          <a:lstStyle/>
          <a:p>
            <a:r>
              <a:rPr lang="en-US" sz="2200" dirty="0">
                <a:latin typeface="Comic Sans MS"/>
              </a:rPr>
              <a:t>Novel retroduplication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531371" y="1417640"/>
            <a:ext cx="688026" cy="369326"/>
          </a:xfrm>
          <a:prstGeom prst="rect">
            <a:avLst/>
          </a:prstGeom>
          <a:noFill/>
        </p:spPr>
        <p:txBody>
          <a:bodyPr wrap="none" lIns="91436" tIns="45717" rIns="91436" bIns="45717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Gene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725438" y="1385373"/>
            <a:ext cx="1890253" cy="369326"/>
          </a:xfrm>
          <a:prstGeom prst="rect">
            <a:avLst/>
          </a:prstGeom>
          <a:noFill/>
        </p:spPr>
        <p:txBody>
          <a:bodyPr wrap="none" lIns="91436" tIns="45717" rIns="91436" bIns="45717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Retroduplications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Slide Number Placeholder 7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51A4-B0BA-074E-BAE7-CB2A9F1E445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74534" y="4338955"/>
            <a:ext cx="1159284" cy="369326"/>
          </a:xfrm>
          <a:prstGeom prst="rect">
            <a:avLst/>
          </a:prstGeom>
          <a:noFill/>
        </p:spPr>
        <p:txBody>
          <a:bodyPr wrap="none" lIns="91436" tIns="45717" rIns="91436" bIns="45717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Reference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57200" y="6427619"/>
            <a:ext cx="1424136" cy="261604"/>
          </a:xfrm>
          <a:prstGeom prst="rect">
            <a:avLst/>
          </a:prstGeom>
          <a:noFill/>
        </p:spPr>
        <p:txBody>
          <a:bodyPr wrap="none" lIns="91436" tIns="45717" rIns="91436" bIns="45717" rtlCol="0">
            <a:spAutoFit/>
          </a:bodyPr>
          <a:lstStyle/>
          <a:p>
            <a:r>
              <a:rPr lang="en-US" sz="1100" dirty="0" smtClean="0"/>
              <a:t>Abyzov et al., in </a:t>
            </a:r>
            <a:r>
              <a:rPr lang="en-US" sz="1100" dirty="0" smtClean="0"/>
              <a:t>press</a:t>
            </a:r>
            <a:endParaRPr lang="en-US" sz="1100" dirty="0"/>
          </a:p>
        </p:txBody>
      </p:sp>
      <p:sp>
        <p:nvSpPr>
          <p:cNvPr id="84" name="TextBox 83"/>
          <p:cNvSpPr txBox="1"/>
          <p:nvPr/>
        </p:nvSpPr>
        <p:spPr>
          <a:xfrm>
            <a:off x="3540454" y="6105217"/>
            <a:ext cx="776955" cy="369326"/>
          </a:xfrm>
          <a:prstGeom prst="rect">
            <a:avLst/>
          </a:prstGeom>
          <a:noFill/>
        </p:spPr>
        <p:txBody>
          <a:bodyPr wrap="none" lIns="91436" tIns="45717" rIns="91436" bIns="45717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mRNA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3272862" y="1269456"/>
            <a:ext cx="457200" cy="231834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3730062" y="1269456"/>
            <a:ext cx="365760" cy="231834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4095822" y="1269456"/>
            <a:ext cx="914400" cy="231834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5010222" y="1269456"/>
            <a:ext cx="731520" cy="231834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3272862" y="1269456"/>
            <a:ext cx="2468879" cy="23183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4155354" y="1180868"/>
            <a:ext cx="776955" cy="369326"/>
          </a:xfrm>
          <a:prstGeom prst="rect">
            <a:avLst/>
          </a:prstGeom>
          <a:noFill/>
        </p:spPr>
        <p:txBody>
          <a:bodyPr wrap="none" lIns="91436" tIns="45717" rIns="91436" bIns="45717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mRNA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6" name="Arc 95"/>
          <p:cNvSpPr/>
          <p:nvPr/>
        </p:nvSpPr>
        <p:spPr>
          <a:xfrm flipV="1">
            <a:off x="2549853" y="1385370"/>
            <a:ext cx="1418789" cy="891739"/>
          </a:xfrm>
          <a:prstGeom prst="arc">
            <a:avLst>
              <a:gd name="adj1" fmla="val 5401411"/>
              <a:gd name="adj2" fmla="val 10866063"/>
            </a:avLst>
          </a:prstGeom>
          <a:ln>
            <a:solidFill>
              <a:schemeClr val="bg1">
                <a:lumMod val="75000"/>
              </a:schemeClr>
            </a:solidFill>
            <a:prstDash val="dash"/>
            <a:headEnd type="stealth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sp>
        <p:nvSpPr>
          <p:cNvPr id="97" name="Arc 96"/>
          <p:cNvSpPr/>
          <p:nvPr/>
        </p:nvSpPr>
        <p:spPr>
          <a:xfrm flipV="1">
            <a:off x="5238608" y="1385368"/>
            <a:ext cx="1150907" cy="891739"/>
          </a:xfrm>
          <a:prstGeom prst="arc">
            <a:avLst>
              <a:gd name="adj1" fmla="val 45583"/>
              <a:gd name="adj2" fmla="val 5637167"/>
            </a:avLst>
          </a:prstGeom>
          <a:ln>
            <a:solidFill>
              <a:schemeClr val="bg1">
                <a:lumMod val="75000"/>
              </a:schemeClr>
            </a:solidFill>
            <a:prstDash val="dash"/>
            <a:headEnd type="stealth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sp>
        <p:nvSpPr>
          <p:cNvPr id="98" name="Arc 97"/>
          <p:cNvSpPr/>
          <p:nvPr/>
        </p:nvSpPr>
        <p:spPr>
          <a:xfrm>
            <a:off x="4396132" y="5546361"/>
            <a:ext cx="1655915" cy="793261"/>
          </a:xfrm>
          <a:prstGeom prst="arc">
            <a:avLst>
              <a:gd name="adj1" fmla="val 103312"/>
              <a:gd name="adj2" fmla="val 5397994"/>
            </a:avLst>
          </a:prstGeom>
          <a:ln>
            <a:solidFill>
              <a:schemeClr val="bg1">
                <a:lumMod val="75000"/>
              </a:schemeClr>
            </a:solidFill>
            <a:prstDash val="dash"/>
            <a:headEnd type="stealth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69686" y="1848249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…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469686" y="2260894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…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469686" y="3101184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…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469686" y="2663201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…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472570" y="4279423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…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472570" y="4682147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…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472570" y="5532358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…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472570" y="5094375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…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621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Arc 370"/>
          <p:cNvSpPr/>
          <p:nvPr/>
        </p:nvSpPr>
        <p:spPr>
          <a:xfrm flipV="1">
            <a:off x="4833289" y="3544049"/>
            <a:ext cx="1080768" cy="674653"/>
          </a:xfrm>
          <a:prstGeom prst="arc">
            <a:avLst>
              <a:gd name="adj1" fmla="val 10911789"/>
              <a:gd name="adj2" fmla="val 0"/>
            </a:avLst>
          </a:prstGeom>
          <a:ln w="254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cxnSp>
        <p:nvCxnSpPr>
          <p:cNvPr id="306" name="Straight Connector 305"/>
          <p:cNvCxnSpPr/>
          <p:nvPr/>
        </p:nvCxnSpPr>
        <p:spPr>
          <a:xfrm rot="5400000" flipH="1" flipV="1">
            <a:off x="8703202" y="1059268"/>
            <a:ext cx="521209" cy="18288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 rot="16200000" flipV="1">
            <a:off x="8513599" y="1059268"/>
            <a:ext cx="521209" cy="18288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/>
          <p:cNvCxnSpPr/>
          <p:nvPr/>
        </p:nvCxnSpPr>
        <p:spPr>
          <a:xfrm rot="16200000" flipV="1">
            <a:off x="8779125" y="1463194"/>
            <a:ext cx="182561" cy="3175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rot="5400000" flipH="1" flipV="1">
            <a:off x="3827482" y="1059268"/>
            <a:ext cx="521209" cy="18288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rot="16200000" flipV="1">
            <a:off x="3637879" y="1059268"/>
            <a:ext cx="521209" cy="18288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16200000" flipH="1">
            <a:off x="2636218" y="965511"/>
            <a:ext cx="571500" cy="427038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2111478" y="1587549"/>
            <a:ext cx="604737" cy="519116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V="1">
            <a:off x="2727325" y="1587549"/>
            <a:ext cx="604110" cy="521209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489666" y="4817563"/>
            <a:ext cx="306918" cy="1279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154988" y="5066934"/>
            <a:ext cx="306918" cy="127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989504" y="4940329"/>
            <a:ext cx="306918" cy="127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897429" y="5064377"/>
            <a:ext cx="306918" cy="1279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296423" y="5065656"/>
            <a:ext cx="306918" cy="1279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603343" y="4635969"/>
            <a:ext cx="306918" cy="127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093604" y="4638527"/>
            <a:ext cx="306918" cy="1279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695418" y="4820121"/>
            <a:ext cx="306918" cy="127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296423" y="4759376"/>
            <a:ext cx="306918" cy="1279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854089" y="4792207"/>
            <a:ext cx="306918" cy="127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263144" y="4825237"/>
            <a:ext cx="306918" cy="127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1976677" y="6401409"/>
            <a:ext cx="176782" cy="0"/>
          </a:xfrm>
          <a:prstGeom prst="line">
            <a:avLst/>
          </a:prstGeom>
          <a:ln w="76200">
            <a:solidFill>
              <a:srgbClr val="00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1884517" y="6595880"/>
            <a:ext cx="461963" cy="1588"/>
          </a:xfrm>
          <a:prstGeom prst="line">
            <a:avLst/>
          </a:prstGeom>
          <a:ln w="76200">
            <a:solidFill>
              <a:srgbClr val="00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976677" y="3838031"/>
            <a:ext cx="671513" cy="74614"/>
          </a:xfrm>
          <a:prstGeom prst="rect">
            <a:avLst/>
          </a:prstGeom>
          <a:gradFill>
            <a:gsLst>
              <a:gs pos="0">
                <a:srgbClr val="0000FF"/>
              </a:gs>
              <a:gs pos="100000">
                <a:schemeClr val="accent6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19579" y="3817396"/>
            <a:ext cx="669925" cy="2746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382092" y="2765335"/>
            <a:ext cx="671512" cy="73026"/>
          </a:xfrm>
          <a:prstGeom prst="rect">
            <a:avLst/>
          </a:prstGeom>
          <a:gradFill>
            <a:gsLst>
              <a:gs pos="0">
                <a:srgbClr val="0000FF"/>
              </a:gs>
              <a:gs pos="100000">
                <a:schemeClr val="accent6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799002" y="3838034"/>
            <a:ext cx="671513" cy="73026"/>
          </a:xfrm>
          <a:prstGeom prst="rect">
            <a:avLst/>
          </a:prstGeom>
          <a:gradFill>
            <a:gsLst>
              <a:gs pos="0">
                <a:srgbClr val="0000FF"/>
              </a:gs>
              <a:gs pos="100000">
                <a:schemeClr val="accent6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524363" y="3787233"/>
            <a:ext cx="609600" cy="2825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1726" name="TextBox 73"/>
          <p:cNvSpPr txBox="1">
            <a:spLocks noChangeArrowheads="1"/>
          </p:cNvSpPr>
          <p:nvPr/>
        </p:nvSpPr>
        <p:spPr bwMode="auto">
          <a:xfrm>
            <a:off x="2" y="2079705"/>
            <a:ext cx="1636202" cy="523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7" rIns="91436" bIns="45717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latin typeface="Calibri" charset="0"/>
              </a:rPr>
              <a:t>Split-read</a:t>
            </a:r>
            <a:endParaRPr lang="en-US" sz="2800" b="1" dirty="0">
              <a:latin typeface="Calibri" charset="0"/>
            </a:endParaRPr>
          </a:p>
        </p:txBody>
      </p:sp>
      <p:sp>
        <p:nvSpPr>
          <p:cNvPr id="71727" name="TextBox 74"/>
          <p:cNvSpPr txBox="1">
            <a:spLocks noChangeArrowheads="1"/>
          </p:cNvSpPr>
          <p:nvPr/>
        </p:nvSpPr>
        <p:spPr bwMode="auto">
          <a:xfrm>
            <a:off x="4877" y="4139182"/>
            <a:ext cx="1930754" cy="523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7" rIns="91436" bIns="45717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latin typeface="Calibri" charset="0"/>
              </a:rPr>
              <a:t>Read-depth</a:t>
            </a:r>
            <a:endParaRPr lang="en-US" sz="2800" b="1" dirty="0">
              <a:latin typeface="Calibri" charset="0"/>
            </a:endParaRPr>
          </a:p>
        </p:txBody>
      </p:sp>
      <p:sp>
        <p:nvSpPr>
          <p:cNvPr id="71742" name="TextBox 75"/>
          <p:cNvSpPr txBox="1">
            <a:spLocks noChangeArrowheads="1"/>
          </p:cNvSpPr>
          <p:nvPr/>
        </p:nvSpPr>
        <p:spPr bwMode="auto">
          <a:xfrm>
            <a:off x="4876" y="-134788"/>
            <a:ext cx="1961612" cy="523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7" rIns="91436" bIns="45717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latin typeface="Calibri" charset="0"/>
              </a:rPr>
              <a:t>Paired-ends</a:t>
            </a:r>
            <a:endParaRPr lang="en-US" sz="2800" b="1" dirty="0">
              <a:latin typeface="Calibri" charset="0"/>
            </a:endParaRPr>
          </a:p>
        </p:txBody>
      </p:sp>
      <p:sp>
        <p:nvSpPr>
          <p:cNvPr id="71744" name="TextBox 78"/>
          <p:cNvSpPr txBox="1">
            <a:spLocks noChangeArrowheads="1"/>
          </p:cNvSpPr>
          <p:nvPr/>
        </p:nvSpPr>
        <p:spPr bwMode="auto">
          <a:xfrm>
            <a:off x="-93825" y="653214"/>
            <a:ext cx="1717642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7" rIns="91436" bIns="45717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Calibri" charset="0"/>
              </a:rPr>
              <a:t>Studied genome</a:t>
            </a:r>
            <a:endParaRPr lang="en-US" dirty="0">
              <a:latin typeface="Calibri" charset="0"/>
            </a:endParaRPr>
          </a:p>
        </p:txBody>
      </p:sp>
      <p:sp>
        <p:nvSpPr>
          <p:cNvPr id="71745" name="TextBox 79"/>
          <p:cNvSpPr txBox="1">
            <a:spLocks noChangeArrowheads="1"/>
          </p:cNvSpPr>
          <p:nvPr/>
        </p:nvSpPr>
        <p:spPr bwMode="auto">
          <a:xfrm>
            <a:off x="-104150" y="1218219"/>
            <a:ext cx="1957153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7" rIns="91436" bIns="45717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Calibri" charset="0"/>
              </a:rPr>
              <a:t>Reference genome</a:t>
            </a:r>
            <a:endParaRPr lang="en-US" dirty="0">
              <a:latin typeface="Calibri" charset="0"/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>
            <a:off x="1836912" y="1464780"/>
            <a:ext cx="7315200" cy="1586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5400000">
            <a:off x="2224263" y="979006"/>
            <a:ext cx="571500" cy="403225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2305227" y="1464780"/>
            <a:ext cx="830263" cy="1586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rot="16200000" flipV="1">
            <a:off x="2215534" y="1463988"/>
            <a:ext cx="182563" cy="3175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16200000" flipV="1">
            <a:off x="3045797" y="1463988"/>
            <a:ext cx="182563" cy="3175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1830562" y="891693"/>
            <a:ext cx="7315200" cy="1588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5400000" flipH="1" flipV="1">
            <a:off x="2319274" y="367578"/>
            <a:ext cx="519113" cy="2794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rot="16200000" flipH="1">
            <a:off x="2580417" y="385834"/>
            <a:ext cx="519113" cy="242888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V="1">
            <a:off x="2961419" y="766834"/>
            <a:ext cx="187325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2245456" y="755721"/>
            <a:ext cx="187325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758" name="TextBox 99"/>
          <p:cNvSpPr txBox="1">
            <a:spLocks noChangeArrowheads="1"/>
          </p:cNvSpPr>
          <p:nvPr/>
        </p:nvSpPr>
        <p:spPr bwMode="auto">
          <a:xfrm>
            <a:off x="342182" y="1522916"/>
            <a:ext cx="1230492" cy="30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7" rIns="91436" bIns="45717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latin typeface="Calibri" charset="0"/>
              </a:rPr>
              <a:t>Read mapping</a:t>
            </a:r>
            <a:endParaRPr lang="en-US" sz="1400" dirty="0">
              <a:latin typeface="Calibri" charset="0"/>
            </a:endParaRPr>
          </a:p>
        </p:txBody>
      </p:sp>
      <p:cxnSp>
        <p:nvCxnSpPr>
          <p:cNvPr id="113" name="Straight Connector 112"/>
          <p:cNvCxnSpPr/>
          <p:nvPr/>
        </p:nvCxnSpPr>
        <p:spPr>
          <a:xfrm flipV="1">
            <a:off x="1924152" y="1582016"/>
            <a:ext cx="187325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V="1">
            <a:off x="3331438" y="1576483"/>
            <a:ext cx="187325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768" name="TextBox 117"/>
          <p:cNvSpPr txBox="1">
            <a:spLocks noChangeArrowheads="1"/>
          </p:cNvSpPr>
          <p:nvPr/>
        </p:nvSpPr>
        <p:spPr bwMode="auto">
          <a:xfrm>
            <a:off x="257598" y="428992"/>
            <a:ext cx="1420197" cy="30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7" rIns="91436" bIns="45717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latin typeface="Calibri" charset="0"/>
              </a:rPr>
              <a:t>Read sequencing</a:t>
            </a:r>
            <a:endParaRPr lang="en-US" sz="1400" dirty="0">
              <a:latin typeface="Calibri" charset="0"/>
            </a:endParaRPr>
          </a:p>
        </p:txBody>
      </p:sp>
      <p:sp>
        <p:nvSpPr>
          <p:cNvPr id="71769" name="TextBox 137"/>
          <p:cNvSpPr txBox="1">
            <a:spLocks noChangeArrowheads="1"/>
          </p:cNvSpPr>
          <p:nvPr/>
        </p:nvSpPr>
        <p:spPr bwMode="auto">
          <a:xfrm>
            <a:off x="1812074" y="1022547"/>
            <a:ext cx="671288" cy="261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7" rIns="91436" bIns="45717">
            <a:prstTxWarp prst="textNoShape">
              <a:avLst/>
            </a:prstTxWarp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  <a:latin typeface="Calibri" charset="0"/>
              </a:rPr>
              <a:t>Deletion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605365" y="428992"/>
            <a:ext cx="361827" cy="307770"/>
          </a:xfrm>
          <a:prstGeom prst="rect">
            <a:avLst/>
          </a:prstGeom>
          <a:noFill/>
        </p:spPr>
        <p:txBody>
          <a:bodyPr wrap="none" lIns="91436" tIns="45717" rIns="91436" bIns="45717" rtlCol="0">
            <a:spAutoFit/>
          </a:bodyPr>
          <a:lstStyle/>
          <a:p>
            <a:pPr>
              <a:buFont typeface="Symbol" charset="2"/>
              <a:buChar char=""/>
            </a:pPr>
            <a:r>
              <a:rPr lang="en-US" sz="1400" dirty="0" smtClean="0"/>
              <a:t>   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605365" y="1522916"/>
            <a:ext cx="361827" cy="307770"/>
          </a:xfrm>
          <a:prstGeom prst="rect">
            <a:avLst/>
          </a:prstGeom>
          <a:noFill/>
        </p:spPr>
        <p:txBody>
          <a:bodyPr wrap="none" lIns="91436" tIns="45717" rIns="91436" bIns="45717" rtlCol="0">
            <a:spAutoFit/>
          </a:bodyPr>
          <a:lstStyle/>
          <a:p>
            <a:pPr>
              <a:buFont typeface="Symbol" charset="2"/>
              <a:buChar char=""/>
            </a:pPr>
            <a:r>
              <a:rPr lang="en-US" sz="1400" dirty="0" smtClean="0"/>
              <a:t>   </a:t>
            </a:r>
          </a:p>
        </p:txBody>
      </p:sp>
      <p:cxnSp>
        <p:nvCxnSpPr>
          <p:cNvPr id="86" name="Straight Connector 85"/>
          <p:cNvCxnSpPr/>
          <p:nvPr/>
        </p:nvCxnSpPr>
        <p:spPr>
          <a:xfrm rot="16200000" flipV="1">
            <a:off x="2618758" y="894076"/>
            <a:ext cx="182561" cy="3175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V="1">
            <a:off x="3813767" y="890106"/>
            <a:ext cx="365760" cy="1586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rot="16200000" flipV="1">
            <a:off x="3724075" y="894076"/>
            <a:ext cx="182563" cy="3175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rot="16200000" flipV="1">
            <a:off x="4089835" y="888518"/>
            <a:ext cx="182563" cy="3175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rot="16200000" flipV="1">
            <a:off x="3903405" y="1463194"/>
            <a:ext cx="182561" cy="3175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rot="5400000" flipH="1" flipV="1">
            <a:off x="5417964" y="367579"/>
            <a:ext cx="519113" cy="2794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rot="16200000" flipH="1">
            <a:off x="5679107" y="385835"/>
            <a:ext cx="519113" cy="242888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V="1">
            <a:off x="6060109" y="766836"/>
            <a:ext cx="187325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V="1">
            <a:off x="5344146" y="755723"/>
            <a:ext cx="187325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1" name="TextBox 137"/>
          <p:cNvSpPr txBox="1">
            <a:spLocks noChangeArrowheads="1"/>
          </p:cNvSpPr>
          <p:nvPr/>
        </p:nvSpPr>
        <p:spPr bwMode="auto">
          <a:xfrm>
            <a:off x="3270251" y="1022547"/>
            <a:ext cx="695947" cy="261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7" rIns="91436" bIns="45717">
            <a:prstTxWarp prst="textNoShape">
              <a:avLst/>
            </a:prstTxWarp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  <a:latin typeface="Calibri" charset="0"/>
              </a:rPr>
              <a:t>Insertion</a:t>
            </a:r>
            <a:endParaRPr lang="en-US" sz="1100" dirty="0">
              <a:solidFill>
                <a:srgbClr val="FF0000"/>
              </a:solidFill>
              <a:latin typeface="Calibri" charset="0"/>
            </a:endParaRPr>
          </a:p>
        </p:txBody>
      </p:sp>
      <p:cxnSp>
        <p:nvCxnSpPr>
          <p:cNvPr id="142" name="Straight Connector 141"/>
          <p:cNvCxnSpPr/>
          <p:nvPr/>
        </p:nvCxnSpPr>
        <p:spPr>
          <a:xfrm flipV="1">
            <a:off x="4818682" y="1463194"/>
            <a:ext cx="830263" cy="1586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rot="16200000" flipV="1">
            <a:off x="4728989" y="1462401"/>
            <a:ext cx="182563" cy="3175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rot="16200000" flipV="1">
            <a:off x="5559252" y="1462401"/>
            <a:ext cx="182563" cy="3175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V="1">
            <a:off x="4821857" y="888520"/>
            <a:ext cx="830263" cy="1586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rot="16200000" flipV="1">
            <a:off x="4732162" y="887725"/>
            <a:ext cx="182563" cy="3175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rot="16200000" flipV="1">
            <a:off x="5562427" y="887725"/>
            <a:ext cx="182563" cy="3175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V="1">
            <a:off x="5914057" y="886931"/>
            <a:ext cx="830263" cy="1586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rot="16200000" flipV="1">
            <a:off x="5824363" y="886139"/>
            <a:ext cx="182563" cy="3175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rot="16200000" flipV="1">
            <a:off x="6654627" y="886139"/>
            <a:ext cx="182563" cy="3175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rot="5400000" flipH="1" flipV="1">
            <a:off x="3600020" y="367578"/>
            <a:ext cx="519113" cy="2794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rot="16200000" flipH="1">
            <a:off x="3861165" y="385835"/>
            <a:ext cx="519113" cy="242888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V="1">
            <a:off x="4242166" y="766836"/>
            <a:ext cx="187325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flipV="1">
            <a:off x="3526204" y="755723"/>
            <a:ext cx="187325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>
            <a:off x="3913373" y="1582018"/>
            <a:ext cx="91440" cy="519116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flipV="1">
            <a:off x="4004813" y="1555267"/>
            <a:ext cx="91440" cy="521209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flipV="1">
            <a:off x="3732399" y="1576483"/>
            <a:ext cx="187325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flipV="1">
            <a:off x="4085866" y="1582016"/>
            <a:ext cx="187325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5105383" y="1583604"/>
            <a:ext cx="128017" cy="519116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flipV="1">
            <a:off x="5234923" y="1556854"/>
            <a:ext cx="128017" cy="521209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5344146" y="1576483"/>
            <a:ext cx="187325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flipV="1">
            <a:off x="4932346" y="1576483"/>
            <a:ext cx="187325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flipV="1">
            <a:off x="7203275" y="891694"/>
            <a:ext cx="830263" cy="1586"/>
          </a:xfrm>
          <a:prstGeom prst="line">
            <a:avLst/>
          </a:prstGeom>
          <a:ln w="76200">
            <a:gradFill flip="none"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  <a:tileRect/>
            </a:gra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rot="16200000" flipV="1">
            <a:off x="7113582" y="890899"/>
            <a:ext cx="182563" cy="3175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 rot="16200000" flipV="1">
            <a:off x="7943845" y="890899"/>
            <a:ext cx="182563" cy="3175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8" name="Arc 167"/>
          <p:cNvSpPr/>
          <p:nvPr/>
        </p:nvSpPr>
        <p:spPr>
          <a:xfrm rot="5400000">
            <a:off x="5520777" y="448348"/>
            <a:ext cx="616982" cy="1053930"/>
          </a:xfrm>
          <a:prstGeom prst="arc">
            <a:avLst>
              <a:gd name="adj1" fmla="val 16200000"/>
              <a:gd name="adj2" fmla="val 5389522"/>
            </a:avLst>
          </a:prstGeom>
          <a:ln w="25400">
            <a:solidFill>
              <a:schemeClr val="tx1"/>
            </a:solidFill>
            <a:prstDash val="sysDot"/>
            <a:headEnd type="stealth" w="lg" len="med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sp>
        <p:nvSpPr>
          <p:cNvPr id="169" name="TextBox 137"/>
          <p:cNvSpPr txBox="1">
            <a:spLocks noChangeArrowheads="1"/>
          </p:cNvSpPr>
          <p:nvPr/>
        </p:nvSpPr>
        <p:spPr bwMode="auto">
          <a:xfrm>
            <a:off x="4750418" y="978096"/>
            <a:ext cx="826059" cy="43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7" rIns="91436" bIns="45717">
            <a:prstTxWarp prst="textNoShape">
              <a:avLst/>
            </a:prstTxWarp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  <a:latin typeface="Calibri" charset="0"/>
              </a:rPr>
              <a:t>Tandem</a:t>
            </a:r>
          </a:p>
          <a:p>
            <a:r>
              <a:rPr lang="en-US" sz="1100" dirty="0" smtClean="0">
                <a:solidFill>
                  <a:srgbClr val="FF0000"/>
                </a:solidFill>
                <a:latin typeface="Calibri" charset="0"/>
              </a:rPr>
              <a:t>duplication</a:t>
            </a:r>
            <a:endParaRPr lang="en-US" sz="1100" dirty="0">
              <a:solidFill>
                <a:srgbClr val="FF0000"/>
              </a:solidFill>
              <a:latin typeface="Calibri" charset="0"/>
            </a:endParaRPr>
          </a:p>
        </p:txBody>
      </p:sp>
      <p:cxnSp>
        <p:nvCxnSpPr>
          <p:cNvPr id="170" name="Straight Connector 169"/>
          <p:cNvCxnSpPr/>
          <p:nvPr/>
        </p:nvCxnSpPr>
        <p:spPr>
          <a:xfrm flipV="1">
            <a:off x="7206450" y="1461608"/>
            <a:ext cx="830263" cy="1586"/>
          </a:xfrm>
          <a:prstGeom prst="line">
            <a:avLst/>
          </a:prstGeom>
          <a:ln w="76200">
            <a:gradFill flip="none"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  <a:tileRect/>
            </a:gra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 rot="16200000" flipV="1">
            <a:off x="7116757" y="1460813"/>
            <a:ext cx="182563" cy="3175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 rot="16200000" flipV="1">
            <a:off x="7947020" y="1460813"/>
            <a:ext cx="182563" cy="3175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 rot="5400000" flipH="1" flipV="1">
            <a:off x="6999475" y="367579"/>
            <a:ext cx="519113" cy="2794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 rot="16200000" flipH="1">
            <a:off x="7260620" y="385837"/>
            <a:ext cx="519113" cy="242888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 flipV="1">
            <a:off x="7641621" y="766838"/>
            <a:ext cx="187325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flipV="1">
            <a:off x="6925659" y="755724"/>
            <a:ext cx="187325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7116282" y="1614300"/>
            <a:ext cx="228600" cy="519116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 flipV="1">
            <a:off x="7360630" y="1614298"/>
            <a:ext cx="228600" cy="521209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 flipV="1">
            <a:off x="6932007" y="1587549"/>
            <a:ext cx="187325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 flipV="1">
            <a:off x="7424133" y="1587549"/>
            <a:ext cx="187325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1" name="TextBox 137"/>
          <p:cNvSpPr txBox="1">
            <a:spLocks noChangeArrowheads="1"/>
          </p:cNvSpPr>
          <p:nvPr/>
        </p:nvSpPr>
        <p:spPr bwMode="auto">
          <a:xfrm>
            <a:off x="6776243" y="1022547"/>
            <a:ext cx="713442" cy="261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7" rIns="91436" bIns="45717">
            <a:prstTxWarp prst="textNoShape">
              <a:avLst/>
            </a:prstTxWarp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  <a:latin typeface="Calibri" charset="0"/>
              </a:rPr>
              <a:t>Inversion</a:t>
            </a:r>
            <a:endParaRPr lang="en-US" sz="1100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182" name="Curved Left Arrow 181"/>
          <p:cNvSpPr/>
          <p:nvPr/>
        </p:nvSpPr>
        <p:spPr>
          <a:xfrm flipV="1">
            <a:off x="7424130" y="984638"/>
            <a:ext cx="404813" cy="365760"/>
          </a:xfrm>
          <a:prstGeom prst="curvedLeftArrow">
            <a:avLst>
              <a:gd name="adj1" fmla="val 10928"/>
              <a:gd name="adj2" fmla="val 20294"/>
              <a:gd name="adj3" fmla="val 25000"/>
            </a:avLst>
          </a:prstGeom>
          <a:noFill/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83" name="Straight Connector 182"/>
          <p:cNvCxnSpPr/>
          <p:nvPr/>
        </p:nvCxnSpPr>
        <p:spPr>
          <a:xfrm rot="5400000" flipH="1" flipV="1">
            <a:off x="3828849" y="3232200"/>
            <a:ext cx="521209" cy="18288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 rot="16200000" flipV="1">
            <a:off x="3639246" y="3232200"/>
            <a:ext cx="521209" cy="18288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 rot="16200000" flipH="1">
            <a:off x="2637585" y="3138443"/>
            <a:ext cx="571500" cy="427038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8" name="TextBox 78"/>
          <p:cNvSpPr txBox="1">
            <a:spLocks noChangeArrowheads="1"/>
          </p:cNvSpPr>
          <p:nvPr/>
        </p:nvSpPr>
        <p:spPr bwMode="auto">
          <a:xfrm>
            <a:off x="-95587" y="2826145"/>
            <a:ext cx="1717642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7" rIns="91436" bIns="45717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Calibri" charset="0"/>
              </a:rPr>
              <a:t>Studied genome</a:t>
            </a:r>
            <a:endParaRPr lang="en-US" dirty="0">
              <a:latin typeface="Calibri" charset="0"/>
            </a:endParaRPr>
          </a:p>
        </p:txBody>
      </p:sp>
      <p:sp>
        <p:nvSpPr>
          <p:cNvPr id="189" name="TextBox 79"/>
          <p:cNvSpPr txBox="1">
            <a:spLocks noChangeArrowheads="1"/>
          </p:cNvSpPr>
          <p:nvPr/>
        </p:nvSpPr>
        <p:spPr bwMode="auto">
          <a:xfrm>
            <a:off x="-105912" y="3391150"/>
            <a:ext cx="1957153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7" rIns="91436" bIns="45717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Calibri" charset="0"/>
              </a:rPr>
              <a:t>Reference genome</a:t>
            </a:r>
            <a:endParaRPr lang="en-US" dirty="0">
              <a:latin typeface="Calibri" charset="0"/>
            </a:endParaRPr>
          </a:p>
        </p:txBody>
      </p:sp>
      <p:cxnSp>
        <p:nvCxnSpPr>
          <p:cNvPr id="190" name="Straight Connector 189"/>
          <p:cNvCxnSpPr/>
          <p:nvPr/>
        </p:nvCxnSpPr>
        <p:spPr>
          <a:xfrm>
            <a:off x="1838278" y="3637712"/>
            <a:ext cx="7315200" cy="1586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 rot="5400000">
            <a:off x="2225628" y="3151939"/>
            <a:ext cx="571500" cy="403225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 flipV="1">
            <a:off x="2306592" y="3637712"/>
            <a:ext cx="830263" cy="1586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 rot="16200000" flipV="1">
            <a:off x="2216900" y="3636917"/>
            <a:ext cx="182563" cy="3175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 rot="16200000" flipV="1">
            <a:off x="3047162" y="3636917"/>
            <a:ext cx="182563" cy="3175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>
          <a:xfrm>
            <a:off x="1831928" y="3064625"/>
            <a:ext cx="7315200" cy="1588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0" name="TextBox 99"/>
          <p:cNvSpPr txBox="1">
            <a:spLocks noChangeArrowheads="1"/>
          </p:cNvSpPr>
          <p:nvPr/>
        </p:nvSpPr>
        <p:spPr bwMode="auto">
          <a:xfrm>
            <a:off x="331337" y="3684144"/>
            <a:ext cx="1230492" cy="30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7" rIns="91436" bIns="45717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latin typeface="Calibri" charset="0"/>
              </a:rPr>
              <a:t>Read mapping</a:t>
            </a:r>
            <a:endParaRPr lang="en-US" sz="1400" dirty="0">
              <a:latin typeface="Calibri" charset="0"/>
            </a:endParaRPr>
          </a:p>
        </p:txBody>
      </p:sp>
      <p:sp>
        <p:nvSpPr>
          <p:cNvPr id="203" name="TextBox 117"/>
          <p:cNvSpPr txBox="1">
            <a:spLocks noChangeArrowheads="1"/>
          </p:cNvSpPr>
          <p:nvPr/>
        </p:nvSpPr>
        <p:spPr bwMode="auto">
          <a:xfrm>
            <a:off x="256233" y="2573538"/>
            <a:ext cx="1420197" cy="30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7" rIns="91436" bIns="45717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latin typeface="Calibri" charset="0"/>
              </a:rPr>
              <a:t>Read sequencing</a:t>
            </a:r>
            <a:endParaRPr lang="en-US" sz="1400" dirty="0">
              <a:latin typeface="Calibri" charset="0"/>
            </a:endParaRPr>
          </a:p>
        </p:txBody>
      </p:sp>
      <p:sp>
        <p:nvSpPr>
          <p:cNvPr id="204" name="TextBox 137"/>
          <p:cNvSpPr txBox="1">
            <a:spLocks noChangeArrowheads="1"/>
          </p:cNvSpPr>
          <p:nvPr/>
        </p:nvSpPr>
        <p:spPr bwMode="auto">
          <a:xfrm>
            <a:off x="1813439" y="3195479"/>
            <a:ext cx="671288" cy="261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7" rIns="91436" bIns="45717">
            <a:prstTxWarp prst="textNoShape">
              <a:avLst/>
            </a:prstTxWarp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  <a:latin typeface="Calibri" charset="0"/>
              </a:rPr>
              <a:t>Deletion</a:t>
            </a:r>
          </a:p>
        </p:txBody>
      </p:sp>
      <p:sp>
        <p:nvSpPr>
          <p:cNvPr id="205" name="TextBox 204"/>
          <p:cNvSpPr txBox="1"/>
          <p:nvPr/>
        </p:nvSpPr>
        <p:spPr>
          <a:xfrm>
            <a:off x="1603998" y="2573538"/>
            <a:ext cx="361827" cy="307770"/>
          </a:xfrm>
          <a:prstGeom prst="rect">
            <a:avLst/>
          </a:prstGeom>
          <a:noFill/>
        </p:spPr>
        <p:txBody>
          <a:bodyPr wrap="none" lIns="91436" tIns="45717" rIns="91436" bIns="45717" rtlCol="0">
            <a:spAutoFit/>
          </a:bodyPr>
          <a:lstStyle/>
          <a:p>
            <a:pPr>
              <a:buFont typeface="Symbol" charset="2"/>
              <a:buChar char=""/>
            </a:pPr>
            <a:r>
              <a:rPr lang="en-US" sz="1400" dirty="0" smtClean="0"/>
              <a:t>   </a:t>
            </a:r>
          </a:p>
        </p:txBody>
      </p:sp>
      <p:sp>
        <p:nvSpPr>
          <p:cNvPr id="206" name="TextBox 205"/>
          <p:cNvSpPr txBox="1"/>
          <p:nvPr/>
        </p:nvSpPr>
        <p:spPr>
          <a:xfrm>
            <a:off x="1594520" y="3684144"/>
            <a:ext cx="361827" cy="307770"/>
          </a:xfrm>
          <a:prstGeom prst="rect">
            <a:avLst/>
          </a:prstGeom>
          <a:noFill/>
        </p:spPr>
        <p:txBody>
          <a:bodyPr wrap="none" lIns="91436" tIns="45717" rIns="91436" bIns="45717" rtlCol="0">
            <a:spAutoFit/>
          </a:bodyPr>
          <a:lstStyle/>
          <a:p>
            <a:pPr>
              <a:buFont typeface="Symbol" charset="2"/>
              <a:buChar char=""/>
            </a:pPr>
            <a:r>
              <a:rPr lang="en-US" sz="1400" dirty="0" smtClean="0"/>
              <a:t>   </a:t>
            </a:r>
          </a:p>
        </p:txBody>
      </p:sp>
      <p:cxnSp>
        <p:nvCxnSpPr>
          <p:cNvPr id="207" name="Straight Connector 206"/>
          <p:cNvCxnSpPr/>
          <p:nvPr/>
        </p:nvCxnSpPr>
        <p:spPr>
          <a:xfrm rot="16200000" flipV="1">
            <a:off x="2620123" y="3067008"/>
            <a:ext cx="182561" cy="3175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 flipV="1">
            <a:off x="3815133" y="3063038"/>
            <a:ext cx="365760" cy="1586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 rot="16200000" flipV="1">
            <a:off x="3725442" y="3067008"/>
            <a:ext cx="182563" cy="3175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 rot="16200000" flipV="1">
            <a:off x="4091202" y="3061450"/>
            <a:ext cx="182563" cy="3175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 rot="16200000" flipV="1">
            <a:off x="3904771" y="3636126"/>
            <a:ext cx="182561" cy="3175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6" name="TextBox 137"/>
          <p:cNvSpPr txBox="1">
            <a:spLocks noChangeArrowheads="1"/>
          </p:cNvSpPr>
          <p:nvPr/>
        </p:nvSpPr>
        <p:spPr bwMode="auto">
          <a:xfrm>
            <a:off x="3271616" y="3195479"/>
            <a:ext cx="695947" cy="261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7" rIns="91436" bIns="45717">
            <a:prstTxWarp prst="textNoShape">
              <a:avLst/>
            </a:prstTxWarp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  <a:latin typeface="Calibri" charset="0"/>
              </a:rPr>
              <a:t>Insertion</a:t>
            </a:r>
            <a:endParaRPr lang="en-US" sz="1100" dirty="0">
              <a:solidFill>
                <a:srgbClr val="FF0000"/>
              </a:solidFill>
              <a:latin typeface="Calibri" charset="0"/>
            </a:endParaRPr>
          </a:p>
        </p:txBody>
      </p:sp>
      <p:cxnSp>
        <p:nvCxnSpPr>
          <p:cNvPr id="217" name="Straight Connector 216"/>
          <p:cNvCxnSpPr/>
          <p:nvPr/>
        </p:nvCxnSpPr>
        <p:spPr>
          <a:xfrm flipV="1">
            <a:off x="4820047" y="3636126"/>
            <a:ext cx="830263" cy="1586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 rot="16200000" flipV="1">
            <a:off x="4730355" y="3635333"/>
            <a:ext cx="182563" cy="3175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 rot="16200000" flipV="1">
            <a:off x="5560617" y="3635333"/>
            <a:ext cx="182563" cy="3175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 flipV="1">
            <a:off x="4823222" y="3061451"/>
            <a:ext cx="830263" cy="1586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 rot="16200000" flipV="1">
            <a:off x="4733530" y="3060657"/>
            <a:ext cx="182563" cy="3175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/>
        </p:nvCxnSpPr>
        <p:spPr>
          <a:xfrm rot="16200000" flipV="1">
            <a:off x="5563792" y="3060657"/>
            <a:ext cx="182563" cy="3175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 flipV="1">
            <a:off x="5915422" y="3059863"/>
            <a:ext cx="830263" cy="1586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 rot="16200000" flipV="1">
            <a:off x="5825730" y="3059071"/>
            <a:ext cx="182563" cy="3175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 rot="16200000" flipV="1">
            <a:off x="6655992" y="3059071"/>
            <a:ext cx="182563" cy="3175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/>
          <p:nvPr/>
        </p:nvCxnSpPr>
        <p:spPr>
          <a:xfrm flipV="1">
            <a:off x="7204642" y="3064626"/>
            <a:ext cx="830263" cy="1586"/>
          </a:xfrm>
          <a:prstGeom prst="line">
            <a:avLst/>
          </a:prstGeom>
          <a:ln w="76200">
            <a:gradFill flip="none"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  <a:tileRect/>
            </a:gra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/>
          <p:nvPr/>
        </p:nvCxnSpPr>
        <p:spPr>
          <a:xfrm rot="16200000" flipV="1">
            <a:off x="7114948" y="3063833"/>
            <a:ext cx="182563" cy="3175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 rot="16200000" flipV="1">
            <a:off x="7945212" y="3063833"/>
            <a:ext cx="182563" cy="3175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1" name="Arc 240"/>
          <p:cNvSpPr/>
          <p:nvPr/>
        </p:nvSpPr>
        <p:spPr>
          <a:xfrm rot="5400000">
            <a:off x="5522144" y="2621280"/>
            <a:ext cx="616982" cy="1053930"/>
          </a:xfrm>
          <a:prstGeom prst="arc">
            <a:avLst>
              <a:gd name="adj1" fmla="val 16200000"/>
              <a:gd name="adj2" fmla="val 5389522"/>
            </a:avLst>
          </a:prstGeom>
          <a:ln w="25400">
            <a:solidFill>
              <a:schemeClr val="tx1"/>
            </a:solidFill>
            <a:prstDash val="sysDot"/>
            <a:headEnd type="stealth" w="lg" len="med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sp>
        <p:nvSpPr>
          <p:cNvPr id="242" name="TextBox 137"/>
          <p:cNvSpPr txBox="1">
            <a:spLocks noChangeArrowheads="1"/>
          </p:cNvSpPr>
          <p:nvPr/>
        </p:nvSpPr>
        <p:spPr bwMode="auto">
          <a:xfrm>
            <a:off x="4751783" y="3151028"/>
            <a:ext cx="826059" cy="43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7" rIns="91436" bIns="45717">
            <a:prstTxWarp prst="textNoShape">
              <a:avLst/>
            </a:prstTxWarp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  <a:latin typeface="Calibri" charset="0"/>
              </a:rPr>
              <a:t>Tandem</a:t>
            </a:r>
          </a:p>
          <a:p>
            <a:r>
              <a:rPr lang="en-US" sz="1100" dirty="0" smtClean="0">
                <a:solidFill>
                  <a:srgbClr val="FF0000"/>
                </a:solidFill>
                <a:latin typeface="Calibri" charset="0"/>
              </a:rPr>
              <a:t>duplication</a:t>
            </a:r>
            <a:endParaRPr lang="en-US" sz="1100" dirty="0">
              <a:solidFill>
                <a:srgbClr val="FF0000"/>
              </a:solidFill>
              <a:latin typeface="Calibri" charset="0"/>
            </a:endParaRPr>
          </a:p>
        </p:txBody>
      </p:sp>
      <p:cxnSp>
        <p:nvCxnSpPr>
          <p:cNvPr id="243" name="Straight Connector 242"/>
          <p:cNvCxnSpPr/>
          <p:nvPr/>
        </p:nvCxnSpPr>
        <p:spPr>
          <a:xfrm flipV="1">
            <a:off x="7207817" y="3634540"/>
            <a:ext cx="830263" cy="1586"/>
          </a:xfrm>
          <a:prstGeom prst="line">
            <a:avLst/>
          </a:prstGeom>
          <a:ln w="76200">
            <a:gradFill flip="none"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  <a:tileRect/>
            </a:gra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/>
          <p:nvPr/>
        </p:nvCxnSpPr>
        <p:spPr>
          <a:xfrm rot="16200000" flipV="1">
            <a:off x="7118124" y="3633745"/>
            <a:ext cx="182563" cy="3175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/>
          <p:cNvCxnSpPr/>
          <p:nvPr/>
        </p:nvCxnSpPr>
        <p:spPr>
          <a:xfrm rot="16200000" flipV="1">
            <a:off x="7948387" y="3633745"/>
            <a:ext cx="182563" cy="3175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4" name="TextBox 137"/>
          <p:cNvSpPr txBox="1">
            <a:spLocks noChangeArrowheads="1"/>
          </p:cNvSpPr>
          <p:nvPr/>
        </p:nvSpPr>
        <p:spPr bwMode="auto">
          <a:xfrm>
            <a:off x="6777610" y="3195479"/>
            <a:ext cx="713442" cy="261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7" rIns="91436" bIns="45717">
            <a:prstTxWarp prst="textNoShape">
              <a:avLst/>
            </a:prstTxWarp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  <a:latin typeface="Calibri" charset="0"/>
              </a:rPr>
              <a:t>Inversion</a:t>
            </a:r>
            <a:endParaRPr lang="en-US" sz="1100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255" name="Curved Left Arrow 254"/>
          <p:cNvSpPr/>
          <p:nvPr/>
        </p:nvSpPr>
        <p:spPr>
          <a:xfrm flipV="1">
            <a:off x="7425497" y="3157569"/>
            <a:ext cx="404813" cy="365760"/>
          </a:xfrm>
          <a:prstGeom prst="curvedLeftArrow">
            <a:avLst>
              <a:gd name="adj1" fmla="val 10928"/>
              <a:gd name="adj2" fmla="val 20294"/>
              <a:gd name="adj3" fmla="val 25000"/>
            </a:avLst>
          </a:prstGeom>
          <a:noFill/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8" name="Rectangle 257"/>
          <p:cNvSpPr/>
          <p:nvPr/>
        </p:nvSpPr>
        <p:spPr>
          <a:xfrm>
            <a:off x="3678536" y="2765335"/>
            <a:ext cx="671512" cy="73026"/>
          </a:xfrm>
          <a:prstGeom prst="rect">
            <a:avLst/>
          </a:prstGeom>
          <a:gradFill>
            <a:gsLst>
              <a:gs pos="0">
                <a:srgbClr val="0000FF"/>
              </a:gs>
              <a:gs pos="100000">
                <a:schemeClr val="accent6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9" name="Rectangle 258"/>
          <p:cNvSpPr/>
          <p:nvPr/>
        </p:nvSpPr>
        <p:spPr>
          <a:xfrm>
            <a:off x="3535681" y="3838034"/>
            <a:ext cx="671512" cy="73026"/>
          </a:xfrm>
          <a:prstGeom prst="rect">
            <a:avLst/>
          </a:prstGeom>
          <a:gradFill>
            <a:gsLst>
              <a:gs pos="0">
                <a:srgbClr val="0000FF"/>
              </a:gs>
              <a:gs pos="100000">
                <a:schemeClr val="accent6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1" name="Rectangle 260"/>
          <p:cNvSpPr/>
          <p:nvPr/>
        </p:nvSpPr>
        <p:spPr>
          <a:xfrm>
            <a:off x="3375340" y="3729788"/>
            <a:ext cx="609600" cy="2825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260" name="Picture 2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1474" y="3769539"/>
            <a:ext cx="217805" cy="236473"/>
          </a:xfrm>
          <a:prstGeom prst="rect">
            <a:avLst/>
          </a:prstGeom>
        </p:spPr>
      </p:pic>
      <p:sp>
        <p:nvSpPr>
          <p:cNvPr id="262" name="Rectangle 261"/>
          <p:cNvSpPr/>
          <p:nvPr/>
        </p:nvSpPr>
        <p:spPr>
          <a:xfrm>
            <a:off x="5481462" y="2765335"/>
            <a:ext cx="671512" cy="73026"/>
          </a:xfrm>
          <a:prstGeom prst="rect">
            <a:avLst/>
          </a:prstGeom>
          <a:gradFill>
            <a:gsLst>
              <a:gs pos="0">
                <a:srgbClr val="0000FF"/>
              </a:gs>
              <a:gs pos="100000">
                <a:schemeClr val="accent6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3" name="Rectangle 262"/>
          <p:cNvSpPr/>
          <p:nvPr/>
        </p:nvSpPr>
        <p:spPr>
          <a:xfrm>
            <a:off x="5481462" y="3838034"/>
            <a:ext cx="671512" cy="73026"/>
          </a:xfrm>
          <a:prstGeom prst="rect">
            <a:avLst/>
          </a:prstGeom>
          <a:gradFill>
            <a:gsLst>
              <a:gs pos="0">
                <a:srgbClr val="0000FF"/>
              </a:gs>
              <a:gs pos="100000">
                <a:schemeClr val="accent6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4" name="Rectangle 263"/>
          <p:cNvSpPr/>
          <p:nvPr/>
        </p:nvSpPr>
        <p:spPr>
          <a:xfrm>
            <a:off x="5914055" y="3709345"/>
            <a:ext cx="609600" cy="2825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5" name="Rectangle 264"/>
          <p:cNvSpPr/>
          <p:nvPr/>
        </p:nvSpPr>
        <p:spPr>
          <a:xfrm>
            <a:off x="4414662" y="3839620"/>
            <a:ext cx="671512" cy="73026"/>
          </a:xfrm>
          <a:prstGeom prst="rect">
            <a:avLst/>
          </a:prstGeom>
          <a:gradFill>
            <a:gsLst>
              <a:gs pos="0">
                <a:srgbClr val="0000FF"/>
              </a:gs>
              <a:gs pos="100000">
                <a:schemeClr val="accent6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6" name="Rectangle 265"/>
          <p:cNvSpPr/>
          <p:nvPr/>
        </p:nvSpPr>
        <p:spPr>
          <a:xfrm>
            <a:off x="4210447" y="3760484"/>
            <a:ext cx="609600" cy="2825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7" name="Rectangle 266"/>
          <p:cNvSpPr/>
          <p:nvPr/>
        </p:nvSpPr>
        <p:spPr>
          <a:xfrm>
            <a:off x="6847869" y="2765335"/>
            <a:ext cx="671512" cy="73026"/>
          </a:xfrm>
          <a:prstGeom prst="rect">
            <a:avLst/>
          </a:prstGeom>
          <a:gradFill>
            <a:gsLst>
              <a:gs pos="0">
                <a:srgbClr val="0000FF"/>
              </a:gs>
              <a:gs pos="100000">
                <a:schemeClr val="accent6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8" name="Rectangle 267"/>
          <p:cNvSpPr/>
          <p:nvPr/>
        </p:nvSpPr>
        <p:spPr>
          <a:xfrm>
            <a:off x="6847869" y="3839620"/>
            <a:ext cx="671512" cy="73026"/>
          </a:xfrm>
          <a:prstGeom prst="rect">
            <a:avLst/>
          </a:prstGeom>
          <a:gradFill>
            <a:gsLst>
              <a:gs pos="0">
                <a:srgbClr val="0000FF"/>
              </a:gs>
              <a:gs pos="100000">
                <a:schemeClr val="accent6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9" name="Rectangle 268"/>
          <p:cNvSpPr/>
          <p:nvPr/>
        </p:nvSpPr>
        <p:spPr>
          <a:xfrm>
            <a:off x="7210990" y="3760484"/>
            <a:ext cx="609600" cy="2825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74" name="Straight Connector 273"/>
          <p:cNvCxnSpPr/>
          <p:nvPr/>
        </p:nvCxnSpPr>
        <p:spPr>
          <a:xfrm rot="16200000" flipH="1">
            <a:off x="2452082" y="5298201"/>
            <a:ext cx="571500" cy="427038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5" name="TextBox 78"/>
          <p:cNvSpPr txBox="1">
            <a:spLocks noChangeArrowheads="1"/>
          </p:cNvSpPr>
          <p:nvPr/>
        </p:nvSpPr>
        <p:spPr bwMode="auto">
          <a:xfrm>
            <a:off x="-85261" y="4985904"/>
            <a:ext cx="1717642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7" rIns="91436" bIns="45717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Calibri" charset="0"/>
              </a:rPr>
              <a:t>Studied genome</a:t>
            </a:r>
            <a:endParaRPr lang="en-US" dirty="0">
              <a:latin typeface="Calibri" charset="0"/>
            </a:endParaRPr>
          </a:p>
        </p:txBody>
      </p:sp>
      <p:sp>
        <p:nvSpPr>
          <p:cNvPr id="276" name="TextBox 79"/>
          <p:cNvSpPr txBox="1">
            <a:spLocks noChangeArrowheads="1"/>
          </p:cNvSpPr>
          <p:nvPr/>
        </p:nvSpPr>
        <p:spPr bwMode="auto">
          <a:xfrm>
            <a:off x="-95587" y="5550909"/>
            <a:ext cx="1957153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7" rIns="91436" bIns="45717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Calibri" charset="0"/>
              </a:rPr>
              <a:t>Reference genome</a:t>
            </a:r>
            <a:endParaRPr lang="en-US" dirty="0">
              <a:latin typeface="Calibri" charset="0"/>
            </a:endParaRPr>
          </a:p>
        </p:txBody>
      </p:sp>
      <p:cxnSp>
        <p:nvCxnSpPr>
          <p:cNvPr id="277" name="Straight Connector 276"/>
          <p:cNvCxnSpPr/>
          <p:nvPr/>
        </p:nvCxnSpPr>
        <p:spPr>
          <a:xfrm>
            <a:off x="1848603" y="5797470"/>
            <a:ext cx="7315200" cy="1586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/>
          <p:nvPr/>
        </p:nvCxnSpPr>
        <p:spPr>
          <a:xfrm rot="5400000">
            <a:off x="2040127" y="5311696"/>
            <a:ext cx="571500" cy="403225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/>
          <p:nvPr/>
        </p:nvCxnSpPr>
        <p:spPr>
          <a:xfrm flipV="1">
            <a:off x="2121090" y="5797470"/>
            <a:ext cx="830263" cy="1586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/>
          <p:nvPr/>
        </p:nvCxnSpPr>
        <p:spPr>
          <a:xfrm rot="16200000" flipV="1">
            <a:off x="2031397" y="5796678"/>
            <a:ext cx="182563" cy="3175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/>
          <p:cNvCxnSpPr/>
          <p:nvPr/>
        </p:nvCxnSpPr>
        <p:spPr>
          <a:xfrm rot="16200000" flipV="1">
            <a:off x="2861659" y="5796678"/>
            <a:ext cx="182563" cy="3175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/>
          <p:nvPr/>
        </p:nvCxnSpPr>
        <p:spPr>
          <a:xfrm>
            <a:off x="1842253" y="5224383"/>
            <a:ext cx="7315200" cy="1588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3" name="TextBox 137"/>
          <p:cNvSpPr txBox="1">
            <a:spLocks noChangeArrowheads="1"/>
          </p:cNvSpPr>
          <p:nvPr/>
        </p:nvSpPr>
        <p:spPr bwMode="auto">
          <a:xfrm>
            <a:off x="1552113" y="5355237"/>
            <a:ext cx="671288" cy="261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7" rIns="91436" bIns="45717">
            <a:prstTxWarp prst="textNoShape">
              <a:avLst/>
            </a:prstTxWarp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  <a:latin typeface="Calibri" charset="0"/>
              </a:rPr>
              <a:t>Deletion</a:t>
            </a:r>
          </a:p>
        </p:txBody>
      </p:sp>
      <p:cxnSp>
        <p:nvCxnSpPr>
          <p:cNvPr id="284" name="Straight Connector 283"/>
          <p:cNvCxnSpPr/>
          <p:nvPr/>
        </p:nvCxnSpPr>
        <p:spPr>
          <a:xfrm rot="16200000" flipV="1">
            <a:off x="2434621" y="5226766"/>
            <a:ext cx="182561" cy="3175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/>
          <p:cNvCxnSpPr/>
          <p:nvPr/>
        </p:nvCxnSpPr>
        <p:spPr>
          <a:xfrm flipV="1">
            <a:off x="3616002" y="5795884"/>
            <a:ext cx="830263" cy="1586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/>
          <p:cNvCxnSpPr/>
          <p:nvPr/>
        </p:nvCxnSpPr>
        <p:spPr>
          <a:xfrm rot="16200000" flipV="1">
            <a:off x="3526310" y="5795091"/>
            <a:ext cx="182563" cy="3175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/>
          <p:nvPr/>
        </p:nvCxnSpPr>
        <p:spPr>
          <a:xfrm rot="16200000" flipV="1">
            <a:off x="4356572" y="5795091"/>
            <a:ext cx="182563" cy="3175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/>
          <p:cNvCxnSpPr/>
          <p:nvPr/>
        </p:nvCxnSpPr>
        <p:spPr>
          <a:xfrm flipV="1">
            <a:off x="3619177" y="5221210"/>
            <a:ext cx="830263" cy="1586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/>
          <p:nvPr/>
        </p:nvCxnSpPr>
        <p:spPr>
          <a:xfrm rot="16200000" flipV="1">
            <a:off x="3529485" y="5220415"/>
            <a:ext cx="182563" cy="3175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/>
          <p:cNvCxnSpPr/>
          <p:nvPr/>
        </p:nvCxnSpPr>
        <p:spPr>
          <a:xfrm rot="16200000" flipV="1">
            <a:off x="4359747" y="5220415"/>
            <a:ext cx="182563" cy="3175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/>
          <p:nvPr/>
        </p:nvCxnSpPr>
        <p:spPr>
          <a:xfrm flipV="1">
            <a:off x="5095865" y="5220415"/>
            <a:ext cx="830263" cy="1586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/>
          <p:cNvCxnSpPr/>
          <p:nvPr/>
        </p:nvCxnSpPr>
        <p:spPr>
          <a:xfrm rot="16200000" flipV="1">
            <a:off x="5006170" y="5219622"/>
            <a:ext cx="182563" cy="3175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>
          <a:xfrm rot="16200000" flipV="1">
            <a:off x="5836433" y="5219622"/>
            <a:ext cx="182563" cy="3175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2" name="TextBox 137"/>
          <p:cNvSpPr txBox="1">
            <a:spLocks noChangeArrowheads="1"/>
          </p:cNvSpPr>
          <p:nvPr/>
        </p:nvSpPr>
        <p:spPr bwMode="auto">
          <a:xfrm>
            <a:off x="3007549" y="5355239"/>
            <a:ext cx="838733" cy="261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7" rIns="91436" bIns="45717">
            <a:prstTxWarp prst="textNoShape">
              <a:avLst/>
            </a:prstTxWarp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  <a:latin typeface="Calibri" charset="0"/>
              </a:rPr>
              <a:t>Duplication</a:t>
            </a:r>
            <a:endParaRPr lang="en-US" sz="1100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308" name="TextBox 117"/>
          <p:cNvSpPr txBox="1">
            <a:spLocks noChangeArrowheads="1"/>
          </p:cNvSpPr>
          <p:nvPr/>
        </p:nvSpPr>
        <p:spPr bwMode="auto">
          <a:xfrm>
            <a:off x="246754" y="4669724"/>
            <a:ext cx="1420197" cy="30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7" rIns="91436" bIns="45717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latin typeface="Calibri" charset="0"/>
              </a:rPr>
              <a:t>Read sequencing</a:t>
            </a:r>
            <a:endParaRPr lang="en-US" sz="1400" dirty="0">
              <a:latin typeface="Calibri" charset="0"/>
            </a:endParaRPr>
          </a:p>
        </p:txBody>
      </p:sp>
      <p:sp>
        <p:nvSpPr>
          <p:cNvPr id="309" name="TextBox 308"/>
          <p:cNvSpPr txBox="1"/>
          <p:nvPr/>
        </p:nvSpPr>
        <p:spPr>
          <a:xfrm>
            <a:off x="1594520" y="4669724"/>
            <a:ext cx="361827" cy="307770"/>
          </a:xfrm>
          <a:prstGeom prst="rect">
            <a:avLst/>
          </a:prstGeom>
          <a:noFill/>
        </p:spPr>
        <p:txBody>
          <a:bodyPr wrap="none" lIns="91436" tIns="45717" rIns="91436" bIns="45717" rtlCol="0">
            <a:spAutoFit/>
          </a:bodyPr>
          <a:lstStyle/>
          <a:p>
            <a:pPr>
              <a:buFont typeface="Symbol" charset="2"/>
              <a:buChar char=""/>
            </a:pPr>
            <a:r>
              <a:rPr lang="en-US" sz="1400" dirty="0" smtClean="0"/>
              <a:t>   </a:t>
            </a:r>
          </a:p>
        </p:txBody>
      </p:sp>
      <p:sp>
        <p:nvSpPr>
          <p:cNvPr id="310" name="Arc 309"/>
          <p:cNvSpPr/>
          <p:nvPr/>
        </p:nvSpPr>
        <p:spPr>
          <a:xfrm rot="5400000">
            <a:off x="4434580" y="4457571"/>
            <a:ext cx="615553" cy="1655410"/>
          </a:xfrm>
          <a:prstGeom prst="arc">
            <a:avLst>
              <a:gd name="adj1" fmla="val 16200000"/>
              <a:gd name="adj2" fmla="val 5389522"/>
            </a:avLst>
          </a:prstGeom>
          <a:ln w="25400">
            <a:solidFill>
              <a:schemeClr val="tx1"/>
            </a:solidFill>
            <a:prstDash val="sysDot"/>
            <a:headEnd type="stealth" w="lg" len="med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cxnSp>
        <p:nvCxnSpPr>
          <p:cNvPr id="311" name="Straight Connector 310"/>
          <p:cNvCxnSpPr/>
          <p:nvPr/>
        </p:nvCxnSpPr>
        <p:spPr>
          <a:xfrm>
            <a:off x="5814463" y="4852312"/>
            <a:ext cx="306918" cy="1279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/>
          <p:cNvCxnSpPr/>
          <p:nvPr/>
        </p:nvCxnSpPr>
        <p:spPr>
          <a:xfrm>
            <a:off x="5937231" y="4975080"/>
            <a:ext cx="306918" cy="127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/>
          <p:cNvCxnSpPr/>
          <p:nvPr/>
        </p:nvCxnSpPr>
        <p:spPr>
          <a:xfrm>
            <a:off x="5630313" y="5096567"/>
            <a:ext cx="306918" cy="1279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Connector 317"/>
          <p:cNvCxnSpPr/>
          <p:nvPr/>
        </p:nvCxnSpPr>
        <p:spPr>
          <a:xfrm>
            <a:off x="5568928" y="4668161"/>
            <a:ext cx="306918" cy="127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Connector 321"/>
          <p:cNvCxnSpPr/>
          <p:nvPr/>
        </p:nvCxnSpPr>
        <p:spPr>
          <a:xfrm>
            <a:off x="5082539" y="4946726"/>
            <a:ext cx="306918" cy="127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/>
          <p:cNvCxnSpPr/>
          <p:nvPr/>
        </p:nvCxnSpPr>
        <p:spPr>
          <a:xfrm>
            <a:off x="5205308" y="5069492"/>
            <a:ext cx="306918" cy="1279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/>
        </p:nvCxnSpPr>
        <p:spPr>
          <a:xfrm>
            <a:off x="4176489" y="4943527"/>
            <a:ext cx="306918" cy="127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>
            <a:off x="4084414" y="5067574"/>
            <a:ext cx="306918" cy="1279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/>
        </p:nvCxnSpPr>
        <p:spPr>
          <a:xfrm>
            <a:off x="4483409" y="5068852"/>
            <a:ext cx="306918" cy="127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/>
        </p:nvCxnSpPr>
        <p:spPr>
          <a:xfrm>
            <a:off x="4790328" y="4639166"/>
            <a:ext cx="306918" cy="127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>
            <a:off x="4882403" y="4823317"/>
            <a:ext cx="306918" cy="1279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/>
          <p:nvPr/>
        </p:nvCxnSpPr>
        <p:spPr>
          <a:xfrm>
            <a:off x="4483409" y="4762573"/>
            <a:ext cx="306918" cy="127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/>
          <p:nvPr/>
        </p:nvCxnSpPr>
        <p:spPr>
          <a:xfrm>
            <a:off x="4048898" y="4758097"/>
            <a:ext cx="306918" cy="1279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/>
          <p:cNvCxnSpPr/>
          <p:nvPr/>
        </p:nvCxnSpPr>
        <p:spPr>
          <a:xfrm>
            <a:off x="3777496" y="4985906"/>
            <a:ext cx="306918" cy="127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0" name="TextBox 99"/>
          <p:cNvSpPr txBox="1">
            <a:spLocks noChangeArrowheads="1"/>
          </p:cNvSpPr>
          <p:nvPr/>
        </p:nvSpPr>
        <p:spPr bwMode="auto">
          <a:xfrm>
            <a:off x="84910" y="6214029"/>
            <a:ext cx="1629277" cy="30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7" rIns="91436" bIns="45717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latin typeface="Calibri" charset="0"/>
              </a:rPr>
              <a:t>Mapped read count</a:t>
            </a:r>
            <a:endParaRPr lang="en-US" sz="1400" dirty="0">
              <a:latin typeface="Calibri" charset="0"/>
            </a:endParaRPr>
          </a:p>
        </p:txBody>
      </p:sp>
      <p:sp>
        <p:nvSpPr>
          <p:cNvPr id="341" name="TextBox 340"/>
          <p:cNvSpPr txBox="1"/>
          <p:nvPr/>
        </p:nvSpPr>
        <p:spPr>
          <a:xfrm>
            <a:off x="1594520" y="6214029"/>
            <a:ext cx="361827" cy="307770"/>
          </a:xfrm>
          <a:prstGeom prst="rect">
            <a:avLst/>
          </a:prstGeom>
          <a:noFill/>
        </p:spPr>
        <p:txBody>
          <a:bodyPr wrap="none" lIns="91436" tIns="45717" rIns="91436" bIns="45717" rtlCol="0">
            <a:spAutoFit/>
          </a:bodyPr>
          <a:lstStyle/>
          <a:p>
            <a:pPr>
              <a:buFont typeface="Symbol" charset="2"/>
              <a:buChar char=""/>
            </a:pPr>
            <a:r>
              <a:rPr lang="en-US" sz="1400" dirty="0" smtClean="0"/>
              <a:t>   </a:t>
            </a:r>
          </a:p>
        </p:txBody>
      </p:sp>
      <p:cxnSp>
        <p:nvCxnSpPr>
          <p:cNvPr id="52" name="Straight Connector 51"/>
          <p:cNvCxnSpPr/>
          <p:nvPr/>
        </p:nvCxnSpPr>
        <p:spPr>
          <a:xfrm flipV="1">
            <a:off x="2949735" y="6367785"/>
            <a:ext cx="666267" cy="4763"/>
          </a:xfrm>
          <a:prstGeom prst="line">
            <a:avLst/>
          </a:prstGeom>
          <a:ln w="76200">
            <a:solidFill>
              <a:srgbClr val="00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16200000" flipV="1">
            <a:off x="2720109" y="6580006"/>
            <a:ext cx="492126" cy="1588"/>
          </a:xfrm>
          <a:prstGeom prst="line">
            <a:avLst/>
          </a:prstGeom>
          <a:ln w="76200">
            <a:solidFill>
              <a:srgbClr val="00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V="1">
            <a:off x="2086923" y="6814161"/>
            <a:ext cx="914400" cy="0"/>
          </a:xfrm>
          <a:prstGeom prst="line">
            <a:avLst/>
          </a:prstGeom>
          <a:ln w="63500">
            <a:solidFill>
              <a:srgbClr val="00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9" name="Straight Connector 348"/>
          <p:cNvCxnSpPr/>
          <p:nvPr/>
        </p:nvCxnSpPr>
        <p:spPr>
          <a:xfrm rot="5400000">
            <a:off x="3435502" y="6226310"/>
            <a:ext cx="365760" cy="1588"/>
          </a:xfrm>
          <a:prstGeom prst="line">
            <a:avLst/>
          </a:prstGeom>
          <a:ln w="76200">
            <a:solidFill>
              <a:srgbClr val="00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0" name="Straight Connector 349"/>
          <p:cNvCxnSpPr/>
          <p:nvPr/>
        </p:nvCxnSpPr>
        <p:spPr>
          <a:xfrm>
            <a:off x="3593863" y="6073777"/>
            <a:ext cx="886727" cy="1588"/>
          </a:xfrm>
          <a:prstGeom prst="line">
            <a:avLst/>
          </a:prstGeom>
          <a:ln w="63500">
            <a:solidFill>
              <a:srgbClr val="00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2" name="Straight Connector 351"/>
          <p:cNvCxnSpPr/>
          <p:nvPr/>
        </p:nvCxnSpPr>
        <p:spPr>
          <a:xfrm rot="5400000">
            <a:off x="4275788" y="6226310"/>
            <a:ext cx="365760" cy="1588"/>
          </a:xfrm>
          <a:prstGeom prst="line">
            <a:avLst/>
          </a:prstGeom>
          <a:ln w="76200">
            <a:solidFill>
              <a:srgbClr val="00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3" name="Straight Connector 352"/>
          <p:cNvCxnSpPr/>
          <p:nvPr/>
        </p:nvCxnSpPr>
        <p:spPr>
          <a:xfrm>
            <a:off x="4424537" y="6377261"/>
            <a:ext cx="1371600" cy="0"/>
          </a:xfrm>
          <a:prstGeom prst="line">
            <a:avLst/>
          </a:prstGeom>
          <a:ln w="76200">
            <a:solidFill>
              <a:srgbClr val="00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6" name="Lightning Bolt 225"/>
          <p:cNvSpPr/>
          <p:nvPr/>
        </p:nvSpPr>
        <p:spPr>
          <a:xfrm rot="2700000">
            <a:off x="3281472" y="2942335"/>
            <a:ext cx="187742" cy="213843"/>
          </a:xfrm>
          <a:prstGeom prst="lightningBol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sp>
        <p:nvSpPr>
          <p:cNvPr id="227" name="Lightning Bolt 226"/>
          <p:cNvSpPr/>
          <p:nvPr/>
        </p:nvSpPr>
        <p:spPr>
          <a:xfrm rot="2700000">
            <a:off x="3291891" y="3491798"/>
            <a:ext cx="187742" cy="213843"/>
          </a:xfrm>
          <a:prstGeom prst="lightningBol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sp>
        <p:nvSpPr>
          <p:cNvPr id="228" name="Lightning Bolt 227"/>
          <p:cNvSpPr/>
          <p:nvPr/>
        </p:nvSpPr>
        <p:spPr>
          <a:xfrm rot="2700000">
            <a:off x="3209117" y="755100"/>
            <a:ext cx="187742" cy="213843"/>
          </a:xfrm>
          <a:prstGeom prst="lightningBol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sp>
        <p:nvSpPr>
          <p:cNvPr id="229" name="Lightning Bolt 228"/>
          <p:cNvSpPr/>
          <p:nvPr/>
        </p:nvSpPr>
        <p:spPr>
          <a:xfrm rot="2700000">
            <a:off x="3493296" y="1331631"/>
            <a:ext cx="187742" cy="213843"/>
          </a:xfrm>
          <a:prstGeom prst="lightningBol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sp>
        <p:nvSpPr>
          <p:cNvPr id="230" name="Lightning Bolt 229"/>
          <p:cNvSpPr/>
          <p:nvPr/>
        </p:nvSpPr>
        <p:spPr>
          <a:xfrm rot="2700000">
            <a:off x="4506666" y="753285"/>
            <a:ext cx="187742" cy="213843"/>
          </a:xfrm>
          <a:prstGeom prst="lightningBol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sp>
        <p:nvSpPr>
          <p:cNvPr id="231" name="Lightning Bolt 230"/>
          <p:cNvSpPr/>
          <p:nvPr/>
        </p:nvSpPr>
        <p:spPr>
          <a:xfrm rot="2700000">
            <a:off x="4486872" y="1326870"/>
            <a:ext cx="187742" cy="213843"/>
          </a:xfrm>
          <a:prstGeom prst="lightningBol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sp>
        <p:nvSpPr>
          <p:cNvPr id="232" name="Lightning Bolt 231"/>
          <p:cNvSpPr/>
          <p:nvPr/>
        </p:nvSpPr>
        <p:spPr>
          <a:xfrm rot="2700000">
            <a:off x="6765891" y="762557"/>
            <a:ext cx="187742" cy="213843"/>
          </a:xfrm>
          <a:prstGeom prst="lightningBol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sp>
        <p:nvSpPr>
          <p:cNvPr id="233" name="Lightning Bolt 232"/>
          <p:cNvSpPr/>
          <p:nvPr/>
        </p:nvSpPr>
        <p:spPr>
          <a:xfrm rot="2700000">
            <a:off x="6765892" y="1347000"/>
            <a:ext cx="187742" cy="213843"/>
          </a:xfrm>
          <a:prstGeom prst="lightningBol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sp>
        <p:nvSpPr>
          <p:cNvPr id="234" name="Lightning Bolt 233"/>
          <p:cNvSpPr/>
          <p:nvPr/>
        </p:nvSpPr>
        <p:spPr>
          <a:xfrm rot="2700000">
            <a:off x="4505987" y="2923791"/>
            <a:ext cx="187742" cy="213843"/>
          </a:xfrm>
          <a:prstGeom prst="lightningBol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sp>
        <p:nvSpPr>
          <p:cNvPr id="235" name="Lightning Bolt 234"/>
          <p:cNvSpPr/>
          <p:nvPr/>
        </p:nvSpPr>
        <p:spPr>
          <a:xfrm rot="2700000">
            <a:off x="4505987" y="3491796"/>
            <a:ext cx="187742" cy="213843"/>
          </a:xfrm>
          <a:prstGeom prst="lightningBol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sp>
        <p:nvSpPr>
          <p:cNvPr id="236" name="Lightning Bolt 235"/>
          <p:cNvSpPr/>
          <p:nvPr/>
        </p:nvSpPr>
        <p:spPr>
          <a:xfrm rot="2700000">
            <a:off x="6759466" y="2925128"/>
            <a:ext cx="187742" cy="213843"/>
          </a:xfrm>
          <a:prstGeom prst="lightningBol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sp>
        <p:nvSpPr>
          <p:cNvPr id="237" name="Lightning Bolt 236"/>
          <p:cNvSpPr/>
          <p:nvPr/>
        </p:nvSpPr>
        <p:spPr>
          <a:xfrm rot="2700000">
            <a:off x="6718271" y="3567949"/>
            <a:ext cx="187742" cy="213843"/>
          </a:xfrm>
          <a:prstGeom prst="lightningBol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cxnSp>
        <p:nvCxnSpPr>
          <p:cNvPr id="246" name="Straight Connector 245"/>
          <p:cNvCxnSpPr/>
          <p:nvPr/>
        </p:nvCxnSpPr>
        <p:spPr>
          <a:xfrm flipV="1">
            <a:off x="8689487" y="891694"/>
            <a:ext cx="365760" cy="1586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/>
          <p:cNvCxnSpPr/>
          <p:nvPr/>
        </p:nvCxnSpPr>
        <p:spPr>
          <a:xfrm rot="16200000" flipV="1">
            <a:off x="8599795" y="895662"/>
            <a:ext cx="182563" cy="3175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/>
          <p:nvPr/>
        </p:nvCxnSpPr>
        <p:spPr>
          <a:xfrm rot="16200000" flipV="1">
            <a:off x="8965555" y="890106"/>
            <a:ext cx="182563" cy="3175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0" name="Lightning Bolt 249"/>
          <p:cNvSpPr/>
          <p:nvPr/>
        </p:nvSpPr>
        <p:spPr>
          <a:xfrm rot="2700000">
            <a:off x="3138342" y="5153586"/>
            <a:ext cx="187742" cy="213843"/>
          </a:xfrm>
          <a:prstGeom prst="lightningBol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sp>
        <p:nvSpPr>
          <p:cNvPr id="251" name="Lightning Bolt 250"/>
          <p:cNvSpPr/>
          <p:nvPr/>
        </p:nvSpPr>
        <p:spPr>
          <a:xfrm rot="2700000">
            <a:off x="3148761" y="5703051"/>
            <a:ext cx="187742" cy="213843"/>
          </a:xfrm>
          <a:prstGeom prst="lightningBol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sp>
        <p:nvSpPr>
          <p:cNvPr id="252" name="Lightning Bolt 251"/>
          <p:cNvSpPr/>
          <p:nvPr/>
        </p:nvSpPr>
        <p:spPr>
          <a:xfrm rot="2700000">
            <a:off x="4659414" y="5153586"/>
            <a:ext cx="187742" cy="213843"/>
          </a:xfrm>
          <a:prstGeom prst="lightningBol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cxnSp>
        <p:nvCxnSpPr>
          <p:cNvPr id="253" name="Straight Connector 252"/>
          <p:cNvCxnSpPr/>
          <p:nvPr/>
        </p:nvCxnSpPr>
        <p:spPr>
          <a:xfrm rot="16200000" flipH="1">
            <a:off x="8535553" y="1676914"/>
            <a:ext cx="343614" cy="196253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 flipV="1">
            <a:off x="8428259" y="1597701"/>
            <a:ext cx="187325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 flipV="1">
            <a:off x="8805489" y="1946846"/>
            <a:ext cx="187325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/>
          <p:nvPr/>
        </p:nvCxnSpPr>
        <p:spPr>
          <a:xfrm rot="5400000" flipH="1" flipV="1">
            <a:off x="8257952" y="427157"/>
            <a:ext cx="519113" cy="18288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/>
          <p:nvPr/>
        </p:nvCxnSpPr>
        <p:spPr>
          <a:xfrm rot="16200000" flipH="1">
            <a:off x="8450102" y="427157"/>
            <a:ext cx="519113" cy="18288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/>
          <p:nvPr/>
        </p:nvCxnSpPr>
        <p:spPr>
          <a:xfrm flipV="1">
            <a:off x="8805489" y="778153"/>
            <a:ext cx="187325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 flipV="1">
            <a:off x="8237844" y="767040"/>
            <a:ext cx="187325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3" name="TextBox 137"/>
          <p:cNvSpPr txBox="1">
            <a:spLocks noChangeArrowheads="1"/>
          </p:cNvSpPr>
          <p:nvPr/>
        </p:nvSpPr>
        <p:spPr bwMode="auto">
          <a:xfrm>
            <a:off x="8417486" y="1037909"/>
            <a:ext cx="409686" cy="261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7" rIns="91436" bIns="45717">
            <a:prstTxWarp prst="textNoShape">
              <a:avLst/>
            </a:prstTxWarp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  <a:latin typeface="Calibri" charset="0"/>
              </a:rPr>
              <a:t>MEI</a:t>
            </a:r>
            <a:endParaRPr lang="en-US" sz="1100" dirty="0">
              <a:solidFill>
                <a:srgbClr val="FF0000"/>
              </a:solidFill>
              <a:latin typeface="Calibri" charset="0"/>
            </a:endParaRPr>
          </a:p>
        </p:txBody>
      </p:sp>
      <p:cxnSp>
        <p:nvCxnSpPr>
          <p:cNvPr id="347" name="Straight Connector 346"/>
          <p:cNvCxnSpPr/>
          <p:nvPr/>
        </p:nvCxnSpPr>
        <p:spPr>
          <a:xfrm>
            <a:off x="8608951" y="2135508"/>
            <a:ext cx="446298" cy="1588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8" name="Straight Connector 347"/>
          <p:cNvCxnSpPr/>
          <p:nvPr/>
        </p:nvCxnSpPr>
        <p:spPr>
          <a:xfrm>
            <a:off x="8506607" y="2237347"/>
            <a:ext cx="548640" cy="1588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1" name="Straight Connector 350"/>
          <p:cNvCxnSpPr/>
          <p:nvPr/>
        </p:nvCxnSpPr>
        <p:spPr>
          <a:xfrm>
            <a:off x="8326902" y="2438720"/>
            <a:ext cx="731520" cy="1588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4" name="TextBox 99"/>
          <p:cNvSpPr txBox="1">
            <a:spLocks noChangeArrowheads="1"/>
          </p:cNvSpPr>
          <p:nvPr/>
        </p:nvSpPr>
        <p:spPr bwMode="auto">
          <a:xfrm>
            <a:off x="8723534" y="2190968"/>
            <a:ext cx="282053" cy="261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7" rIns="91436" bIns="45717">
            <a:prstTxWarp prst="textNoShape">
              <a:avLst/>
            </a:prstTxWarp>
            <a:spAutoFit/>
          </a:bodyPr>
          <a:lstStyle/>
          <a:p>
            <a:r>
              <a:rPr lang="en-US" sz="1100" dirty="0" smtClean="0">
                <a:latin typeface="Calibri" charset="0"/>
              </a:rPr>
              <a:t>…</a:t>
            </a:r>
            <a:endParaRPr lang="en-US" sz="1100" dirty="0">
              <a:latin typeface="Calibri" charset="0"/>
            </a:endParaRPr>
          </a:p>
        </p:txBody>
      </p:sp>
      <p:sp>
        <p:nvSpPr>
          <p:cNvPr id="355" name="Lightning Bolt 354"/>
          <p:cNvSpPr/>
          <p:nvPr/>
        </p:nvSpPr>
        <p:spPr>
          <a:xfrm rot="2700000">
            <a:off x="8053137" y="753079"/>
            <a:ext cx="187742" cy="213843"/>
          </a:xfrm>
          <a:prstGeom prst="lightningBol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sp>
        <p:nvSpPr>
          <p:cNvPr id="356" name="Lightning Bolt 355"/>
          <p:cNvSpPr/>
          <p:nvPr/>
        </p:nvSpPr>
        <p:spPr>
          <a:xfrm rot="2700000">
            <a:off x="8053141" y="1337522"/>
            <a:ext cx="187742" cy="213843"/>
          </a:xfrm>
          <a:prstGeom prst="lightningBol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sp>
        <p:nvSpPr>
          <p:cNvPr id="357" name="Lightning Bolt 356"/>
          <p:cNvSpPr/>
          <p:nvPr/>
        </p:nvSpPr>
        <p:spPr>
          <a:xfrm rot="2700000">
            <a:off x="8048279" y="2925452"/>
            <a:ext cx="187742" cy="213843"/>
          </a:xfrm>
          <a:prstGeom prst="lightningBol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sp>
        <p:nvSpPr>
          <p:cNvPr id="358" name="Lightning Bolt 357"/>
          <p:cNvSpPr/>
          <p:nvPr/>
        </p:nvSpPr>
        <p:spPr>
          <a:xfrm rot="2700000">
            <a:off x="8048281" y="3509897"/>
            <a:ext cx="187742" cy="213843"/>
          </a:xfrm>
          <a:prstGeom prst="lightningBol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cxnSp>
        <p:nvCxnSpPr>
          <p:cNvPr id="359" name="Straight Connector 358"/>
          <p:cNvCxnSpPr/>
          <p:nvPr/>
        </p:nvCxnSpPr>
        <p:spPr>
          <a:xfrm rot="5400000" flipH="1" flipV="1">
            <a:off x="8696479" y="3212552"/>
            <a:ext cx="521209" cy="18288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Connector 359"/>
          <p:cNvCxnSpPr/>
          <p:nvPr/>
        </p:nvCxnSpPr>
        <p:spPr>
          <a:xfrm rot="16200000" flipV="1">
            <a:off x="8506877" y="3212552"/>
            <a:ext cx="521209" cy="18288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Connector 360"/>
          <p:cNvCxnSpPr/>
          <p:nvPr/>
        </p:nvCxnSpPr>
        <p:spPr>
          <a:xfrm rot="16200000" flipV="1">
            <a:off x="8772401" y="3616478"/>
            <a:ext cx="182561" cy="3175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2" name="Straight Connector 361"/>
          <p:cNvCxnSpPr/>
          <p:nvPr/>
        </p:nvCxnSpPr>
        <p:spPr>
          <a:xfrm flipV="1">
            <a:off x="8682763" y="3044978"/>
            <a:ext cx="365760" cy="1586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3" name="Straight Connector 362"/>
          <p:cNvCxnSpPr/>
          <p:nvPr/>
        </p:nvCxnSpPr>
        <p:spPr>
          <a:xfrm rot="16200000" flipV="1">
            <a:off x="8593072" y="3048946"/>
            <a:ext cx="182563" cy="3175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Connector 363"/>
          <p:cNvCxnSpPr/>
          <p:nvPr/>
        </p:nvCxnSpPr>
        <p:spPr>
          <a:xfrm rot="16200000" flipV="1">
            <a:off x="8958832" y="3043390"/>
            <a:ext cx="182563" cy="3175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7" name="Rectangle 366"/>
          <p:cNvSpPr/>
          <p:nvPr/>
        </p:nvSpPr>
        <p:spPr>
          <a:xfrm>
            <a:off x="8200856" y="2765335"/>
            <a:ext cx="671512" cy="73026"/>
          </a:xfrm>
          <a:prstGeom prst="rect">
            <a:avLst/>
          </a:prstGeom>
          <a:gradFill>
            <a:gsLst>
              <a:gs pos="0">
                <a:srgbClr val="0000FF"/>
              </a:gs>
              <a:gs pos="100000">
                <a:schemeClr val="accent6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369" name="Straight Connector 368"/>
          <p:cNvCxnSpPr/>
          <p:nvPr/>
        </p:nvCxnSpPr>
        <p:spPr>
          <a:xfrm rot="10800000" flipH="1">
            <a:off x="2319576" y="3878897"/>
            <a:ext cx="814388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5" name="Rectangle 374"/>
          <p:cNvSpPr/>
          <p:nvPr/>
        </p:nvSpPr>
        <p:spPr>
          <a:xfrm>
            <a:off x="8330909" y="2529903"/>
            <a:ext cx="671512" cy="73026"/>
          </a:xfrm>
          <a:prstGeom prst="rect">
            <a:avLst/>
          </a:prstGeom>
          <a:gradFill>
            <a:gsLst>
              <a:gs pos="0">
                <a:srgbClr val="0000FF"/>
              </a:gs>
              <a:gs pos="100000">
                <a:schemeClr val="accent6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6" name="Rectangle 375"/>
          <p:cNvSpPr/>
          <p:nvPr/>
        </p:nvSpPr>
        <p:spPr>
          <a:xfrm>
            <a:off x="8205898" y="2482097"/>
            <a:ext cx="609600" cy="182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7" name="Arc 376"/>
          <p:cNvSpPr/>
          <p:nvPr/>
        </p:nvSpPr>
        <p:spPr>
          <a:xfrm flipV="1">
            <a:off x="7193797" y="3552642"/>
            <a:ext cx="822960" cy="674653"/>
          </a:xfrm>
          <a:prstGeom prst="arc">
            <a:avLst>
              <a:gd name="adj1" fmla="val 10911789"/>
              <a:gd name="adj2" fmla="val 0"/>
            </a:avLst>
          </a:prstGeom>
          <a:ln w="254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sp>
        <p:nvSpPr>
          <p:cNvPr id="270" name="Rectangle 269"/>
          <p:cNvSpPr/>
          <p:nvPr/>
        </p:nvSpPr>
        <p:spPr>
          <a:xfrm rot="10800000">
            <a:off x="7709142" y="3839620"/>
            <a:ext cx="671512" cy="73026"/>
          </a:xfrm>
          <a:prstGeom prst="rect">
            <a:avLst/>
          </a:prstGeom>
          <a:gradFill>
            <a:gsLst>
              <a:gs pos="0">
                <a:srgbClr val="0000FF"/>
              </a:gs>
              <a:gs pos="100000">
                <a:schemeClr val="accent6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71" name="Rectangle 270"/>
          <p:cNvSpPr/>
          <p:nvPr/>
        </p:nvSpPr>
        <p:spPr>
          <a:xfrm>
            <a:off x="8033537" y="3771595"/>
            <a:ext cx="609600" cy="2825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3" name="Rectangle 372"/>
          <p:cNvSpPr/>
          <p:nvPr/>
        </p:nvSpPr>
        <p:spPr>
          <a:xfrm>
            <a:off x="8428257" y="3839620"/>
            <a:ext cx="671512" cy="73026"/>
          </a:xfrm>
          <a:prstGeom prst="rect">
            <a:avLst/>
          </a:prstGeom>
          <a:gradFill>
            <a:gsLst>
              <a:gs pos="0">
                <a:srgbClr val="0000FF"/>
              </a:gs>
              <a:gs pos="100000">
                <a:schemeClr val="accent6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4" name="Rectangle 373"/>
          <p:cNvSpPr/>
          <p:nvPr/>
        </p:nvSpPr>
        <p:spPr>
          <a:xfrm>
            <a:off x="8872367" y="3726614"/>
            <a:ext cx="228600" cy="2825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2" name="Arc 371"/>
          <p:cNvSpPr/>
          <p:nvPr/>
        </p:nvSpPr>
        <p:spPr>
          <a:xfrm rot="16200000" flipV="1">
            <a:off x="8099233" y="2860993"/>
            <a:ext cx="1452778" cy="605167"/>
          </a:xfrm>
          <a:prstGeom prst="arc">
            <a:avLst>
              <a:gd name="adj1" fmla="val 10911789"/>
              <a:gd name="adj2" fmla="val 20529246"/>
            </a:avLst>
          </a:prstGeom>
          <a:ln w="254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sp>
        <p:nvSpPr>
          <p:cNvPr id="380" name="Rectangle 379"/>
          <p:cNvSpPr/>
          <p:nvPr/>
        </p:nvSpPr>
        <p:spPr>
          <a:xfrm rot="16200000">
            <a:off x="5306006" y="5398188"/>
            <a:ext cx="2265068" cy="2825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382" name="Straight Connector 381"/>
          <p:cNvCxnSpPr/>
          <p:nvPr/>
        </p:nvCxnSpPr>
        <p:spPr>
          <a:xfrm rot="5400000">
            <a:off x="5210385" y="5477397"/>
            <a:ext cx="2444713" cy="1367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3" name="TextBox 74"/>
          <p:cNvSpPr txBox="1">
            <a:spLocks noChangeArrowheads="1"/>
          </p:cNvSpPr>
          <p:nvPr/>
        </p:nvSpPr>
        <p:spPr bwMode="auto">
          <a:xfrm>
            <a:off x="7145452" y="4355404"/>
            <a:ext cx="1918306" cy="523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7" rIns="91436" bIns="45717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latin typeface="Calibri" charset="0"/>
              </a:rPr>
              <a:t>Genotyping</a:t>
            </a:r>
            <a:endParaRPr lang="en-US" sz="2800" b="1" dirty="0">
              <a:latin typeface="Calibri" charset="0"/>
            </a:endParaRPr>
          </a:p>
        </p:txBody>
      </p:sp>
      <p:cxnSp>
        <p:nvCxnSpPr>
          <p:cNvPr id="384" name="Straight Connector 383"/>
          <p:cNvCxnSpPr/>
          <p:nvPr/>
        </p:nvCxnSpPr>
        <p:spPr>
          <a:xfrm rot="16200000" flipH="1">
            <a:off x="7048770" y="5298994"/>
            <a:ext cx="571500" cy="427038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5" name="Straight Connector 384"/>
          <p:cNvCxnSpPr/>
          <p:nvPr/>
        </p:nvCxnSpPr>
        <p:spPr>
          <a:xfrm rot="5400000">
            <a:off x="6636813" y="5312491"/>
            <a:ext cx="571500" cy="403225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6" name="Straight Connector 385"/>
          <p:cNvCxnSpPr/>
          <p:nvPr/>
        </p:nvCxnSpPr>
        <p:spPr>
          <a:xfrm flipV="1">
            <a:off x="6717777" y="5798265"/>
            <a:ext cx="830263" cy="1586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7" name="Straight Connector 386"/>
          <p:cNvCxnSpPr/>
          <p:nvPr/>
        </p:nvCxnSpPr>
        <p:spPr>
          <a:xfrm rot="16200000" flipV="1">
            <a:off x="6628085" y="5797471"/>
            <a:ext cx="182563" cy="3175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Connector 387"/>
          <p:cNvCxnSpPr/>
          <p:nvPr/>
        </p:nvCxnSpPr>
        <p:spPr>
          <a:xfrm rot="16200000" flipV="1">
            <a:off x="7458347" y="5797471"/>
            <a:ext cx="182563" cy="3175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3" name="Straight Connector 392"/>
          <p:cNvCxnSpPr/>
          <p:nvPr/>
        </p:nvCxnSpPr>
        <p:spPr>
          <a:xfrm rot="16200000" flipV="1">
            <a:off x="7031308" y="5227559"/>
            <a:ext cx="182561" cy="3175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4" name="Straight Connector 393"/>
          <p:cNvCxnSpPr/>
          <p:nvPr/>
        </p:nvCxnSpPr>
        <p:spPr>
          <a:xfrm rot="5400000" flipH="1" flipV="1">
            <a:off x="8399057" y="5398973"/>
            <a:ext cx="521209" cy="18288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5" name="Straight Connector 394"/>
          <p:cNvCxnSpPr/>
          <p:nvPr/>
        </p:nvCxnSpPr>
        <p:spPr>
          <a:xfrm rot="16200000" flipV="1">
            <a:off x="8209454" y="5398973"/>
            <a:ext cx="521209" cy="18288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6" name="Straight Connector 395"/>
          <p:cNvCxnSpPr/>
          <p:nvPr/>
        </p:nvCxnSpPr>
        <p:spPr>
          <a:xfrm flipV="1">
            <a:off x="8385342" y="5229810"/>
            <a:ext cx="365760" cy="1586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7" name="Straight Connector 396"/>
          <p:cNvCxnSpPr/>
          <p:nvPr/>
        </p:nvCxnSpPr>
        <p:spPr>
          <a:xfrm rot="16200000" flipV="1">
            <a:off x="8295650" y="5233780"/>
            <a:ext cx="182563" cy="3175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Connector 397"/>
          <p:cNvCxnSpPr/>
          <p:nvPr/>
        </p:nvCxnSpPr>
        <p:spPr>
          <a:xfrm rot="16200000" flipV="1">
            <a:off x="8661410" y="5228224"/>
            <a:ext cx="182563" cy="3175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9" name="Straight Connector 398"/>
          <p:cNvCxnSpPr/>
          <p:nvPr/>
        </p:nvCxnSpPr>
        <p:spPr>
          <a:xfrm rot="16200000" flipV="1">
            <a:off x="8474978" y="5802899"/>
            <a:ext cx="182561" cy="3175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6" name="Lightning Bolt 405"/>
          <p:cNvSpPr/>
          <p:nvPr/>
        </p:nvSpPr>
        <p:spPr>
          <a:xfrm rot="2700000">
            <a:off x="8064869" y="5671337"/>
            <a:ext cx="187742" cy="213843"/>
          </a:xfrm>
          <a:prstGeom prst="lightningBol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sp>
        <p:nvSpPr>
          <p:cNvPr id="407" name="Lightning Bolt 406"/>
          <p:cNvSpPr/>
          <p:nvPr/>
        </p:nvSpPr>
        <p:spPr>
          <a:xfrm rot="2700000">
            <a:off x="7764317" y="5096044"/>
            <a:ext cx="187742" cy="213843"/>
          </a:xfrm>
          <a:prstGeom prst="lightningBol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cxnSp>
        <p:nvCxnSpPr>
          <p:cNvPr id="411" name="Straight Connector 410"/>
          <p:cNvCxnSpPr/>
          <p:nvPr/>
        </p:nvCxnSpPr>
        <p:spPr>
          <a:xfrm>
            <a:off x="6992268" y="5058622"/>
            <a:ext cx="306918" cy="1279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0" name="Straight Connector 419"/>
          <p:cNvCxnSpPr/>
          <p:nvPr/>
        </p:nvCxnSpPr>
        <p:spPr>
          <a:xfrm>
            <a:off x="8635046" y="5063098"/>
            <a:ext cx="306918" cy="127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5" name="TextBox 99"/>
          <p:cNvSpPr txBox="1">
            <a:spLocks noChangeArrowheads="1"/>
          </p:cNvSpPr>
          <p:nvPr/>
        </p:nvSpPr>
        <p:spPr bwMode="auto">
          <a:xfrm>
            <a:off x="7154603" y="6111684"/>
            <a:ext cx="814694" cy="600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7" rIns="91436" bIns="45717">
            <a:prstTxWarp prst="textNoShape">
              <a:avLst/>
            </a:prstTxWarp>
            <a:spAutoFit/>
          </a:bodyPr>
          <a:lstStyle/>
          <a:p>
            <a:r>
              <a:rPr lang="en-US" sz="1100" dirty="0" smtClean="0">
                <a:latin typeface="Calibri" charset="0"/>
              </a:rPr>
              <a:t>Breakpoint</a:t>
            </a:r>
          </a:p>
          <a:p>
            <a:r>
              <a:rPr lang="en-US" sz="1100" dirty="0" smtClean="0">
                <a:latin typeface="Calibri" charset="0"/>
              </a:rPr>
              <a:t>sequence</a:t>
            </a:r>
          </a:p>
          <a:p>
            <a:r>
              <a:rPr lang="en-US" sz="1100" dirty="0" smtClean="0">
                <a:latin typeface="Calibri" charset="0"/>
              </a:rPr>
              <a:t>library</a:t>
            </a:r>
            <a:endParaRPr lang="en-US" sz="1100" dirty="0">
              <a:latin typeface="Calibri" charset="0"/>
            </a:endParaRPr>
          </a:p>
        </p:txBody>
      </p:sp>
      <p:cxnSp>
        <p:nvCxnSpPr>
          <p:cNvPr id="426" name="Straight Connector 425"/>
          <p:cNvCxnSpPr/>
          <p:nvPr/>
        </p:nvCxnSpPr>
        <p:spPr>
          <a:xfrm>
            <a:off x="7903268" y="6237055"/>
            <a:ext cx="548640" cy="1588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7" name="Straight Connector 426"/>
          <p:cNvCxnSpPr/>
          <p:nvPr/>
        </p:nvCxnSpPr>
        <p:spPr>
          <a:xfrm>
            <a:off x="7903268" y="6338894"/>
            <a:ext cx="548640" cy="1588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8" name="Straight Connector 427"/>
          <p:cNvCxnSpPr/>
          <p:nvPr/>
        </p:nvCxnSpPr>
        <p:spPr>
          <a:xfrm>
            <a:off x="7895542" y="6537942"/>
            <a:ext cx="548640" cy="1588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9" name="TextBox 99"/>
          <p:cNvSpPr txBox="1">
            <a:spLocks noChangeArrowheads="1"/>
          </p:cNvSpPr>
          <p:nvPr/>
        </p:nvSpPr>
        <p:spPr bwMode="auto">
          <a:xfrm>
            <a:off x="8017854" y="6292516"/>
            <a:ext cx="282053" cy="261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7" rIns="91436" bIns="45717">
            <a:prstTxWarp prst="textNoShape">
              <a:avLst/>
            </a:prstTxWarp>
            <a:spAutoFit/>
          </a:bodyPr>
          <a:lstStyle/>
          <a:p>
            <a:r>
              <a:rPr lang="en-US" sz="1100" dirty="0" smtClean="0">
                <a:latin typeface="Calibri" charset="0"/>
              </a:rPr>
              <a:t>…</a:t>
            </a:r>
            <a:endParaRPr lang="en-US" sz="1100" dirty="0">
              <a:latin typeface="Calibri" charset="0"/>
            </a:endParaRPr>
          </a:p>
        </p:txBody>
      </p:sp>
      <p:cxnSp>
        <p:nvCxnSpPr>
          <p:cNvPr id="433" name="Straight Connector 432"/>
          <p:cNvCxnSpPr/>
          <p:nvPr/>
        </p:nvCxnSpPr>
        <p:spPr>
          <a:xfrm rot="16200000">
            <a:off x="8142358" y="6237849"/>
            <a:ext cx="91440" cy="1588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4" name="Straight Connector 433"/>
          <p:cNvCxnSpPr/>
          <p:nvPr/>
        </p:nvCxnSpPr>
        <p:spPr>
          <a:xfrm rot="16200000">
            <a:off x="8139977" y="6537147"/>
            <a:ext cx="91440" cy="1588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5" name="Straight Connector 434"/>
          <p:cNvCxnSpPr/>
          <p:nvPr/>
        </p:nvCxnSpPr>
        <p:spPr>
          <a:xfrm rot="16200000">
            <a:off x="8141565" y="6344529"/>
            <a:ext cx="91440" cy="1588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6" name="Straight Connector 435"/>
          <p:cNvCxnSpPr/>
          <p:nvPr/>
        </p:nvCxnSpPr>
        <p:spPr>
          <a:xfrm>
            <a:off x="8031446" y="6075364"/>
            <a:ext cx="306918" cy="1279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7" name="Straight Connector 436"/>
          <p:cNvCxnSpPr/>
          <p:nvPr/>
        </p:nvCxnSpPr>
        <p:spPr>
          <a:xfrm>
            <a:off x="8034083" y="6670729"/>
            <a:ext cx="306918" cy="127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0" name="TextBox 137"/>
          <p:cNvSpPr txBox="1">
            <a:spLocks noChangeArrowheads="1"/>
          </p:cNvSpPr>
          <p:nvPr/>
        </p:nvSpPr>
        <p:spPr bwMode="auto">
          <a:xfrm>
            <a:off x="8345444" y="3191240"/>
            <a:ext cx="409686" cy="261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7" rIns="91436" bIns="45717">
            <a:prstTxWarp prst="textNoShape">
              <a:avLst/>
            </a:prstTxWarp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  <a:latin typeface="Calibri" charset="0"/>
              </a:rPr>
              <a:t>MEI</a:t>
            </a:r>
            <a:endParaRPr lang="en-US" sz="1100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442" name="TextBox 137"/>
          <p:cNvSpPr txBox="1">
            <a:spLocks noChangeArrowheads="1"/>
          </p:cNvSpPr>
          <p:nvPr/>
        </p:nvSpPr>
        <p:spPr bwMode="auto">
          <a:xfrm>
            <a:off x="6372134" y="5362820"/>
            <a:ext cx="671288" cy="261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7" rIns="91436" bIns="45717">
            <a:prstTxWarp prst="textNoShape">
              <a:avLst/>
            </a:prstTxWarp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  <a:latin typeface="Calibri" charset="0"/>
              </a:rPr>
              <a:t>Deletion</a:t>
            </a:r>
          </a:p>
        </p:txBody>
      </p:sp>
      <p:sp>
        <p:nvSpPr>
          <p:cNvPr id="443" name="TextBox 137"/>
          <p:cNvSpPr txBox="1">
            <a:spLocks noChangeArrowheads="1"/>
          </p:cNvSpPr>
          <p:nvPr/>
        </p:nvSpPr>
        <p:spPr bwMode="auto">
          <a:xfrm>
            <a:off x="7830311" y="5362820"/>
            <a:ext cx="695947" cy="261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7" rIns="91436" bIns="45717">
            <a:prstTxWarp prst="textNoShape">
              <a:avLst/>
            </a:prstTxWarp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  <a:latin typeface="Calibri" charset="0"/>
              </a:rPr>
              <a:t>Insertion</a:t>
            </a:r>
            <a:endParaRPr lang="en-US" sz="1100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286" name="Rectangle 285"/>
          <p:cNvSpPr/>
          <p:nvPr/>
        </p:nvSpPr>
        <p:spPr>
          <a:xfrm>
            <a:off x="3177" y="0"/>
            <a:ext cx="3296420" cy="6858000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 sz="4000" dirty="0"/>
          </a:p>
        </p:txBody>
      </p:sp>
      <p:sp>
        <p:nvSpPr>
          <p:cNvPr id="287" name="Rectangle 286"/>
          <p:cNvSpPr/>
          <p:nvPr/>
        </p:nvSpPr>
        <p:spPr>
          <a:xfrm>
            <a:off x="4611302" y="0"/>
            <a:ext cx="3577573" cy="6858000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sp>
        <p:nvSpPr>
          <p:cNvPr id="288" name="Rectangle 287"/>
          <p:cNvSpPr/>
          <p:nvPr/>
        </p:nvSpPr>
        <p:spPr>
          <a:xfrm>
            <a:off x="3296421" y="3944793"/>
            <a:ext cx="1314882" cy="2915398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sp>
        <p:nvSpPr>
          <p:cNvPr id="289" name="Rectangle 288"/>
          <p:cNvSpPr/>
          <p:nvPr/>
        </p:nvSpPr>
        <p:spPr>
          <a:xfrm>
            <a:off x="8184903" y="3944793"/>
            <a:ext cx="972550" cy="2915398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sp>
        <p:nvSpPr>
          <p:cNvPr id="304" name="Rectangle 303"/>
          <p:cNvSpPr/>
          <p:nvPr/>
        </p:nvSpPr>
        <p:spPr>
          <a:xfrm>
            <a:off x="3299597" y="-8123"/>
            <a:ext cx="1314882" cy="3952914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sp>
        <p:nvSpPr>
          <p:cNvPr id="305" name="TextBox 304"/>
          <p:cNvSpPr txBox="1"/>
          <p:nvPr/>
        </p:nvSpPr>
        <p:spPr>
          <a:xfrm>
            <a:off x="4333231" y="3236905"/>
            <a:ext cx="3872567" cy="707880"/>
          </a:xfrm>
          <a:prstGeom prst="rect">
            <a:avLst/>
          </a:prstGeom>
          <a:solidFill>
            <a:schemeClr val="bg1"/>
          </a:solidFill>
        </p:spPr>
        <p:txBody>
          <a:bodyPr wrap="none" lIns="91436" tIns="45717" rIns="91436" bIns="45717" rtlCol="0">
            <a:spAutoFit/>
          </a:bodyPr>
          <a:lstStyle/>
          <a:p>
            <a:r>
              <a:rPr lang="en-US" sz="4000" dirty="0" smtClean="0"/>
              <a:t>Retroduplications  </a:t>
            </a:r>
            <a:endParaRPr lang="en-US" sz="4000" dirty="0"/>
          </a:p>
        </p:txBody>
      </p:sp>
      <p:sp>
        <p:nvSpPr>
          <p:cNvPr id="345" name="TextBox 99"/>
          <p:cNvSpPr txBox="1">
            <a:spLocks noChangeArrowheads="1"/>
          </p:cNvSpPr>
          <p:nvPr/>
        </p:nvSpPr>
        <p:spPr bwMode="auto">
          <a:xfrm>
            <a:off x="7793938" y="1859747"/>
            <a:ext cx="732384" cy="76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7" rIns="91436" bIns="45717">
            <a:prstTxWarp prst="textNoShape">
              <a:avLst/>
            </a:prstTxWarp>
            <a:spAutoFit/>
          </a:bodyPr>
          <a:lstStyle/>
          <a:p>
            <a:r>
              <a:rPr lang="en-US" sz="1100" dirty="0" smtClean="0">
                <a:latin typeface="Calibri" charset="0"/>
              </a:rPr>
              <a:t>Mobile</a:t>
            </a:r>
          </a:p>
          <a:p>
            <a:r>
              <a:rPr lang="en-US" sz="1100" dirty="0" smtClean="0">
                <a:latin typeface="Calibri" charset="0"/>
              </a:rPr>
              <a:t>element</a:t>
            </a:r>
          </a:p>
          <a:p>
            <a:r>
              <a:rPr lang="en-US" sz="1100" dirty="0" smtClean="0">
                <a:latin typeface="Calibri" charset="0"/>
              </a:rPr>
              <a:t>sequence</a:t>
            </a:r>
          </a:p>
          <a:p>
            <a:r>
              <a:rPr lang="en-US" sz="1100" dirty="0" smtClean="0">
                <a:latin typeface="Calibri" charset="0"/>
              </a:rPr>
              <a:t>library</a:t>
            </a:r>
            <a:endParaRPr lang="en-US" sz="1100" dirty="0">
              <a:latin typeface="Calibri" charset="0"/>
            </a:endParaRPr>
          </a:p>
        </p:txBody>
      </p:sp>
      <p:sp>
        <p:nvSpPr>
          <p:cNvPr id="314" name="Slide Number Placeholder 313"/>
          <p:cNvSpPr>
            <a:spLocks noGrp="1"/>
          </p:cNvSpPr>
          <p:nvPr>
            <p:ph type="sldNum" sz="quarter" idx="12"/>
          </p:nvPr>
        </p:nvSpPr>
        <p:spPr>
          <a:xfrm>
            <a:off x="6943960" y="6356352"/>
            <a:ext cx="2133600" cy="365124"/>
          </a:xfrm>
        </p:spPr>
        <p:txBody>
          <a:bodyPr/>
          <a:lstStyle/>
          <a:p>
            <a:fld id="{B42051A4-B0BA-074E-BAE7-CB2A9F1E445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" grpId="0" animBg="1"/>
      <p:bldP spid="287" grpId="0" animBg="1"/>
      <p:bldP spid="288" grpId="0" animBg="1"/>
      <p:bldP spid="289" grpId="0" animBg="1"/>
      <p:bldP spid="304" grpId="0" animBg="1"/>
      <p:bldP spid="30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Arc 81"/>
          <p:cNvSpPr/>
          <p:nvPr/>
        </p:nvSpPr>
        <p:spPr>
          <a:xfrm>
            <a:off x="1853797" y="3500883"/>
            <a:ext cx="1546318" cy="2837451"/>
          </a:xfrm>
          <a:prstGeom prst="arc">
            <a:avLst>
              <a:gd name="adj1" fmla="val 5401411"/>
              <a:gd name="adj2" fmla="val 10866063"/>
            </a:avLst>
          </a:prstGeom>
          <a:ln>
            <a:solidFill>
              <a:schemeClr val="bg1">
                <a:lumMod val="75000"/>
              </a:schemeClr>
            </a:solidFill>
            <a:prstDash val="dash"/>
            <a:headEnd type="stealth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2651847" y="6200751"/>
            <a:ext cx="457200" cy="231834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3109047" y="6200751"/>
            <a:ext cx="365760" cy="231834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3474807" y="6200751"/>
            <a:ext cx="914400" cy="231834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4389207" y="6200751"/>
            <a:ext cx="731520" cy="231834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651847" y="6200751"/>
            <a:ext cx="2468879" cy="23183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/>
          <p:cNvCxnSpPr>
            <a:stCxn id="59" idx="1"/>
          </p:cNvCxnSpPr>
          <p:nvPr/>
        </p:nvCxnSpPr>
        <p:spPr>
          <a:xfrm rot="10800000" flipH="1">
            <a:off x="6088258" y="5361703"/>
            <a:ext cx="1277743" cy="4329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62" idx="3"/>
          </p:cNvCxnSpPr>
          <p:nvPr/>
        </p:nvCxnSpPr>
        <p:spPr>
          <a:xfrm flipH="1" flipV="1">
            <a:off x="7367591" y="5361701"/>
            <a:ext cx="1189548" cy="4329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9" idx="1"/>
          </p:cNvCxnSpPr>
          <p:nvPr/>
        </p:nvCxnSpPr>
        <p:spPr>
          <a:xfrm rot="10800000" flipH="1" flipV="1">
            <a:off x="6052049" y="2520048"/>
            <a:ext cx="1310777" cy="4104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22" idx="3"/>
          </p:cNvCxnSpPr>
          <p:nvPr/>
        </p:nvCxnSpPr>
        <p:spPr>
          <a:xfrm flipH="1">
            <a:off x="7362825" y="2520048"/>
            <a:ext cx="1158103" cy="4104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991"/>
            <a:ext cx="8229600" cy="1143000"/>
          </a:xfrm>
        </p:spPr>
        <p:txBody>
          <a:bodyPr/>
          <a:lstStyle/>
          <a:p>
            <a:r>
              <a:rPr lang="en-US" u="sng" dirty="0" smtClean="0"/>
              <a:t>R</a:t>
            </a:r>
            <a:r>
              <a:rPr lang="en-US" dirty="0" smtClean="0"/>
              <a:t>etro</a:t>
            </a:r>
            <a:r>
              <a:rPr lang="en-US" u="sng" dirty="0" smtClean="0"/>
              <a:t>d</a:t>
            </a:r>
            <a:r>
              <a:rPr lang="en-US" dirty="0" smtClean="0"/>
              <a:t>uplication </a:t>
            </a:r>
            <a:r>
              <a:rPr lang="en-US" u="sng" dirty="0" smtClean="0"/>
              <a:t>v</a:t>
            </a:r>
            <a:r>
              <a:rPr lang="en-US" dirty="0" smtClean="0"/>
              <a:t>ariation (RDV)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585113" y="2097702"/>
            <a:ext cx="3785813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655665" y="1986822"/>
            <a:ext cx="457200" cy="23183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92892" y="1986822"/>
            <a:ext cx="365760" cy="2318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56980" y="1986822"/>
            <a:ext cx="914400" cy="2318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6429" y="1907785"/>
            <a:ext cx="1159284" cy="369326"/>
          </a:xfrm>
          <a:prstGeom prst="rect">
            <a:avLst/>
          </a:prstGeom>
          <a:noFill/>
        </p:spPr>
        <p:txBody>
          <a:bodyPr wrap="none" lIns="91436" tIns="45717" rIns="91436" bIns="45717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Reference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71102" y="1986822"/>
            <a:ext cx="731520" cy="2318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5906240" y="2097702"/>
            <a:ext cx="2748983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052047" y="1986822"/>
            <a:ext cx="457200" cy="23183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509247" y="1986822"/>
            <a:ext cx="365760" cy="2318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875007" y="1986822"/>
            <a:ext cx="914400" cy="2318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89407" y="1986822"/>
            <a:ext cx="731520" cy="2318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5906240" y="2515012"/>
            <a:ext cx="2748983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052047" y="2404132"/>
            <a:ext cx="457200" cy="23183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509247" y="2404132"/>
            <a:ext cx="365760" cy="2318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875007" y="2404132"/>
            <a:ext cx="914400" cy="2318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789407" y="2404132"/>
            <a:ext cx="731520" cy="2318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5924345" y="2928942"/>
            <a:ext cx="2748983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924345" y="3358464"/>
            <a:ext cx="2748983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070152" y="3247584"/>
            <a:ext cx="457200" cy="23183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527352" y="3247584"/>
            <a:ext cx="365760" cy="2318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893112" y="3247584"/>
            <a:ext cx="914400" cy="2318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807512" y="3247584"/>
            <a:ext cx="731520" cy="2318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343941" y="2330347"/>
            <a:ext cx="1015001" cy="369326"/>
          </a:xfrm>
          <a:prstGeom prst="rect">
            <a:avLst/>
          </a:prstGeom>
          <a:noFill/>
        </p:spPr>
        <p:txBody>
          <a:bodyPr wrap="none" lIns="91436" tIns="45717" rIns="91436" bIns="45717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Person 1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43941" y="2745865"/>
            <a:ext cx="1018219" cy="369326"/>
          </a:xfrm>
          <a:prstGeom prst="rect">
            <a:avLst/>
          </a:prstGeom>
          <a:noFill/>
        </p:spPr>
        <p:txBody>
          <a:bodyPr wrap="none" lIns="91436" tIns="45717" rIns="91436" bIns="45717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Person 2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340723" y="3175389"/>
            <a:ext cx="1018219" cy="369326"/>
          </a:xfrm>
          <a:prstGeom prst="rect">
            <a:avLst/>
          </a:prstGeom>
          <a:noFill/>
        </p:spPr>
        <p:txBody>
          <a:bodyPr wrap="none" lIns="91436" tIns="45717" rIns="91436" bIns="45717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Person 3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118882" y="3458467"/>
            <a:ext cx="463843" cy="369326"/>
          </a:xfrm>
          <a:prstGeom prst="rect">
            <a:avLst/>
          </a:prstGeom>
          <a:noFill/>
        </p:spPr>
        <p:txBody>
          <a:bodyPr wrap="none" lIns="91436" tIns="45717" rIns="91436" bIns="45717" rtlCol="0">
            <a:spAutoFit/>
          </a:bodyPr>
          <a:lstStyle/>
          <a:p>
            <a:r>
              <a:rPr lang="en-US" dirty="0" smtClean="0"/>
              <a:t>. . .</a:t>
            </a:r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1603218" y="4528872"/>
            <a:ext cx="3785813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673770" y="4417992"/>
            <a:ext cx="457200" cy="23183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310997" y="4417992"/>
            <a:ext cx="365760" cy="2318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975085" y="4417992"/>
            <a:ext cx="914400" cy="2318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389207" y="4417992"/>
            <a:ext cx="731520" cy="2318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>
            <a:off x="5924345" y="4528872"/>
            <a:ext cx="2748983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924345" y="4946181"/>
            <a:ext cx="2748983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5942450" y="5360112"/>
            <a:ext cx="2748983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942450" y="5789633"/>
            <a:ext cx="2748983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6088257" y="5678753"/>
            <a:ext cx="457200" cy="23183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6545457" y="5678753"/>
            <a:ext cx="365760" cy="2318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6911217" y="5678753"/>
            <a:ext cx="914400" cy="2318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7825617" y="5678753"/>
            <a:ext cx="731520" cy="2318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4362046" y="4761516"/>
            <a:ext cx="1015001" cy="369326"/>
          </a:xfrm>
          <a:prstGeom prst="rect">
            <a:avLst/>
          </a:prstGeom>
          <a:noFill/>
        </p:spPr>
        <p:txBody>
          <a:bodyPr wrap="none" lIns="91436" tIns="45717" rIns="91436" bIns="45717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Person 1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362044" y="5177035"/>
            <a:ext cx="1018219" cy="369326"/>
          </a:xfrm>
          <a:prstGeom prst="rect">
            <a:avLst/>
          </a:prstGeom>
          <a:noFill/>
        </p:spPr>
        <p:txBody>
          <a:bodyPr wrap="none" lIns="91436" tIns="45717" rIns="91436" bIns="45717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Person 2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362044" y="5585124"/>
            <a:ext cx="1018219" cy="369326"/>
          </a:xfrm>
          <a:prstGeom prst="rect">
            <a:avLst/>
          </a:prstGeom>
          <a:noFill/>
        </p:spPr>
        <p:txBody>
          <a:bodyPr wrap="none" lIns="91436" tIns="45717" rIns="91436" bIns="45717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Person 3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136988" y="5889636"/>
            <a:ext cx="463843" cy="369326"/>
          </a:xfrm>
          <a:prstGeom prst="rect">
            <a:avLst/>
          </a:prstGeom>
          <a:noFill/>
        </p:spPr>
        <p:txBody>
          <a:bodyPr wrap="none" lIns="91436" tIns="45717" rIns="91436" bIns="45717" rtlCol="0">
            <a:spAutoFit/>
          </a:bodyPr>
          <a:lstStyle/>
          <a:p>
            <a:r>
              <a:rPr lang="en-US" dirty="0" smtClean="0"/>
              <a:t>. . .</a:t>
            </a:r>
            <a:endParaRPr lang="en-US" dirty="0"/>
          </a:p>
        </p:txBody>
      </p:sp>
      <p:cxnSp>
        <p:nvCxnSpPr>
          <p:cNvPr id="67" name="Straight Connector 66"/>
          <p:cNvCxnSpPr/>
          <p:nvPr/>
        </p:nvCxnSpPr>
        <p:spPr>
          <a:xfrm rot="16200000">
            <a:off x="7275353" y="4528077"/>
            <a:ext cx="18288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16200000">
            <a:off x="7275353" y="4945388"/>
            <a:ext cx="18288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16200000">
            <a:off x="7273767" y="5359318"/>
            <a:ext cx="18288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16200000">
            <a:off x="7272178" y="2929737"/>
            <a:ext cx="18288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19538" y="4064724"/>
            <a:ext cx="909828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936735" y="2878253"/>
            <a:ext cx="3255561" cy="430881"/>
          </a:xfrm>
          <a:prstGeom prst="rect">
            <a:avLst/>
          </a:prstGeom>
          <a:noFill/>
        </p:spPr>
        <p:txBody>
          <a:bodyPr wrap="none" lIns="91436" tIns="45717" rIns="91436" bIns="45717" rtlCol="0">
            <a:spAutoFit/>
          </a:bodyPr>
          <a:lstStyle/>
          <a:p>
            <a:r>
              <a:rPr lang="en-US" sz="2200" dirty="0">
                <a:latin typeface="Comic Sans MS"/>
              </a:rPr>
              <a:t>Known retroduplication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936734" y="5314227"/>
            <a:ext cx="3135160" cy="430881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none" lIns="91436" tIns="45717" rIns="91436" bIns="45717" rtlCol="0">
            <a:spAutoFit/>
          </a:bodyPr>
          <a:lstStyle/>
          <a:p>
            <a:r>
              <a:rPr lang="en-US" sz="2200" dirty="0">
                <a:latin typeface="Comic Sans MS"/>
              </a:rPr>
              <a:t>Novel retroduplication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531371" y="1417640"/>
            <a:ext cx="688026" cy="369326"/>
          </a:xfrm>
          <a:prstGeom prst="rect">
            <a:avLst/>
          </a:prstGeom>
          <a:noFill/>
        </p:spPr>
        <p:txBody>
          <a:bodyPr wrap="none" lIns="91436" tIns="45717" rIns="91436" bIns="45717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Gene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725438" y="1385373"/>
            <a:ext cx="1890253" cy="369326"/>
          </a:xfrm>
          <a:prstGeom prst="rect">
            <a:avLst/>
          </a:prstGeom>
          <a:noFill/>
        </p:spPr>
        <p:txBody>
          <a:bodyPr wrap="none" lIns="91436" tIns="45717" rIns="91436" bIns="45717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Retroduplications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Slide Number Placeholder 7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51A4-B0BA-074E-BAE7-CB2A9F1E445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74534" y="4338955"/>
            <a:ext cx="1159284" cy="369326"/>
          </a:xfrm>
          <a:prstGeom prst="rect">
            <a:avLst/>
          </a:prstGeom>
          <a:noFill/>
        </p:spPr>
        <p:txBody>
          <a:bodyPr wrap="none" lIns="91436" tIns="45717" rIns="91436" bIns="45717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Reference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57200" y="6427619"/>
            <a:ext cx="1424136" cy="261604"/>
          </a:xfrm>
          <a:prstGeom prst="rect">
            <a:avLst/>
          </a:prstGeom>
          <a:noFill/>
        </p:spPr>
        <p:txBody>
          <a:bodyPr wrap="none" lIns="91436" tIns="45717" rIns="91436" bIns="45717" rtlCol="0">
            <a:spAutoFit/>
          </a:bodyPr>
          <a:lstStyle/>
          <a:p>
            <a:r>
              <a:rPr lang="en-US" sz="1100" dirty="0" smtClean="0"/>
              <a:t>Abyzov et al., in </a:t>
            </a:r>
            <a:r>
              <a:rPr lang="en-US" sz="1100" dirty="0" smtClean="0"/>
              <a:t>press</a:t>
            </a:r>
            <a:endParaRPr lang="en-US" sz="1100" dirty="0"/>
          </a:p>
        </p:txBody>
      </p:sp>
      <p:sp>
        <p:nvSpPr>
          <p:cNvPr id="84" name="TextBox 83"/>
          <p:cNvSpPr txBox="1"/>
          <p:nvPr/>
        </p:nvSpPr>
        <p:spPr>
          <a:xfrm>
            <a:off x="3540454" y="6105217"/>
            <a:ext cx="776955" cy="369326"/>
          </a:xfrm>
          <a:prstGeom prst="rect">
            <a:avLst/>
          </a:prstGeom>
          <a:noFill/>
        </p:spPr>
        <p:txBody>
          <a:bodyPr wrap="none" lIns="91436" tIns="45717" rIns="91436" bIns="45717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mRNA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3272862" y="1269456"/>
            <a:ext cx="457200" cy="231834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3730062" y="1269456"/>
            <a:ext cx="365760" cy="231834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4095822" y="1269456"/>
            <a:ext cx="914400" cy="231834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5010222" y="1269456"/>
            <a:ext cx="731520" cy="231834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3272862" y="1269456"/>
            <a:ext cx="2468879" cy="23183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4155354" y="1180868"/>
            <a:ext cx="776955" cy="369326"/>
          </a:xfrm>
          <a:prstGeom prst="rect">
            <a:avLst/>
          </a:prstGeom>
          <a:noFill/>
        </p:spPr>
        <p:txBody>
          <a:bodyPr wrap="none" lIns="91436" tIns="45717" rIns="91436" bIns="45717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mRNA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6" name="Arc 95"/>
          <p:cNvSpPr/>
          <p:nvPr/>
        </p:nvSpPr>
        <p:spPr>
          <a:xfrm flipV="1">
            <a:off x="2549853" y="1385370"/>
            <a:ext cx="1418789" cy="891739"/>
          </a:xfrm>
          <a:prstGeom prst="arc">
            <a:avLst>
              <a:gd name="adj1" fmla="val 5401411"/>
              <a:gd name="adj2" fmla="val 10866063"/>
            </a:avLst>
          </a:prstGeom>
          <a:ln>
            <a:solidFill>
              <a:schemeClr val="bg1">
                <a:lumMod val="75000"/>
              </a:schemeClr>
            </a:solidFill>
            <a:prstDash val="dash"/>
            <a:headEnd type="stealth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sp>
        <p:nvSpPr>
          <p:cNvPr id="97" name="Arc 96"/>
          <p:cNvSpPr/>
          <p:nvPr/>
        </p:nvSpPr>
        <p:spPr>
          <a:xfrm flipV="1">
            <a:off x="5238608" y="1385368"/>
            <a:ext cx="1150907" cy="891739"/>
          </a:xfrm>
          <a:prstGeom prst="arc">
            <a:avLst>
              <a:gd name="adj1" fmla="val 45583"/>
              <a:gd name="adj2" fmla="val 5637167"/>
            </a:avLst>
          </a:prstGeom>
          <a:ln>
            <a:solidFill>
              <a:schemeClr val="bg1">
                <a:lumMod val="75000"/>
              </a:schemeClr>
            </a:solidFill>
            <a:prstDash val="dash"/>
            <a:headEnd type="stealth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sp>
        <p:nvSpPr>
          <p:cNvPr id="98" name="Arc 97"/>
          <p:cNvSpPr/>
          <p:nvPr/>
        </p:nvSpPr>
        <p:spPr>
          <a:xfrm>
            <a:off x="4396132" y="5546361"/>
            <a:ext cx="1655915" cy="793261"/>
          </a:xfrm>
          <a:prstGeom prst="arc">
            <a:avLst>
              <a:gd name="adj1" fmla="val 103312"/>
              <a:gd name="adj2" fmla="val 5397994"/>
            </a:avLst>
          </a:prstGeom>
          <a:ln>
            <a:solidFill>
              <a:schemeClr val="bg1">
                <a:lumMod val="75000"/>
              </a:schemeClr>
            </a:solidFill>
            <a:prstDash val="dash"/>
            <a:headEnd type="stealth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69686" y="1848249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…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469686" y="2260894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…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469686" y="3101184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…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469686" y="2663201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…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472570" y="4279423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…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472570" y="4682147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…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472570" y="5532358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…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472570" y="5094375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…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249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Bent Arrow 160"/>
          <p:cNvSpPr/>
          <p:nvPr/>
        </p:nvSpPr>
        <p:spPr>
          <a:xfrm rot="10800000">
            <a:off x="6503800" y="1797964"/>
            <a:ext cx="1958106" cy="4547395"/>
          </a:xfrm>
          <a:prstGeom prst="bentArrow">
            <a:avLst>
              <a:gd name="adj1" fmla="val 4744"/>
              <a:gd name="adj2" fmla="val 10239"/>
              <a:gd name="adj3" fmla="val 25000"/>
              <a:gd name="adj4" fmla="val 75000"/>
            </a:avLst>
          </a:prstGeom>
          <a:solidFill>
            <a:schemeClr val="accent5"/>
          </a:solidFill>
          <a:ln>
            <a:solidFill>
              <a:schemeClr val="accent5"/>
            </a:solidFill>
            <a:headEnd type="stealth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6" tIns="45717" rIns="91436" bIns="45717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0" name="Bent Arrow 159"/>
          <p:cNvSpPr/>
          <p:nvPr/>
        </p:nvSpPr>
        <p:spPr>
          <a:xfrm rot="10800000">
            <a:off x="6496742" y="1797964"/>
            <a:ext cx="1958106" cy="3201145"/>
          </a:xfrm>
          <a:prstGeom prst="bentArrow">
            <a:avLst>
              <a:gd name="adj1" fmla="val 4744"/>
              <a:gd name="adj2" fmla="val 10239"/>
              <a:gd name="adj3" fmla="val 25000"/>
              <a:gd name="adj4" fmla="val 75000"/>
            </a:avLst>
          </a:prstGeom>
          <a:solidFill>
            <a:schemeClr val="accent5"/>
          </a:solidFill>
          <a:ln>
            <a:solidFill>
              <a:schemeClr val="accent5"/>
            </a:solidFill>
            <a:headEnd type="stealth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6" tIns="45717" rIns="91436" bIns="45717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5" name="Slide Number Placeholder 10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51A4-B0BA-074E-BAE7-CB2A9F1E445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6200000">
            <a:off x="8114589" y="5100028"/>
            <a:ext cx="1424136" cy="261604"/>
          </a:xfrm>
          <a:prstGeom prst="rect">
            <a:avLst/>
          </a:prstGeom>
          <a:noFill/>
        </p:spPr>
        <p:txBody>
          <a:bodyPr wrap="none" lIns="91436" tIns="45717" rIns="91436" bIns="45717" rtlCol="0">
            <a:spAutoFit/>
          </a:bodyPr>
          <a:lstStyle/>
          <a:p>
            <a:r>
              <a:rPr lang="en-US" sz="1100" dirty="0" smtClean="0"/>
              <a:t>Abyzov et al., in </a:t>
            </a:r>
            <a:r>
              <a:rPr lang="en-US" sz="1100" dirty="0" smtClean="0"/>
              <a:t>press</a:t>
            </a:r>
            <a:endParaRPr lang="en-US" sz="1100" dirty="0"/>
          </a:p>
        </p:txBody>
      </p:sp>
      <p:cxnSp>
        <p:nvCxnSpPr>
          <p:cNvPr id="22" name="Straight Connector 21"/>
          <p:cNvCxnSpPr>
            <a:endCxn id="34" idx="3"/>
          </p:cNvCxnSpPr>
          <p:nvPr/>
        </p:nvCxnSpPr>
        <p:spPr>
          <a:xfrm flipV="1">
            <a:off x="4766440" y="696709"/>
            <a:ext cx="2461822" cy="748901"/>
          </a:xfrm>
          <a:prstGeom prst="line">
            <a:avLst/>
          </a:prstGeom>
          <a:ln w="3175" cmpd="sng">
            <a:solidFill>
              <a:srgbClr val="0000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31" idx="1"/>
          </p:cNvCxnSpPr>
          <p:nvPr/>
        </p:nvCxnSpPr>
        <p:spPr>
          <a:xfrm flipH="1" flipV="1">
            <a:off x="4766440" y="696709"/>
            <a:ext cx="1969" cy="803598"/>
          </a:xfrm>
          <a:prstGeom prst="line">
            <a:avLst/>
          </a:prstGeom>
          <a:ln w="3175" cmpd="sng">
            <a:solidFill>
              <a:srgbClr val="0000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75"/>
          <p:cNvSpPr txBox="1">
            <a:spLocks noChangeArrowheads="1"/>
          </p:cNvSpPr>
          <p:nvPr/>
        </p:nvSpPr>
        <p:spPr bwMode="auto">
          <a:xfrm>
            <a:off x="1712861" y="4621"/>
            <a:ext cx="6880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latin typeface="Calibri" charset="0"/>
              </a:rPr>
              <a:t>Gene</a:t>
            </a:r>
            <a:endParaRPr lang="en-US" b="1" dirty="0">
              <a:latin typeface="Calibri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245147" y="690878"/>
            <a:ext cx="347472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15700" y="579998"/>
            <a:ext cx="457200" cy="23183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952926" y="579998"/>
            <a:ext cx="365760" cy="2318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617015" y="579998"/>
            <a:ext cx="914400" cy="2318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765752" y="579998"/>
            <a:ext cx="731520" cy="2318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4347312" y="691672"/>
            <a:ext cx="3171782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766440" y="580792"/>
            <a:ext cx="457200" cy="23183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223640" y="580792"/>
            <a:ext cx="365760" cy="2318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589400" y="580792"/>
            <a:ext cx="914400" cy="2318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496742" y="580792"/>
            <a:ext cx="731520" cy="2318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4483803" y="488737"/>
            <a:ext cx="18732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headEnd type="none" w="sm" len="sm"/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837270" y="483205"/>
            <a:ext cx="187325" cy="0"/>
          </a:xfrm>
          <a:prstGeom prst="line">
            <a:avLst/>
          </a:prstGeom>
          <a:ln w="38100">
            <a:solidFill>
              <a:schemeClr val="tx1"/>
            </a:solidFill>
            <a:head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960206" y="471513"/>
            <a:ext cx="187325" cy="0"/>
          </a:xfrm>
          <a:prstGeom prst="line">
            <a:avLst/>
          </a:prstGeom>
          <a:ln w="38100">
            <a:solidFill>
              <a:schemeClr val="tx1"/>
            </a:solidFill>
            <a:headEnd type="none" w="sm" len="sm"/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313673" y="465981"/>
            <a:ext cx="18732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head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75"/>
          <p:cNvSpPr txBox="1">
            <a:spLocks noChangeArrowheads="1"/>
          </p:cNvSpPr>
          <p:nvPr/>
        </p:nvSpPr>
        <p:spPr bwMode="auto">
          <a:xfrm>
            <a:off x="4988556" y="0"/>
            <a:ext cx="199593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latin typeface="Calibri" charset="0"/>
              </a:rPr>
              <a:t>Novel retroduplication</a:t>
            </a:r>
            <a:endParaRPr lang="en-US" b="1" dirty="0">
              <a:latin typeface="Calibri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7147531" y="469156"/>
            <a:ext cx="168737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035894" y="477863"/>
            <a:ext cx="187325" cy="0"/>
          </a:xfrm>
          <a:prstGeom prst="line">
            <a:avLst/>
          </a:prstGeom>
          <a:ln w="38100">
            <a:solidFill>
              <a:schemeClr val="tx1"/>
            </a:solidFill>
            <a:headEnd type="none" w="sm" len="sm"/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389361" y="472331"/>
            <a:ext cx="187325" cy="0"/>
          </a:xfrm>
          <a:prstGeom prst="line">
            <a:avLst/>
          </a:prstGeom>
          <a:ln w="38100">
            <a:solidFill>
              <a:schemeClr val="accent4"/>
            </a:solidFill>
            <a:head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6223221" y="472331"/>
            <a:ext cx="16614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664779" y="488737"/>
            <a:ext cx="172491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322067" y="477863"/>
            <a:ext cx="187325" cy="0"/>
          </a:xfrm>
          <a:prstGeom prst="line">
            <a:avLst/>
          </a:prstGeom>
          <a:ln w="38100">
            <a:solidFill>
              <a:schemeClr val="tx1"/>
            </a:solidFill>
            <a:headEnd type="none" w="sm" len="sm"/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675534" y="472331"/>
            <a:ext cx="187325" cy="0"/>
          </a:xfrm>
          <a:prstGeom prst="line">
            <a:avLst/>
          </a:prstGeom>
          <a:ln w="38100">
            <a:solidFill>
              <a:schemeClr val="tx1"/>
            </a:solidFill>
            <a:head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5509394" y="472331"/>
            <a:ext cx="16614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43910" y="1444022"/>
            <a:ext cx="347472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314463" y="1333142"/>
            <a:ext cx="457200" cy="23183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951689" y="1333142"/>
            <a:ext cx="365760" cy="2318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615778" y="1333142"/>
            <a:ext cx="914400" cy="2318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764515" y="1333142"/>
            <a:ext cx="731520" cy="2318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/>
          <p:nvPr/>
        </p:nvCxnSpPr>
        <p:spPr>
          <a:xfrm>
            <a:off x="4347832" y="1444022"/>
            <a:ext cx="214891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4768409" y="1358268"/>
            <a:ext cx="0" cy="18288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75"/>
          <p:cNvSpPr txBox="1">
            <a:spLocks noChangeArrowheads="1"/>
          </p:cNvSpPr>
          <p:nvPr/>
        </p:nvSpPr>
        <p:spPr bwMode="auto">
          <a:xfrm>
            <a:off x="4639370" y="297385"/>
            <a:ext cx="273664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dirty="0" smtClean="0">
                <a:latin typeface="Calibri" charset="0"/>
              </a:rPr>
              <a:t>1                                  2                             3                                      4</a:t>
            </a:r>
            <a:endParaRPr lang="en-US" sz="800" dirty="0">
              <a:latin typeface="Calibri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854025" y="257701"/>
            <a:ext cx="7289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Read pairs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854025" y="433461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…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854025" y="1183420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…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53020" y="3058801"/>
            <a:ext cx="365760" cy="231834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917552" y="3246509"/>
            <a:ext cx="1770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Splice-junction library</a:t>
            </a:r>
            <a:endParaRPr lang="en-US" sz="1400" dirty="0"/>
          </a:p>
        </p:txBody>
      </p:sp>
      <p:sp>
        <p:nvSpPr>
          <p:cNvPr id="62" name="TextBox 61"/>
          <p:cNvSpPr txBox="1"/>
          <p:nvPr/>
        </p:nvSpPr>
        <p:spPr>
          <a:xfrm>
            <a:off x="3486507" y="2978379"/>
            <a:ext cx="1341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5"/>
                </a:solidFill>
              </a:rPr>
              <a:t>E</a:t>
            </a:r>
            <a:r>
              <a:rPr lang="en-US" sz="1400" b="1" dirty="0" smtClean="0">
                <a:solidFill>
                  <a:schemeClr val="accent5"/>
                </a:solidFill>
              </a:rPr>
              <a:t>vidence</a:t>
            </a:r>
          </a:p>
          <a:p>
            <a:r>
              <a:rPr lang="en-US" sz="1400" b="1" dirty="0">
                <a:solidFill>
                  <a:schemeClr val="accent5"/>
                </a:solidFill>
              </a:rPr>
              <a:t>f</a:t>
            </a:r>
            <a:r>
              <a:rPr lang="en-US" sz="1400" b="1" dirty="0" smtClean="0">
                <a:solidFill>
                  <a:schemeClr val="accent5"/>
                </a:solidFill>
              </a:rPr>
              <a:t>rom alignment</a:t>
            </a:r>
            <a:endParaRPr lang="en-US" sz="1400" b="1" dirty="0">
              <a:solidFill>
                <a:schemeClr val="accent5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907630" y="3058801"/>
            <a:ext cx="358250" cy="231834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1090510" y="3058801"/>
            <a:ext cx="182880" cy="231834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1387338" y="3058801"/>
            <a:ext cx="365760" cy="231834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1570218" y="3058801"/>
            <a:ext cx="182880" cy="231834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1874367" y="3058801"/>
            <a:ext cx="365760" cy="231834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2057247" y="3058801"/>
            <a:ext cx="182880" cy="231834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2353195" y="3058801"/>
            <a:ext cx="365760" cy="231834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2536075" y="3058801"/>
            <a:ext cx="182880" cy="231834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2819745" y="3052976"/>
            <a:ext cx="365760" cy="231834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3002625" y="3052976"/>
            <a:ext cx="182880" cy="231834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Magnetic Disk 72"/>
          <p:cNvSpPr/>
          <p:nvPr/>
        </p:nvSpPr>
        <p:spPr>
          <a:xfrm>
            <a:off x="4851418" y="2848613"/>
            <a:ext cx="1313957" cy="809338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Unaligned reads</a:t>
            </a:r>
            <a:endParaRPr lang="en-US" dirty="0"/>
          </a:p>
        </p:txBody>
      </p:sp>
      <p:cxnSp>
        <p:nvCxnSpPr>
          <p:cNvPr id="74" name="Straight Connector 73"/>
          <p:cNvCxnSpPr/>
          <p:nvPr/>
        </p:nvCxnSpPr>
        <p:spPr>
          <a:xfrm>
            <a:off x="245147" y="2434171"/>
            <a:ext cx="347472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315700" y="2323291"/>
            <a:ext cx="457200" cy="23183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952926" y="2323291"/>
            <a:ext cx="365760" cy="2318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1617015" y="2323291"/>
            <a:ext cx="914400" cy="2318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2765752" y="2323291"/>
            <a:ext cx="731520" cy="2318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Connector 78"/>
          <p:cNvCxnSpPr/>
          <p:nvPr/>
        </p:nvCxnSpPr>
        <p:spPr>
          <a:xfrm>
            <a:off x="4349069" y="2434171"/>
            <a:ext cx="214891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4769646" y="2348417"/>
            <a:ext cx="0" cy="18288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2149081" y="2632748"/>
            <a:ext cx="187325" cy="0"/>
          </a:xfrm>
          <a:prstGeom prst="line">
            <a:avLst/>
          </a:prstGeom>
          <a:ln w="38100">
            <a:solidFill>
              <a:schemeClr val="tx1"/>
            </a:solidFill>
            <a:headEnd type="none" w="sm" len="sm"/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5078632" y="2986905"/>
            <a:ext cx="187325" cy="0"/>
          </a:xfrm>
          <a:prstGeom prst="line">
            <a:avLst/>
          </a:prstGeom>
          <a:ln w="38100">
            <a:solidFill>
              <a:schemeClr val="accent4"/>
            </a:solidFill>
            <a:head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 flipV="1">
            <a:off x="2336406" y="2630397"/>
            <a:ext cx="2742226" cy="35650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5294587" y="3027439"/>
            <a:ext cx="187325" cy="0"/>
          </a:xfrm>
          <a:prstGeom prst="line">
            <a:avLst/>
          </a:prstGeom>
          <a:ln w="38100">
            <a:solidFill>
              <a:schemeClr val="accent4"/>
            </a:solidFill>
            <a:head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5495597" y="2942770"/>
            <a:ext cx="187325" cy="0"/>
          </a:xfrm>
          <a:prstGeom prst="line">
            <a:avLst/>
          </a:prstGeom>
          <a:ln w="38100">
            <a:solidFill>
              <a:schemeClr val="accent4"/>
            </a:solidFill>
            <a:head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5792748" y="2986905"/>
            <a:ext cx="187325" cy="0"/>
          </a:xfrm>
          <a:prstGeom prst="line">
            <a:avLst/>
          </a:prstGeom>
          <a:ln w="38100">
            <a:solidFill>
              <a:schemeClr val="accent4"/>
            </a:solidFill>
            <a:head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635900" y="3058801"/>
            <a:ext cx="182880" cy="231834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329856" y="2943776"/>
            <a:ext cx="2948322" cy="610510"/>
          </a:xfrm>
          <a:prstGeom prst="rect">
            <a:avLst/>
          </a:prstGeom>
          <a:noFill/>
          <a:ln w="3175" cmpd="sng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Arrow Connector 89"/>
          <p:cNvCxnSpPr>
            <a:stCxn id="73" idx="2"/>
            <a:endCxn id="89" idx="3"/>
          </p:cNvCxnSpPr>
          <p:nvPr/>
        </p:nvCxnSpPr>
        <p:spPr>
          <a:xfrm flipH="1" flipV="1">
            <a:off x="3278178" y="3249031"/>
            <a:ext cx="1573240" cy="4251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TextBox 75"/>
          <p:cNvSpPr txBox="1">
            <a:spLocks noChangeArrowheads="1"/>
          </p:cNvSpPr>
          <p:nvPr/>
        </p:nvSpPr>
        <p:spPr bwMode="auto">
          <a:xfrm>
            <a:off x="1957584" y="2517288"/>
            <a:ext cx="23666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dirty="0" smtClean="0">
                <a:latin typeface="Calibri" charset="0"/>
              </a:rPr>
              <a:t>3</a:t>
            </a:r>
            <a:endParaRPr lang="en-US" sz="800" dirty="0">
              <a:latin typeface="Calibri" charset="0"/>
            </a:endParaRPr>
          </a:p>
        </p:txBody>
      </p:sp>
      <p:sp>
        <p:nvSpPr>
          <p:cNvPr id="98" name="Oval 97"/>
          <p:cNvSpPr/>
          <p:nvPr/>
        </p:nvSpPr>
        <p:spPr>
          <a:xfrm>
            <a:off x="4469548" y="4451287"/>
            <a:ext cx="594360" cy="594360"/>
          </a:xfrm>
          <a:prstGeom prst="ellipse">
            <a:avLst/>
          </a:prstGeom>
          <a:noFill/>
          <a:ln w="25400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Straight Connector 98"/>
          <p:cNvCxnSpPr/>
          <p:nvPr/>
        </p:nvCxnSpPr>
        <p:spPr>
          <a:xfrm>
            <a:off x="247496" y="4514943"/>
            <a:ext cx="347472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Rectangle 99"/>
          <p:cNvSpPr/>
          <p:nvPr/>
        </p:nvSpPr>
        <p:spPr>
          <a:xfrm>
            <a:off x="318049" y="4404063"/>
            <a:ext cx="457200" cy="23183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955275" y="4404063"/>
            <a:ext cx="365760" cy="2318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619364" y="4404063"/>
            <a:ext cx="914400" cy="2318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2768101" y="4404063"/>
            <a:ext cx="731520" cy="2318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" name="Straight Connector 103"/>
          <p:cNvCxnSpPr/>
          <p:nvPr/>
        </p:nvCxnSpPr>
        <p:spPr>
          <a:xfrm>
            <a:off x="4351418" y="4514943"/>
            <a:ext cx="214891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4771995" y="4429189"/>
            <a:ext cx="0" cy="18288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>
            <a:off x="506330" y="4818354"/>
            <a:ext cx="401788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 flipV="1">
            <a:off x="4524213" y="4818354"/>
            <a:ext cx="18732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headEnd type="arrow" w="sm" len="sm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 flipV="1">
            <a:off x="371919" y="4818305"/>
            <a:ext cx="187325" cy="0"/>
          </a:xfrm>
          <a:prstGeom prst="line">
            <a:avLst/>
          </a:prstGeom>
          <a:ln w="38100">
            <a:solidFill>
              <a:schemeClr val="tx1"/>
            </a:solidFill>
            <a:headEnd type="none" w="sm" len="sm"/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3435708" y="4723864"/>
            <a:ext cx="1377782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V="1">
            <a:off x="3248437" y="4723338"/>
            <a:ext cx="187325" cy="0"/>
          </a:xfrm>
          <a:prstGeom prst="line">
            <a:avLst/>
          </a:prstGeom>
          <a:ln w="38100">
            <a:solidFill>
              <a:schemeClr val="tx1"/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V="1">
            <a:off x="4813490" y="4723864"/>
            <a:ext cx="18732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head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5053332" y="4475891"/>
            <a:ext cx="1095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5"/>
                </a:solidFill>
              </a:rPr>
              <a:t>E</a:t>
            </a:r>
            <a:r>
              <a:rPr lang="en-US" sz="1400" b="1" dirty="0" smtClean="0">
                <a:solidFill>
                  <a:schemeClr val="accent5"/>
                </a:solidFill>
              </a:rPr>
              <a:t>vidence</a:t>
            </a:r>
          </a:p>
          <a:p>
            <a:r>
              <a:rPr lang="en-US" sz="1400" b="1" dirty="0">
                <a:solidFill>
                  <a:schemeClr val="accent5"/>
                </a:solidFill>
              </a:rPr>
              <a:t>f</a:t>
            </a:r>
            <a:r>
              <a:rPr lang="en-US" sz="1400" b="1" dirty="0" smtClean="0">
                <a:solidFill>
                  <a:schemeClr val="accent5"/>
                </a:solidFill>
              </a:rPr>
              <a:t>rom cluster</a:t>
            </a:r>
            <a:endParaRPr lang="en-US" sz="1400" b="1" dirty="0">
              <a:solidFill>
                <a:schemeClr val="accent5"/>
              </a:solidFill>
            </a:endParaRPr>
          </a:p>
        </p:txBody>
      </p:sp>
      <p:sp>
        <p:nvSpPr>
          <p:cNvPr id="114" name="TextBox 75"/>
          <p:cNvSpPr txBox="1">
            <a:spLocks noChangeArrowheads="1"/>
          </p:cNvSpPr>
          <p:nvPr/>
        </p:nvSpPr>
        <p:spPr bwMode="auto">
          <a:xfrm>
            <a:off x="214814" y="4709778"/>
            <a:ext cx="23666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dirty="0" smtClean="0">
                <a:latin typeface="Calibri" charset="0"/>
              </a:rPr>
              <a:t>1</a:t>
            </a:r>
            <a:endParaRPr lang="en-US" sz="800" dirty="0">
              <a:latin typeface="Calibri" charset="0"/>
            </a:endParaRPr>
          </a:p>
        </p:txBody>
      </p:sp>
      <p:sp>
        <p:nvSpPr>
          <p:cNvPr id="115" name="TextBox 75"/>
          <p:cNvSpPr txBox="1">
            <a:spLocks noChangeArrowheads="1"/>
          </p:cNvSpPr>
          <p:nvPr/>
        </p:nvSpPr>
        <p:spPr bwMode="auto">
          <a:xfrm flipH="1">
            <a:off x="3058862" y="4607754"/>
            <a:ext cx="596722" cy="220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800" dirty="0" smtClean="0">
                <a:latin typeface="Calibri" charset="0"/>
              </a:rPr>
              <a:t>4</a:t>
            </a:r>
            <a:endParaRPr lang="en-US" sz="800" dirty="0">
              <a:latin typeface="Calibri" charset="0"/>
            </a:endParaRPr>
          </a:p>
        </p:txBody>
      </p:sp>
      <p:cxnSp>
        <p:nvCxnSpPr>
          <p:cNvPr id="116" name="Straight Connector 115"/>
          <p:cNvCxnSpPr/>
          <p:nvPr/>
        </p:nvCxnSpPr>
        <p:spPr>
          <a:xfrm>
            <a:off x="243910" y="5618087"/>
            <a:ext cx="347472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314463" y="5507207"/>
            <a:ext cx="457200" cy="23183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951689" y="5507207"/>
            <a:ext cx="365760" cy="2318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1615778" y="5507207"/>
            <a:ext cx="914400" cy="2318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2764515" y="5507207"/>
            <a:ext cx="731520" cy="2318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" name="Straight Connector 120"/>
          <p:cNvCxnSpPr/>
          <p:nvPr/>
        </p:nvCxnSpPr>
        <p:spPr>
          <a:xfrm>
            <a:off x="4347832" y="5618087"/>
            <a:ext cx="214891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4768409" y="5532333"/>
            <a:ext cx="0" cy="18288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 flipV="1">
            <a:off x="368333" y="5921449"/>
            <a:ext cx="187325" cy="0"/>
          </a:xfrm>
          <a:prstGeom prst="line">
            <a:avLst/>
          </a:prstGeom>
          <a:ln w="38100">
            <a:solidFill>
              <a:schemeClr val="tx1"/>
            </a:solidFill>
            <a:headEnd type="none" w="sm" len="sm"/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V="1">
            <a:off x="3244851" y="5826482"/>
            <a:ext cx="187325" cy="0"/>
          </a:xfrm>
          <a:prstGeom prst="line">
            <a:avLst/>
          </a:prstGeom>
          <a:ln w="38100">
            <a:solidFill>
              <a:schemeClr val="tx1"/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2147844" y="5816664"/>
            <a:ext cx="187325" cy="0"/>
          </a:xfrm>
          <a:prstGeom prst="line">
            <a:avLst/>
          </a:prstGeom>
          <a:ln w="38100">
            <a:solidFill>
              <a:schemeClr val="tx1"/>
            </a:solidFill>
            <a:headEnd type="none" w="sm" len="sm"/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1092142" y="5816664"/>
            <a:ext cx="187325" cy="0"/>
          </a:xfrm>
          <a:prstGeom prst="line">
            <a:avLst/>
          </a:prstGeom>
          <a:ln w="38100">
            <a:solidFill>
              <a:schemeClr val="tx1"/>
            </a:solidFill>
            <a:headEnd type="none" w="sm" len="sm"/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>
            <a:off x="1254010" y="5814312"/>
            <a:ext cx="37892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1617015" y="5811132"/>
            <a:ext cx="187325" cy="0"/>
          </a:xfrm>
          <a:prstGeom prst="line">
            <a:avLst/>
          </a:prstGeom>
          <a:ln w="38100">
            <a:solidFill>
              <a:schemeClr val="tx1"/>
            </a:solidFill>
            <a:head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>
            <a:off x="243910" y="6345361"/>
            <a:ext cx="71790" cy="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>
            <a:off x="315700" y="6128341"/>
            <a:ext cx="0" cy="21702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>
            <a:off x="310555" y="6128341"/>
            <a:ext cx="457200" cy="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>
            <a:off x="767755" y="6128341"/>
            <a:ext cx="5145" cy="21702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>
            <a:off x="772900" y="6345361"/>
            <a:ext cx="180026" cy="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 flipV="1">
            <a:off x="952926" y="6128341"/>
            <a:ext cx="0" cy="21702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 flipH="1">
            <a:off x="952926" y="6128341"/>
            <a:ext cx="365760" cy="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 flipV="1">
            <a:off x="1318687" y="6128341"/>
            <a:ext cx="0" cy="21702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 flipH="1">
            <a:off x="1318686" y="6345361"/>
            <a:ext cx="293184" cy="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 flipH="1" flipV="1">
            <a:off x="1611870" y="6128341"/>
            <a:ext cx="5146" cy="21702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flipH="1">
            <a:off x="1617016" y="6128341"/>
            <a:ext cx="909254" cy="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>
            <a:off x="2526270" y="6128341"/>
            <a:ext cx="0" cy="21702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>
            <a:off x="2531415" y="6345361"/>
            <a:ext cx="234337" cy="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 flipV="1">
            <a:off x="2760607" y="6128341"/>
            <a:ext cx="0" cy="21702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 flipH="1">
            <a:off x="2760607" y="6128341"/>
            <a:ext cx="736665" cy="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 flipH="1" flipV="1">
            <a:off x="3496035" y="6128341"/>
            <a:ext cx="1237" cy="21702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 flipH="1">
            <a:off x="3496035" y="6345361"/>
            <a:ext cx="223832" cy="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>
          <a:xfrm>
            <a:off x="5063908" y="5921449"/>
            <a:ext cx="12536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5"/>
                </a:solidFill>
              </a:rPr>
              <a:t>Evidence from</a:t>
            </a:r>
          </a:p>
          <a:p>
            <a:r>
              <a:rPr lang="en-US" sz="1400" b="1" dirty="0">
                <a:solidFill>
                  <a:schemeClr val="accent5"/>
                </a:solidFill>
              </a:rPr>
              <a:t>r</a:t>
            </a:r>
            <a:r>
              <a:rPr lang="en-US" sz="1400" b="1" dirty="0" smtClean="0">
                <a:solidFill>
                  <a:schemeClr val="accent5"/>
                </a:solidFill>
              </a:rPr>
              <a:t>ead depth</a:t>
            </a:r>
          </a:p>
        </p:txBody>
      </p:sp>
      <p:cxnSp>
        <p:nvCxnSpPr>
          <p:cNvPr id="148" name="Straight Connector 147"/>
          <p:cNvCxnSpPr/>
          <p:nvPr/>
        </p:nvCxnSpPr>
        <p:spPr>
          <a:xfrm flipH="1">
            <a:off x="245147" y="6643975"/>
            <a:ext cx="3473483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3810123" y="6488232"/>
            <a:ext cx="6942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Zero level</a:t>
            </a:r>
          </a:p>
        </p:txBody>
      </p:sp>
      <p:sp>
        <p:nvSpPr>
          <p:cNvPr id="150" name="TextBox 75"/>
          <p:cNvSpPr txBox="1">
            <a:spLocks noChangeArrowheads="1"/>
          </p:cNvSpPr>
          <p:nvPr/>
        </p:nvSpPr>
        <p:spPr bwMode="auto">
          <a:xfrm>
            <a:off x="211228" y="5812922"/>
            <a:ext cx="23666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dirty="0" smtClean="0">
                <a:latin typeface="Calibri" charset="0"/>
              </a:rPr>
              <a:t>1</a:t>
            </a:r>
            <a:endParaRPr lang="en-US" sz="800" dirty="0">
              <a:latin typeface="Calibri" charset="0"/>
            </a:endParaRPr>
          </a:p>
        </p:txBody>
      </p:sp>
      <p:sp>
        <p:nvSpPr>
          <p:cNvPr id="151" name="TextBox 75"/>
          <p:cNvSpPr txBox="1">
            <a:spLocks noChangeArrowheads="1"/>
          </p:cNvSpPr>
          <p:nvPr/>
        </p:nvSpPr>
        <p:spPr bwMode="auto">
          <a:xfrm>
            <a:off x="909395" y="5701204"/>
            <a:ext cx="242887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dirty="0">
                <a:latin typeface="Calibri" charset="0"/>
              </a:rPr>
              <a:t>2</a:t>
            </a:r>
            <a:r>
              <a:rPr lang="en-US" sz="800" dirty="0" smtClean="0">
                <a:latin typeface="Calibri" charset="0"/>
              </a:rPr>
              <a:t>                                            3                                             4</a:t>
            </a:r>
            <a:endParaRPr lang="en-US" sz="800" dirty="0">
              <a:latin typeface="Calibri" charset="0"/>
            </a:endParaRPr>
          </a:p>
        </p:txBody>
      </p:sp>
      <p:cxnSp>
        <p:nvCxnSpPr>
          <p:cNvPr id="157" name="Straight Connector 156"/>
          <p:cNvCxnSpPr/>
          <p:nvPr/>
        </p:nvCxnSpPr>
        <p:spPr>
          <a:xfrm>
            <a:off x="0" y="1944546"/>
            <a:ext cx="764685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9" name="TextBox 158"/>
          <p:cNvSpPr txBox="1"/>
          <p:nvPr/>
        </p:nvSpPr>
        <p:spPr>
          <a:xfrm>
            <a:off x="8034545" y="2912652"/>
            <a:ext cx="890238" cy="646331"/>
          </a:xfrm>
          <a:prstGeom prst="rect">
            <a:avLst/>
          </a:prstGeom>
          <a:solidFill>
            <a:schemeClr val="bg1">
              <a:alpha val="43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Aligned</a:t>
            </a:r>
          </a:p>
          <a:p>
            <a:r>
              <a:rPr lang="en-US" dirty="0" smtClean="0"/>
              <a:t>reads</a:t>
            </a:r>
            <a:endParaRPr lang="en-US" dirty="0"/>
          </a:p>
        </p:txBody>
      </p:sp>
      <p:sp>
        <p:nvSpPr>
          <p:cNvPr id="97" name="Bent Arrow 96"/>
          <p:cNvSpPr/>
          <p:nvPr/>
        </p:nvSpPr>
        <p:spPr>
          <a:xfrm rot="10800000">
            <a:off x="6497977" y="1797964"/>
            <a:ext cx="1958106" cy="1703631"/>
          </a:xfrm>
          <a:prstGeom prst="bentArrow">
            <a:avLst>
              <a:gd name="adj1" fmla="val 4744"/>
              <a:gd name="adj2" fmla="val 10239"/>
              <a:gd name="adj3" fmla="val 25000"/>
              <a:gd name="adj4" fmla="val 75000"/>
            </a:avLst>
          </a:prstGeom>
          <a:solidFill>
            <a:schemeClr val="accent5"/>
          </a:solidFill>
          <a:ln>
            <a:solidFill>
              <a:schemeClr val="accent5"/>
            </a:solidFill>
            <a:headEnd type="stealth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6" tIns="45717" rIns="91436" bIns="45717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2" name="TextBox 75"/>
          <p:cNvSpPr txBox="1">
            <a:spLocks noChangeArrowheads="1"/>
          </p:cNvSpPr>
          <p:nvPr/>
        </p:nvSpPr>
        <p:spPr bwMode="auto">
          <a:xfrm>
            <a:off x="5509394" y="1115333"/>
            <a:ext cx="11592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Calibri" charset="0"/>
              </a:rPr>
              <a:t>Reference</a:t>
            </a:r>
            <a:endParaRPr lang="en-US" dirty="0">
              <a:latin typeface="Calibri" charset="0"/>
            </a:endParaRPr>
          </a:p>
        </p:txBody>
      </p:sp>
      <p:sp>
        <p:nvSpPr>
          <p:cNvPr id="20" name="Bent Arrow 19"/>
          <p:cNvSpPr/>
          <p:nvPr/>
        </p:nvSpPr>
        <p:spPr>
          <a:xfrm rot="5400000">
            <a:off x="7736616" y="323875"/>
            <a:ext cx="676440" cy="855968"/>
          </a:xfrm>
          <a:prstGeom prst="bentArrow">
            <a:avLst>
              <a:gd name="adj1" fmla="val 12748"/>
              <a:gd name="adj2" fmla="val 10239"/>
              <a:gd name="adj3" fmla="val 25000"/>
              <a:gd name="adj4" fmla="val 75000"/>
            </a:avLst>
          </a:prstGeom>
          <a:solidFill>
            <a:schemeClr val="accent5"/>
          </a:solidFill>
          <a:ln>
            <a:solidFill>
              <a:schemeClr val="accent5"/>
            </a:solidFill>
            <a:headEnd type="stealth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6" tIns="45717" rIns="91436" bIns="45717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19094" y="1090079"/>
            <a:ext cx="162490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Alignment to</a:t>
            </a:r>
          </a:p>
          <a:p>
            <a:r>
              <a:rPr lang="en-US" sz="2000" dirty="0"/>
              <a:t>t</a:t>
            </a:r>
            <a:r>
              <a:rPr lang="en-US" sz="2000" dirty="0" smtClean="0"/>
              <a:t>he reference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3854025" y="2184822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…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3854025" y="4254444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…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3854025" y="5352200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…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279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requency_by_population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4" t="17226" r="21065" b="41862"/>
          <a:stretch/>
        </p:blipFill>
        <p:spPr>
          <a:xfrm>
            <a:off x="5607531" y="4005857"/>
            <a:ext cx="3200400" cy="2605806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12849" y="6417762"/>
            <a:ext cx="2133600" cy="365124"/>
          </a:xfrm>
        </p:spPr>
        <p:txBody>
          <a:bodyPr/>
          <a:lstStyle/>
          <a:p>
            <a:fld id="{B42051A4-B0BA-074E-BAE7-CB2A9F1E445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85768" y="87255"/>
            <a:ext cx="3457322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NA12878 (CEU)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9504018"/>
              </p:ext>
            </p:extLst>
          </p:nvPr>
        </p:nvGraphicFramePr>
        <p:xfrm>
          <a:off x="476588" y="1106295"/>
          <a:ext cx="2732172" cy="4922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345"/>
                <a:gridCol w="494401"/>
                <a:gridCol w="494401"/>
                <a:gridCol w="523484"/>
                <a:gridCol w="550541"/>
              </a:tblGrid>
              <a:tr h="245331">
                <a:tc rowSpan="2"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/>
                          <a:cs typeface="Calibri"/>
                        </a:rPr>
                        <a:t>Parent gene with predicted novel retroduplication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 vert="vert270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/>
                          <a:cs typeface="Calibri"/>
                        </a:rPr>
                        <a:t>Additional support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/>
                          <a:cs typeface="Calibri"/>
                        </a:rPr>
                        <a:t>PCR</a:t>
                      </a:r>
                    </a:p>
                    <a:p>
                      <a:r>
                        <a:rPr lang="en-US" sz="1200" dirty="0" smtClean="0">
                          <a:latin typeface="Calibri"/>
                          <a:cs typeface="Calibri"/>
                        </a:rPr>
                        <a:t>validation</a:t>
                      </a:r>
                    </a:p>
                  </a:txBody>
                  <a:tcPr vert="vert270"/>
                </a:tc>
              </a:tr>
              <a:tr h="1081915">
                <a:tc vMerge="1">
                  <a:txBody>
                    <a:bodyPr/>
                    <a:lstStyle/>
                    <a:p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  <a:cs typeface="Calibri"/>
                        </a:rPr>
                        <a:t>Read depth</a:t>
                      </a:r>
                    </a:p>
                    <a:p>
                      <a:r>
                        <a:rPr lang="en-US" sz="1200" dirty="0" smtClean="0">
                          <a:latin typeface="+mn-lt"/>
                          <a:cs typeface="Calibri"/>
                        </a:rPr>
                        <a:t>support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/>
                          <a:cs typeface="Calibri"/>
                        </a:rPr>
                        <a:t>Insertion point</a:t>
                      </a:r>
                    </a:p>
                    <a:p>
                      <a:r>
                        <a:rPr lang="en-US" sz="1200" dirty="0" smtClean="0">
                          <a:latin typeface="Calibri"/>
                          <a:cs typeface="Calibri"/>
                        </a:rPr>
                        <a:t>support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/>
                          <a:cs typeface="Calibri"/>
                        </a:rPr>
                        <a:t>Found in</a:t>
                      </a:r>
                    </a:p>
                    <a:p>
                      <a:r>
                        <a:rPr lang="en-US" sz="1200" dirty="0" smtClean="0">
                          <a:latin typeface="Calibri"/>
                          <a:cs typeface="Calibri"/>
                        </a:rPr>
                        <a:t>Venter genome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 vert="vert270"/>
                </a:tc>
                <a:tc vMerge="1">
                  <a:txBody>
                    <a:bodyPr/>
                    <a:lstStyle/>
                    <a:p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17056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latin typeface="Calibri"/>
                          <a:cs typeface="Calibri"/>
                        </a:rPr>
                        <a:t>CDC27</a:t>
                      </a:r>
                    </a:p>
                  </a:txBody>
                  <a:tcPr marL="12700" marR="12700" marT="12699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Calibri"/>
                          <a:cs typeface="Calibri"/>
                        </a:rPr>
                        <a:t>Yes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+mn-lt"/>
                          <a:cs typeface="Calibri"/>
                        </a:rPr>
                        <a:t>Yes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UN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/>
                </a:tc>
              </a:tr>
              <a:tr h="17094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latin typeface="Calibri"/>
                          <a:cs typeface="Calibri"/>
                        </a:rPr>
                        <a:t>BCLAF1</a:t>
                      </a:r>
                    </a:p>
                  </a:txBody>
                  <a:tcPr marL="12700" marR="12700" marT="12699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Calibri"/>
                          <a:cs typeface="Calibri"/>
                        </a:rPr>
                        <a:t>Yes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Calibri"/>
                          <a:cs typeface="Calibri"/>
                        </a:rPr>
                        <a:t>Yes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UN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/>
                </a:tc>
              </a:tr>
              <a:tr h="200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latin typeface="Calibri"/>
                          <a:cs typeface="Calibri"/>
                        </a:rPr>
                        <a:t>LAPTM4B</a:t>
                      </a:r>
                    </a:p>
                  </a:txBody>
                  <a:tcPr marL="12700" marR="12700" marT="12699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Calibri"/>
                          <a:cs typeface="Calibri"/>
                        </a:rPr>
                        <a:t>Yes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Calibri"/>
                          <a:cs typeface="Calibri"/>
                        </a:rPr>
                        <a:t>Yes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008000"/>
                          </a:solidFill>
                          <a:latin typeface="+mn-lt"/>
                          <a:cs typeface="Calibri"/>
                        </a:rPr>
                        <a:t>Yes</a:t>
                      </a:r>
                      <a:endParaRPr lang="en-US" sz="1200" dirty="0">
                        <a:solidFill>
                          <a:srgbClr val="008000"/>
                        </a:solidFill>
                        <a:latin typeface="+mn-lt"/>
                        <a:cs typeface="Calibri"/>
                      </a:endParaRPr>
                    </a:p>
                  </a:txBody>
                  <a:tcPr/>
                </a:tc>
              </a:tr>
              <a:tr h="12248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latin typeface="Calibri"/>
                          <a:cs typeface="Calibri"/>
                        </a:rPr>
                        <a:t>MTCH2</a:t>
                      </a:r>
                    </a:p>
                  </a:txBody>
                  <a:tcPr marL="12700" marR="12700" marT="12699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008000"/>
                          </a:solidFill>
                          <a:latin typeface="Calibri"/>
                          <a:cs typeface="Calibri"/>
                        </a:rPr>
                        <a:t>Yes</a:t>
                      </a:r>
                      <a:endParaRPr lang="en-US" sz="1200" dirty="0">
                        <a:solidFill>
                          <a:srgbClr val="008000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1917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latin typeface="Calibri"/>
                          <a:cs typeface="Calibri"/>
                        </a:rPr>
                        <a:t>CBX3</a:t>
                      </a:r>
                    </a:p>
                  </a:txBody>
                  <a:tcPr marL="12700" marR="12700" marT="12699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Calibri"/>
                          <a:cs typeface="Calibri"/>
                        </a:rPr>
                        <a:t>Yes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Calibri"/>
                          <a:cs typeface="Calibri"/>
                        </a:rPr>
                        <a:t>Yes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Calibri"/>
                          <a:cs typeface="Calibri"/>
                        </a:rPr>
                        <a:t>Yes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008000"/>
                          </a:solidFill>
                          <a:latin typeface="Calibri"/>
                          <a:cs typeface="Calibri"/>
                        </a:rPr>
                        <a:t>Yes</a:t>
                      </a:r>
                      <a:endParaRPr lang="en-US" sz="1200" dirty="0">
                        <a:solidFill>
                          <a:srgbClr val="008000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1921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latin typeface="Calibri"/>
                          <a:cs typeface="Calibri"/>
                        </a:rPr>
                        <a:t>TMEM66</a:t>
                      </a:r>
                    </a:p>
                  </a:txBody>
                  <a:tcPr marL="12700" marR="12700" marT="12699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Calibri"/>
                          <a:cs typeface="Calibri"/>
                        </a:rPr>
                        <a:t>Yes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Calibri"/>
                          <a:cs typeface="Calibri"/>
                        </a:rPr>
                        <a:t>Yes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008000"/>
                          </a:solidFill>
                          <a:latin typeface="Calibri"/>
                          <a:cs typeface="Calibri"/>
                        </a:rPr>
                        <a:t>Yes</a:t>
                      </a:r>
                      <a:endParaRPr lang="en-US" sz="1200" dirty="0">
                        <a:solidFill>
                          <a:srgbClr val="008000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1728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latin typeface="Calibri"/>
                          <a:cs typeface="Calibri"/>
                        </a:rPr>
                        <a:t>TDG</a:t>
                      </a:r>
                    </a:p>
                  </a:txBody>
                  <a:tcPr marL="12700" marR="12700" marT="12699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Calibri"/>
                          <a:cs typeface="Calibri"/>
                        </a:rPr>
                        <a:t>Yes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Calibri"/>
                          <a:cs typeface="Calibri"/>
                        </a:rPr>
                        <a:t>Yes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Calibri"/>
                          <a:cs typeface="Calibri"/>
                        </a:rPr>
                        <a:t>Yes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008000"/>
                          </a:solidFill>
                          <a:latin typeface="Calibri"/>
                          <a:cs typeface="Calibri"/>
                        </a:rPr>
                        <a:t>Yes</a:t>
                      </a:r>
                      <a:endParaRPr lang="en-US" sz="1200" dirty="0">
                        <a:solidFill>
                          <a:srgbClr val="008000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19293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latin typeface="Calibri"/>
                          <a:cs typeface="Calibri"/>
                        </a:rPr>
                        <a:t>BOD1</a:t>
                      </a:r>
                    </a:p>
                  </a:txBody>
                  <a:tcPr marL="12700" marR="12700" marT="12699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20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1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8000"/>
                          </a:solidFill>
                          <a:latin typeface="+mn-lt"/>
                          <a:cs typeface="Calibri"/>
                        </a:rPr>
                        <a:t>Yes</a:t>
                      </a:r>
                    </a:p>
                  </a:txBody>
                  <a:tcPr/>
                </a:tc>
              </a:tr>
              <a:tr h="22284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latin typeface="Calibri"/>
                          <a:cs typeface="Calibri"/>
                        </a:rPr>
                        <a:t>CACNA1B</a:t>
                      </a:r>
                    </a:p>
                  </a:txBody>
                  <a:tcPr marL="12700" marR="12700" marT="12699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20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Calibri"/>
                          <a:cs typeface="Calibri"/>
                        </a:rPr>
                        <a:t>Yes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1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8000"/>
                          </a:solidFill>
                          <a:latin typeface="+mn-lt"/>
                          <a:cs typeface="Calibri"/>
                        </a:rPr>
                        <a:t>Yes</a:t>
                      </a:r>
                    </a:p>
                  </a:txBody>
                  <a:tcPr/>
                </a:tc>
              </a:tr>
              <a:tr h="1740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latin typeface="Calibri"/>
                          <a:cs typeface="Calibri"/>
                        </a:rPr>
                        <a:t>SKA3</a:t>
                      </a:r>
                    </a:p>
                  </a:txBody>
                  <a:tcPr marL="12700" marR="12700" marT="12699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Calibri"/>
                          <a:cs typeface="Calibri"/>
                        </a:rPr>
                        <a:t>Yes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Calibri"/>
                          <a:cs typeface="Calibri"/>
                        </a:rPr>
                        <a:t>Yes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008000"/>
                          </a:solidFill>
                          <a:latin typeface="Calibri"/>
                          <a:cs typeface="Calibri"/>
                        </a:rPr>
                        <a:t>Yes</a:t>
                      </a:r>
                      <a:endParaRPr lang="en-US" sz="1200" dirty="0">
                        <a:solidFill>
                          <a:srgbClr val="008000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17439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latin typeface="Calibri"/>
                          <a:cs typeface="Calibri"/>
                        </a:rPr>
                        <a:t>AP3S1</a:t>
                      </a:r>
                    </a:p>
                  </a:txBody>
                  <a:tcPr marL="12700" marR="12700" marT="12699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Calibri"/>
                          <a:cs typeface="Calibri"/>
                        </a:rPr>
                        <a:t>Yes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Calibri"/>
                          <a:cs typeface="Calibri"/>
                        </a:rPr>
                        <a:t>Yes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rgbClr val="008000"/>
                          </a:solidFill>
                          <a:latin typeface="+mn-lt"/>
                          <a:cs typeface="Calibri"/>
                        </a:rPr>
                        <a:t>Yes</a:t>
                      </a:r>
                      <a:endParaRPr lang="en-US" sz="1200" dirty="0">
                        <a:solidFill>
                          <a:srgbClr val="008000"/>
                        </a:solidFill>
                        <a:latin typeface="+mn-lt"/>
                        <a:cs typeface="Calibri"/>
                      </a:endParaRPr>
                    </a:p>
                  </a:txBody>
                  <a:tcPr/>
                </a:tc>
              </a:tr>
              <a:tr h="1747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latin typeface="Calibri"/>
                          <a:cs typeface="Calibri"/>
                        </a:rPr>
                        <a:t>AC131157</a:t>
                      </a:r>
                      <a:endParaRPr lang="en-US" sz="1200" b="0" i="0" u="none" strike="noStrike" dirty="0">
                        <a:latin typeface="Calibri"/>
                        <a:cs typeface="Calibri"/>
                      </a:endParaRPr>
                    </a:p>
                  </a:txBody>
                  <a:tcPr marL="12700" marR="12700" marT="12699" marB="0" anchor="ctr"/>
                </a:tc>
                <a:tc>
                  <a:txBody>
                    <a:bodyPr/>
                    <a:lstStyle/>
                    <a:p>
                      <a:endParaRPr lang="en-US" sz="120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Calibri"/>
                          <a:cs typeface="Calibri"/>
                        </a:rPr>
                        <a:t>N/A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17515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AL590623</a:t>
                      </a:r>
                      <a:endParaRPr lang="en-US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marL="12700" marR="12700" marT="12699" marB="0"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Centromere</a:t>
                      </a:r>
                      <a:endParaRPr lang="en-US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itle 6"/>
          <p:cNvSpPr txBox="1">
            <a:spLocks/>
          </p:cNvSpPr>
          <p:nvPr/>
        </p:nvSpPr>
        <p:spPr>
          <a:xfrm>
            <a:off x="5762635" y="3585398"/>
            <a:ext cx="2567212" cy="488324"/>
          </a:xfrm>
          <a:prstGeom prst="rect">
            <a:avLst/>
          </a:prstGeom>
        </p:spPr>
        <p:txBody>
          <a:bodyPr vert="horz" lIns="91436" tIns="45717" rIns="91436" bIns="45717" rtlCol="0" anchor="ctr">
            <a:normAutofit fontScale="92500" lnSpcReduction="20000"/>
          </a:bodyPr>
          <a:lstStyle>
            <a:lvl1pPr algn="ctr" defTabSz="4571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Populations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6427619"/>
            <a:ext cx="1424136" cy="261604"/>
          </a:xfrm>
          <a:prstGeom prst="rect">
            <a:avLst/>
          </a:prstGeom>
          <a:noFill/>
        </p:spPr>
        <p:txBody>
          <a:bodyPr wrap="none" lIns="91436" tIns="45717" rIns="91436" bIns="45717" rtlCol="0">
            <a:spAutoFit/>
          </a:bodyPr>
          <a:lstStyle/>
          <a:p>
            <a:r>
              <a:rPr lang="en-US" sz="1100" dirty="0" smtClean="0"/>
              <a:t>Abyzov et al., in </a:t>
            </a:r>
            <a:r>
              <a:rPr lang="en-US" sz="1100" dirty="0" smtClean="0"/>
              <a:t>press</a:t>
            </a:r>
            <a:endParaRPr lang="en-US" sz="1100" dirty="0"/>
          </a:p>
        </p:txBody>
      </p:sp>
      <p:pic>
        <p:nvPicPr>
          <p:cNvPr id="10" name="Picture 9" descr="Approach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73"/>
          <a:stretch/>
        </p:blipFill>
        <p:spPr>
          <a:xfrm>
            <a:off x="3479437" y="165880"/>
            <a:ext cx="5486400" cy="341951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479437" y="2192892"/>
            <a:ext cx="241109" cy="250248"/>
          </a:xfrm>
          <a:prstGeom prst="rect">
            <a:avLst/>
          </a:prstGeom>
          <a:solidFill>
            <a:schemeClr val="bg1"/>
          </a:solidFill>
          <a:ln>
            <a:noFill/>
            <a:headEnd type="stealth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966622" y="677752"/>
            <a:ext cx="241109" cy="250248"/>
          </a:xfrm>
          <a:prstGeom prst="rect">
            <a:avLst/>
          </a:prstGeom>
          <a:solidFill>
            <a:schemeClr val="bg1"/>
          </a:solidFill>
          <a:ln>
            <a:noFill/>
            <a:headEnd type="stealth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524026" y="3896726"/>
            <a:ext cx="2298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</a:rPr>
              <a:t>6-11 per person!</a:t>
            </a:r>
            <a:endParaRPr lang="en-US" sz="2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981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51" r="2384"/>
          <a:stretch>
            <a:fillRect/>
          </a:stretch>
        </p:blipFill>
        <p:spPr>
          <a:xfrm>
            <a:off x="0" y="378970"/>
            <a:ext cx="9144000" cy="57140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-2410992" y="2807757"/>
            <a:ext cx="5227104" cy="307770"/>
          </a:xfrm>
          <a:prstGeom prst="rect">
            <a:avLst/>
          </a:prstGeom>
          <a:solidFill>
            <a:schemeClr val="bg1"/>
          </a:solidFill>
        </p:spPr>
        <p:txBody>
          <a:bodyPr wrap="none" lIns="91436" tIns="45717" rIns="91436" bIns="45717" rtlCol="0">
            <a:spAutoFit/>
          </a:bodyPr>
          <a:lstStyle/>
          <a:p>
            <a:r>
              <a:rPr lang="en-US" sz="1400" dirty="0"/>
              <a:t>88 YRI samples                      80 CEU sample                     NA12878 (CEU)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27612" y="1995479"/>
            <a:ext cx="303370" cy="307770"/>
          </a:xfrm>
          <a:prstGeom prst="rect">
            <a:avLst/>
          </a:prstGeom>
          <a:solidFill>
            <a:schemeClr val="bg1"/>
          </a:solidFill>
        </p:spPr>
        <p:txBody>
          <a:bodyPr wrap="square" lIns="91436" tIns="45717" rIns="91436" bIns="45717" rtlCol="0">
            <a:spAutoFit/>
          </a:bodyPr>
          <a:lstStyle/>
          <a:p>
            <a:r>
              <a:rPr lang="en-US" sz="1400" dirty="0"/>
              <a:t>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40630" y="5896511"/>
            <a:ext cx="303370" cy="307770"/>
          </a:xfrm>
          <a:prstGeom prst="rect">
            <a:avLst/>
          </a:prstGeom>
          <a:solidFill>
            <a:schemeClr val="bg1"/>
          </a:solidFill>
        </p:spPr>
        <p:txBody>
          <a:bodyPr wrap="square" lIns="91436" tIns="45717" rIns="91436" bIns="45717" rtlCol="0">
            <a:spAutoFit/>
          </a:bodyPr>
          <a:lstStyle/>
          <a:p>
            <a:r>
              <a:rPr lang="en-US" sz="1400" dirty="0"/>
              <a:t>   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166137" y="87834"/>
            <a:ext cx="196765" cy="1588"/>
          </a:xfrm>
          <a:prstGeom prst="line">
            <a:avLst/>
          </a:prstGeom>
          <a:ln>
            <a:solidFill>
              <a:srgbClr val="FF0000"/>
            </a:solidFill>
            <a:headEnd type="arrow" w="sm" len="sm"/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88565" y="88627"/>
            <a:ext cx="274320" cy="1588"/>
          </a:xfrm>
          <a:prstGeom prst="line">
            <a:avLst/>
          </a:prstGeom>
          <a:ln>
            <a:solidFill>
              <a:srgbClr val="FF0000"/>
            </a:solidFill>
            <a:headEnd type="arrow" w="sm" len="sm"/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880773" y="90215"/>
            <a:ext cx="182880" cy="1588"/>
          </a:xfrm>
          <a:prstGeom prst="line">
            <a:avLst/>
          </a:prstGeom>
          <a:ln>
            <a:solidFill>
              <a:srgbClr val="FF0000"/>
            </a:solidFill>
            <a:headEnd type="arrow" w="sm" len="sm"/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060005" y="90567"/>
            <a:ext cx="182880" cy="1588"/>
          </a:xfrm>
          <a:prstGeom prst="line">
            <a:avLst/>
          </a:prstGeom>
          <a:ln>
            <a:solidFill>
              <a:srgbClr val="FF0000"/>
            </a:solidFill>
            <a:headEnd type="arrow" w="sm" len="sm"/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311117" y="86245"/>
            <a:ext cx="228600" cy="1588"/>
          </a:xfrm>
          <a:prstGeom prst="line">
            <a:avLst/>
          </a:prstGeom>
          <a:ln>
            <a:solidFill>
              <a:srgbClr val="FF0000"/>
            </a:solidFill>
            <a:headEnd type="arrow" w="sm" len="sm"/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425320" y="84657"/>
            <a:ext cx="731520" cy="1588"/>
          </a:xfrm>
          <a:prstGeom prst="line">
            <a:avLst/>
          </a:prstGeom>
          <a:ln>
            <a:solidFill>
              <a:srgbClr val="FF0000"/>
            </a:solidFill>
            <a:headEnd type="arrow" w="sm" len="sm"/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246686" y="-82039"/>
            <a:ext cx="1774837" cy="276993"/>
          </a:xfrm>
          <a:prstGeom prst="rect">
            <a:avLst/>
          </a:prstGeom>
          <a:noFill/>
        </p:spPr>
        <p:txBody>
          <a:bodyPr wrap="none" lIns="91436" tIns="45717" rIns="91436" bIns="45717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Supported slice-junctions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/>
          </a:blip>
          <a:srcRect l="9840" t="5364" r="120" b="93166"/>
          <a:stretch>
            <a:fillRect/>
          </a:stretch>
        </p:blipFill>
        <p:spPr>
          <a:xfrm>
            <a:off x="1355202" y="198958"/>
            <a:ext cx="6812280" cy="24909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75340" y="2006585"/>
            <a:ext cx="1968011" cy="307770"/>
          </a:xfrm>
          <a:prstGeom prst="rect">
            <a:avLst/>
          </a:prstGeom>
          <a:noFill/>
        </p:spPr>
        <p:txBody>
          <a:bodyPr wrap="none" lIns="91436" tIns="45717" rIns="91436" bIns="45717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Possible unknown </a:t>
            </a:r>
            <a:r>
              <a:rPr lang="en-US" sz="1400" dirty="0" err="1">
                <a:solidFill>
                  <a:schemeClr val="accent6"/>
                </a:solidFill>
              </a:rPr>
              <a:t>exons</a:t>
            </a:r>
            <a:endParaRPr lang="en-US" sz="1400" dirty="0">
              <a:solidFill>
                <a:schemeClr val="accent6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16200000" flipH="1">
            <a:off x="2864209" y="2333215"/>
            <a:ext cx="281436" cy="188102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1123476" y="2338007"/>
            <a:ext cx="640584" cy="505405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rcRect l="9492" t="39898" b="36183"/>
          <a:stretch>
            <a:fillRect/>
          </a:stretch>
        </p:blipFill>
        <p:spPr>
          <a:xfrm>
            <a:off x="1318655" y="6050400"/>
            <a:ext cx="6827715" cy="7006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" y="89060"/>
            <a:ext cx="1318645" cy="369326"/>
          </a:xfrm>
          <a:prstGeom prst="rect">
            <a:avLst/>
          </a:prstGeom>
          <a:noFill/>
        </p:spPr>
        <p:txBody>
          <a:bodyPr wrap="none" lIns="91436" tIns="45717" rIns="91436" bIns="45717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CDC27 gene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16705" y="3995673"/>
            <a:ext cx="1723541" cy="307770"/>
          </a:xfrm>
          <a:prstGeom prst="rect">
            <a:avLst/>
          </a:prstGeom>
          <a:solidFill>
            <a:schemeClr val="bg1"/>
          </a:solidFill>
        </p:spPr>
        <p:txBody>
          <a:bodyPr wrap="none" lIns="91436" tIns="45717" rIns="91436" bIns="45717" rtlCol="0">
            <a:spAutoFit/>
          </a:bodyPr>
          <a:lstStyle/>
          <a:p>
            <a:r>
              <a:rPr lang="en-US" sz="1400" dirty="0"/>
              <a:t>Chromosome 17, Mb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9059" y="6093035"/>
            <a:ext cx="1230843" cy="523214"/>
          </a:xfrm>
          <a:prstGeom prst="rect">
            <a:avLst/>
          </a:prstGeom>
          <a:noFill/>
        </p:spPr>
        <p:txBody>
          <a:bodyPr wrap="none" lIns="91436" tIns="45717" rIns="91436" bIns="45717" rtlCol="0">
            <a:spAutoFit/>
          </a:bodyPr>
          <a:lstStyle/>
          <a:p>
            <a:r>
              <a:rPr lang="en-US" sz="1400" dirty="0" err="1"/>
              <a:t>Histone</a:t>
            </a:r>
            <a:r>
              <a:rPr lang="en-US" sz="1400" dirty="0"/>
              <a:t> marks</a:t>
            </a:r>
          </a:p>
          <a:p>
            <a:r>
              <a:rPr lang="en-US" sz="1400" dirty="0"/>
              <a:t>by ENCODE</a:t>
            </a:r>
          </a:p>
        </p:txBody>
      </p:sp>
      <p:sp>
        <p:nvSpPr>
          <p:cNvPr id="27" name="Left Brace 26"/>
          <p:cNvSpPr/>
          <p:nvPr/>
        </p:nvSpPr>
        <p:spPr>
          <a:xfrm rot="5400000">
            <a:off x="5421737" y="-397665"/>
            <a:ext cx="546983" cy="5013513"/>
          </a:xfrm>
          <a:prstGeom prst="leftBrace">
            <a:avLst>
              <a:gd name="adj1" fmla="val 8333"/>
              <a:gd name="adj2" fmla="val 39645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6" tIns="45717" rIns="91436" bIns="45717"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150185" y="1546366"/>
            <a:ext cx="1184932" cy="307770"/>
          </a:xfrm>
          <a:prstGeom prst="rect">
            <a:avLst/>
          </a:prstGeom>
          <a:noFill/>
        </p:spPr>
        <p:txBody>
          <a:bodyPr wrap="none" lIns="91436" tIns="45717" rIns="91436" bIns="45717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</a:rPr>
              <a:t>Known </a:t>
            </a:r>
            <a:r>
              <a:rPr lang="en-US" sz="1400" b="1" dirty="0" err="1">
                <a:solidFill>
                  <a:srgbClr val="FFFF00"/>
                </a:solidFill>
              </a:rPr>
              <a:t>exons</a:t>
            </a:r>
            <a:endParaRPr lang="en-US" sz="1400" b="1" dirty="0">
              <a:solidFill>
                <a:srgbClr val="FFFF00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rot="16200000" flipH="1">
            <a:off x="2626028" y="2367167"/>
            <a:ext cx="436628" cy="354377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932329" y="2487592"/>
            <a:ext cx="547877" cy="224775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>
            <a:off x="794651" y="2519068"/>
            <a:ext cx="561392" cy="129767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51A4-B0BA-074E-BAE7-CB2A9F1E445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781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Buy one get one free!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51A4-B0BA-074E-BAE7-CB2A9F1E445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0337"/>
          <a:stretch/>
        </p:blipFill>
        <p:spPr>
          <a:xfrm>
            <a:off x="457200" y="2047631"/>
            <a:ext cx="8229600" cy="30325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427619"/>
            <a:ext cx="1424136" cy="261604"/>
          </a:xfrm>
          <a:prstGeom prst="rect">
            <a:avLst/>
          </a:prstGeom>
          <a:noFill/>
        </p:spPr>
        <p:txBody>
          <a:bodyPr wrap="none" lIns="91436" tIns="45717" rIns="91436" bIns="45717" rtlCol="0">
            <a:spAutoFit/>
          </a:bodyPr>
          <a:lstStyle/>
          <a:p>
            <a:r>
              <a:rPr lang="en-US" sz="1100" dirty="0" smtClean="0"/>
              <a:t>Abyzov et al., in </a:t>
            </a:r>
            <a:r>
              <a:rPr lang="en-US" sz="1100" dirty="0" smtClean="0"/>
              <a:t>press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49681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Hypothesis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Retrotransposition is coupled to cell division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51A4-B0BA-074E-BAE7-CB2A9F1E445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627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Periodic expression of CDC27 gene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51A4-B0BA-074E-BAE7-CB2A9F1E445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3419"/>
          <a:stretch/>
        </p:blipFill>
        <p:spPr>
          <a:xfrm>
            <a:off x="1182076" y="1680307"/>
            <a:ext cx="6705600" cy="485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227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7095</TotalTime>
  <Words>498</Words>
  <Application>Microsoft Macintosh PowerPoint</Application>
  <PresentationFormat>On-screen Show (4:3)</PresentationFormat>
  <Paragraphs>236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Variation in retroduplications (pseudogenes) within human population: summary and future directions</vt:lpstr>
      <vt:lpstr>PowerPoint Presentation</vt:lpstr>
      <vt:lpstr>Retroduplication variation (RDV)</vt:lpstr>
      <vt:lpstr>PowerPoint Presentation</vt:lpstr>
      <vt:lpstr>NA12878 (CEU)</vt:lpstr>
      <vt:lpstr>PowerPoint Presentation</vt:lpstr>
      <vt:lpstr>Buy one get one free!</vt:lpstr>
      <vt:lpstr>Hypothesis</vt:lpstr>
      <vt:lpstr>Periodic expression of CDC27 gene</vt:lpstr>
      <vt:lpstr>Hypothesis: retrotransposition is coupled to cell division (in germline)</vt:lpstr>
      <vt:lpstr>Future direction</vt:lpstr>
      <vt:lpstr>Retroduplication variation (RDV)</vt:lpstr>
    </vt:vector>
  </TitlesOfParts>
  <Company>Yale univesity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Alexej Abyzov</dc:creator>
  <cp:lastModifiedBy>Alexej Abyzov</cp:lastModifiedBy>
  <cp:revision>295</cp:revision>
  <dcterms:created xsi:type="dcterms:W3CDTF">2011-12-21T20:25:38Z</dcterms:created>
  <dcterms:modified xsi:type="dcterms:W3CDTF">2013-09-09T14:18:47Z</dcterms:modified>
</cp:coreProperties>
</file>