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80" r:id="rId22"/>
    <p:sldId id="279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5620"/>
    <p:restoredTop sz="99445" autoAdjust="0"/>
  </p:normalViewPr>
  <p:slideViewPr>
    <p:cSldViewPr snapToGrid="0" snapToObjects="1">
      <p:cViewPr varScale="1">
        <p:scale>
          <a:sx n="129" d="100"/>
          <a:sy n="129" d="100"/>
        </p:scale>
        <p:origin x="-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2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8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1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3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2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B873D-A4E1-1F4B-8BA8-10262125C644}" type="datetimeFigureOut">
              <a:rPr lang="en-US" smtClean="0"/>
              <a:t>9/8/13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96D4-3280-5843-935E-10F2FE2E2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0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CNVnator</a:t>
            </a:r>
            <a:r>
              <a:rPr lang="en-US" dirty="0" smtClean="0"/>
              <a:t> on phase III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 &amp; Mark Gerstein</a:t>
            </a:r>
          </a:p>
          <a:p>
            <a:r>
              <a:rPr lang="en-US" dirty="0" smtClean="0"/>
              <a:t>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36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chr3:195198001-195218000</a:t>
            </a:r>
            <a:br>
              <a:rPr lang="en-US" dirty="0" smtClean="0"/>
            </a:br>
            <a:r>
              <a:rPr lang="en-US" dirty="0" smtClean="0"/>
              <a:t>del in 76 (77%)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48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701" y="240427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701" y="4735472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4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chr4:187880001-187894000</a:t>
            </a:r>
            <a:br>
              <a:rPr lang="en-US" dirty="0" smtClean="0"/>
            </a:br>
            <a:r>
              <a:rPr lang="en-US" dirty="0" smtClean="0"/>
              <a:t>del in 83 (85%)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17658"/>
            <a:ext cx="8229600" cy="5003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701" y="160419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1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chr7:126045733-126051546</a:t>
            </a:r>
            <a:br>
              <a:rPr lang="en-US" dirty="0" smtClean="0"/>
            </a:br>
            <a:r>
              <a:rPr lang="en-US" dirty="0" smtClean="0"/>
              <a:t>del in 70 (71%)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7774"/>
            <a:ext cx="8229600" cy="4988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701" y="160419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79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chr10:114112001-114117000</a:t>
            </a:r>
            <a:br>
              <a:rPr lang="en-US" dirty="0" smtClean="0"/>
            </a:br>
            <a:r>
              <a:rPr lang="en-US" dirty="0" smtClean="0"/>
              <a:t>del in 69 (70%)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6972"/>
            <a:ext cx="8229600" cy="5087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701" y="160419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221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chr13:51069001-51075000</a:t>
            </a:r>
            <a:br>
              <a:rPr lang="en-US" dirty="0" smtClean="0"/>
            </a:br>
            <a:r>
              <a:rPr lang="en-US" dirty="0" smtClean="0"/>
              <a:t>del in 93 (95%)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7652"/>
            <a:ext cx="8229600" cy="5018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701" y="160419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10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chr18:76738001-76741000</a:t>
            </a:r>
            <a:br>
              <a:rPr lang="en-US" dirty="0" smtClean="0"/>
            </a:br>
            <a:r>
              <a:rPr lang="en-US" dirty="0" smtClean="0"/>
              <a:t>del in 58 (59%)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2366"/>
            <a:ext cx="8229600" cy="5036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701" y="160419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015" y="392160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 positive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6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chr7:151955001-151984000</a:t>
            </a:r>
            <a:br>
              <a:rPr lang="en-US" dirty="0" smtClean="0"/>
            </a:br>
            <a:r>
              <a:rPr lang="en-US" dirty="0" smtClean="0"/>
              <a:t>dup in 42 (43%)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6968"/>
            <a:ext cx="8229600" cy="5093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701" y="160419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015" y="392160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 positive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29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chr16:33761001-33813000</a:t>
            </a:r>
            <a:br>
              <a:rPr lang="en-US" dirty="0" smtClean="0"/>
            </a:br>
            <a:r>
              <a:rPr lang="en-US" dirty="0" smtClean="0"/>
              <a:t>dup in 32 (33%) samples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6966"/>
            <a:ext cx="8229600" cy="5080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86701" y="1604194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3015" y="392160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 positive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0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NA12878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deletions IRS seems to be biased against frequent events</a:t>
            </a:r>
          </a:p>
          <a:p>
            <a:r>
              <a:rPr lang="en-US" dirty="0" smtClean="0"/>
              <a:t>For duplications IRS seems to be fine (possibly, because there are not frequent duplications)</a:t>
            </a:r>
          </a:p>
          <a:p>
            <a:r>
              <a:rPr lang="en-US" dirty="0" smtClean="0"/>
              <a:t>~4% of deletion calls seem to be FP</a:t>
            </a:r>
          </a:p>
          <a:p>
            <a:r>
              <a:rPr lang="en-US" dirty="0" smtClean="0"/>
              <a:t>~10% of duplication calls seem to be FP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21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Samples from the following populations don’t have probes on </a:t>
            </a:r>
            <a:r>
              <a:rPr lang="en-US" dirty="0" err="1" smtClean="0"/>
              <a:t>omni</a:t>
            </a:r>
            <a:r>
              <a:rPr lang="en-US" dirty="0" smtClean="0"/>
              <a:t> array:</a:t>
            </a:r>
          </a:p>
          <a:p>
            <a:pPr lvl="1"/>
            <a:r>
              <a:rPr lang="en-US" dirty="0" smtClean="0"/>
              <a:t>BEB, ESN, GWD, ITU, MSL, PJL, STU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0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Calling per samples</a:t>
            </a:r>
          </a:p>
          <a:p>
            <a:r>
              <a:rPr lang="en-US" dirty="0" smtClean="0"/>
              <a:t>Iteratively adjust bin size to have mean/</a:t>
            </a:r>
            <a:r>
              <a:rPr lang="en-US" dirty="0" err="1" smtClean="0"/>
              <a:t>sd</a:t>
            </a:r>
            <a:r>
              <a:rPr lang="en-US" dirty="0" smtClean="0"/>
              <a:t> &gt; 4</a:t>
            </a:r>
          </a:p>
          <a:p>
            <a:pPr lvl="1"/>
            <a:r>
              <a:rPr lang="en-US" dirty="0" smtClean="0"/>
              <a:t>Consider bins of 500, 1000, and 1500 bps</a:t>
            </a:r>
          </a:p>
          <a:p>
            <a:pPr lvl="1"/>
            <a:r>
              <a:rPr lang="en-US" dirty="0" smtClean="0"/>
              <a:t>Samples that don’t satisfy the condition are skipped (=94)</a:t>
            </a:r>
          </a:p>
          <a:p>
            <a:r>
              <a:rPr lang="en-US" dirty="0" smtClean="0"/>
              <a:t>Apply standard </a:t>
            </a:r>
            <a:r>
              <a:rPr lang="en-US" dirty="0" err="1" smtClean="0"/>
              <a:t>CNVnator</a:t>
            </a:r>
            <a:r>
              <a:rPr lang="en-US" dirty="0" smtClean="0"/>
              <a:t> procedure</a:t>
            </a:r>
          </a:p>
          <a:p>
            <a:pPr lvl="1"/>
            <a:r>
              <a:rPr lang="en-US" dirty="0" smtClean="0"/>
              <a:t>Calling</a:t>
            </a:r>
          </a:p>
          <a:p>
            <a:pPr lvl="1"/>
            <a:r>
              <a:rPr lang="en-US" dirty="0" smtClean="0"/>
              <a:t>Genotyping</a:t>
            </a:r>
          </a:p>
          <a:p>
            <a:r>
              <a:rPr lang="en-US" dirty="0" smtClean="0"/>
              <a:t>Filtering</a:t>
            </a:r>
          </a:p>
          <a:p>
            <a:pPr lvl="1"/>
            <a:r>
              <a:rPr lang="en-US" dirty="0" smtClean="0"/>
              <a:t>Around gaps in the reference genome</a:t>
            </a:r>
          </a:p>
          <a:p>
            <a:pPr lvl="1"/>
            <a:r>
              <a:rPr lang="en-US" dirty="0" smtClean="0"/>
              <a:t>RD signal</a:t>
            </a:r>
          </a:p>
          <a:p>
            <a:pPr lvl="1"/>
            <a:r>
              <a:rPr lang="en-US" dirty="0" smtClean="0"/>
              <a:t>Fraction of q0 reads</a:t>
            </a:r>
          </a:p>
          <a:p>
            <a:pPr lvl="1"/>
            <a:r>
              <a:rPr lang="en-US" dirty="0" smtClean="0"/>
              <a:t>RP support</a:t>
            </a:r>
          </a:p>
          <a:p>
            <a:r>
              <a:rPr lang="en-US" dirty="0" smtClean="0"/>
              <a:t>Using IRS to get a sense of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9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</a:t>
            </a:r>
            <a:r>
              <a:rPr lang="en-US" dirty="0" err="1" smtClean="0"/>
              <a:t>fdr</a:t>
            </a:r>
            <a:r>
              <a:rPr lang="en-US" dirty="0" smtClean="0"/>
              <a:t> for deletions with 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3702"/>
            <a:ext cx="8229600" cy="4830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2127" y="1645756"/>
            <a:ext cx="2866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~70% of </a:t>
            </a:r>
            <a:r>
              <a:rPr lang="en-US" dirty="0" err="1" smtClean="0"/>
              <a:t>dels</a:t>
            </a:r>
            <a:r>
              <a:rPr lang="en-US" dirty="0" smtClean="0"/>
              <a:t> with p-</a:t>
            </a:r>
            <a:r>
              <a:rPr lang="en-US" dirty="0" err="1" smtClean="0"/>
              <a:t>val</a:t>
            </a:r>
            <a:r>
              <a:rPr lang="en-US" dirty="0" smtClean="0"/>
              <a:t> &gt; 0.5</a:t>
            </a:r>
          </a:p>
          <a:p>
            <a:r>
              <a:rPr lang="en-US" dirty="0"/>
              <a:t>o</a:t>
            </a:r>
            <a:r>
              <a:rPr lang="en-US" dirty="0" smtClean="0"/>
              <a:t>verlap </a:t>
            </a:r>
            <a:r>
              <a:rPr lang="en-US" dirty="0" err="1" smtClean="0"/>
              <a:t>dels</a:t>
            </a:r>
            <a:r>
              <a:rPr lang="en-US" dirty="0" smtClean="0"/>
              <a:t> with p-</a:t>
            </a:r>
            <a:r>
              <a:rPr lang="en-US" dirty="0" err="1" smtClean="0"/>
              <a:t>val</a:t>
            </a:r>
            <a:r>
              <a:rPr lang="en-US" dirty="0" smtClean="0"/>
              <a:t> &lt; 0.5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038017" y="2313471"/>
            <a:ext cx="0" cy="36031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792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</a:t>
            </a:r>
            <a:r>
              <a:rPr lang="en-US" dirty="0" err="1"/>
              <a:t>fdr</a:t>
            </a:r>
            <a:r>
              <a:rPr lang="en-US" dirty="0"/>
              <a:t> for deletions with </a:t>
            </a:r>
            <a:r>
              <a:rPr lang="en-US" dirty="0" smtClean="0"/>
              <a:t>q0 &lt; 0.5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36862"/>
            <a:ext cx="8229600" cy="480109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441688" y="2313471"/>
            <a:ext cx="0" cy="36031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1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IRS </a:t>
            </a:r>
            <a:r>
              <a:rPr lang="en-US" dirty="0" err="1"/>
              <a:t>fdr</a:t>
            </a:r>
            <a:r>
              <a:rPr lang="en-US" dirty="0"/>
              <a:t> for deletions </a:t>
            </a:r>
            <a:r>
              <a:rPr lang="en-US" dirty="0" smtClean="0"/>
              <a:t>with consideration of RD and q0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4384"/>
            <a:ext cx="8229600" cy="48079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377007" y="2461146"/>
            <a:ext cx="0" cy="360312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50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&amp;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Filtering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0 &lt; 0.5 &amp;&amp; </a:t>
            </a:r>
            <a:r>
              <a:rPr lang="en-US" dirty="0" err="1" smtClean="0"/>
              <a:t>len</a:t>
            </a:r>
            <a:r>
              <a:rPr lang="en-US" dirty="0" smtClean="0"/>
              <a:t> &gt; 6 </a:t>
            </a:r>
            <a:r>
              <a:rPr lang="en-US" dirty="0" err="1" smtClean="0"/>
              <a:t>kpb</a:t>
            </a:r>
            <a:endParaRPr lang="en-US" dirty="0" smtClean="0"/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d</a:t>
            </a:r>
            <a:r>
              <a:rPr lang="en-US" dirty="0" smtClean="0"/>
              <a:t>*(1 + q0) &lt; 0.75 &amp;&amp; </a:t>
            </a:r>
            <a:r>
              <a:rPr lang="en-US" dirty="0" err="1" smtClean="0"/>
              <a:t>len</a:t>
            </a:r>
            <a:r>
              <a:rPr lang="en-US" dirty="0" smtClean="0"/>
              <a:t> &gt; 10 kbps for del</a:t>
            </a:r>
          </a:p>
          <a:p>
            <a:pPr lvl="1"/>
            <a:r>
              <a:rPr lang="en-US" dirty="0" err="1"/>
              <a:t>r</a:t>
            </a:r>
            <a:r>
              <a:rPr lang="en-US" dirty="0" err="1" smtClean="0"/>
              <a:t>d</a:t>
            </a:r>
            <a:r>
              <a:rPr lang="en-US" dirty="0" smtClean="0"/>
              <a:t>*(1 – q0) &gt; 1.25 &amp;&amp; </a:t>
            </a:r>
            <a:r>
              <a:rPr lang="en-US" dirty="0" err="1" smtClean="0"/>
              <a:t>len</a:t>
            </a:r>
            <a:r>
              <a:rPr lang="en-US" dirty="0" smtClean="0"/>
              <a:t> &gt; 10 kbps for dup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PE support &amp;&amp; </a:t>
            </a:r>
            <a:r>
              <a:rPr lang="en-US" dirty="0" err="1" smtClean="0"/>
              <a:t>len</a:t>
            </a:r>
            <a:r>
              <a:rPr lang="en-US" dirty="0" smtClean="0"/>
              <a:t> &gt; 4 </a:t>
            </a:r>
            <a:r>
              <a:rPr lang="en-US" dirty="0" err="1" smtClean="0"/>
              <a:t>kpbs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ith IRS p-value &lt; 0.01</a:t>
            </a:r>
          </a:p>
          <a:p>
            <a:r>
              <a:rPr lang="en-US" dirty="0" smtClean="0"/>
              <a:t>Merging</a:t>
            </a:r>
          </a:p>
          <a:p>
            <a:pPr lvl="1"/>
            <a:r>
              <a:rPr lang="en-US" dirty="0" smtClean="0"/>
              <a:t>80% reciprocal overlap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-</a:t>
            </a:r>
            <a:r>
              <a:rPr lang="en-US" dirty="0" err="1" smtClean="0"/>
              <a:t>val</a:t>
            </a:r>
            <a:r>
              <a:rPr lang="en-US" baseline="-25000" dirty="0" err="1" smtClean="0"/>
              <a:t>irs</a:t>
            </a:r>
            <a:r>
              <a:rPr lang="en-US" dirty="0" smtClean="0"/>
              <a:t>=min(p-</a:t>
            </a:r>
            <a:r>
              <a:rPr lang="en-US" dirty="0" err="1" smtClean="0"/>
              <a:t>val</a:t>
            </a:r>
            <a:r>
              <a:rPr lang="en-US" dirty="0" smtClean="0"/>
              <a:t> of merged calls)</a:t>
            </a:r>
            <a:endParaRPr lang="en-US" baseline="-25000" dirty="0"/>
          </a:p>
        </p:txBody>
      </p:sp>
      <p:sp>
        <p:nvSpPr>
          <p:cNvPr id="4" name="Right Brace 3"/>
          <p:cNvSpPr/>
          <p:nvPr/>
        </p:nvSpPr>
        <p:spPr>
          <a:xfrm>
            <a:off x="5936767" y="3593274"/>
            <a:ext cx="334747" cy="964771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841728" y="2032720"/>
            <a:ext cx="334747" cy="2525325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71514" y="3878766"/>
            <a:ext cx="66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PASS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5240" y="3115622"/>
            <a:ext cx="72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CONF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67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63"/>
            <a:ext cx="8229600" cy="1143000"/>
          </a:xfrm>
        </p:spPr>
        <p:txBody>
          <a:bodyPr/>
          <a:lstStyle/>
          <a:p>
            <a:r>
              <a:rPr lang="en-US" dirty="0" smtClean="0"/>
              <a:t>Merged by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01" y="1083351"/>
            <a:ext cx="8229600" cy="56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57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filtering of bad samples, i.e. those that seem to have high overall FDR</a:t>
            </a:r>
          </a:p>
          <a:p>
            <a:r>
              <a:rPr lang="en-US" dirty="0" smtClean="0"/>
              <a:t>Filtering refinement</a:t>
            </a:r>
          </a:p>
          <a:p>
            <a:r>
              <a:rPr lang="en-US" dirty="0" smtClean="0"/>
              <a:t>Merging all calls?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NA12878 (CEU)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98 samples with calls/genotypes in CEU population</a:t>
            </a:r>
          </a:p>
          <a:p>
            <a:r>
              <a:rPr lang="en-US" dirty="0" smtClean="0"/>
              <a:t>272 deletions</a:t>
            </a:r>
          </a:p>
          <a:p>
            <a:pPr lvl="1"/>
            <a:r>
              <a:rPr lang="en-US" dirty="0" smtClean="0"/>
              <a:t>204 pass filter</a:t>
            </a:r>
          </a:p>
          <a:p>
            <a:pPr lvl="1"/>
            <a:r>
              <a:rPr lang="en-US" dirty="0" smtClean="0"/>
              <a:t>101 ascertained by IRS</a:t>
            </a:r>
          </a:p>
          <a:p>
            <a:pPr lvl="2"/>
            <a:r>
              <a:rPr lang="en-US" b="1" dirty="0" smtClean="0"/>
              <a:t>12 have p-value &gt; 0.5</a:t>
            </a:r>
          </a:p>
          <a:p>
            <a:pPr lvl="2"/>
            <a:r>
              <a:rPr lang="en-US" dirty="0" smtClean="0"/>
              <a:t>89 have p-value &lt; 0.5</a:t>
            </a:r>
          </a:p>
          <a:p>
            <a:r>
              <a:rPr lang="en-US" dirty="0" smtClean="0"/>
              <a:t>96 duplications</a:t>
            </a:r>
          </a:p>
          <a:p>
            <a:pPr lvl="1"/>
            <a:r>
              <a:rPr lang="en-US" dirty="0" smtClean="0"/>
              <a:t>58 pass filter</a:t>
            </a:r>
          </a:p>
          <a:p>
            <a:pPr lvl="2"/>
            <a:r>
              <a:rPr lang="en-US" dirty="0" smtClean="0"/>
              <a:t>30 ascertained by IRS</a:t>
            </a:r>
          </a:p>
          <a:p>
            <a:pPr lvl="3"/>
            <a:r>
              <a:rPr lang="en-US" b="1" dirty="0" smtClean="0"/>
              <a:t>2 have p-value &gt; 0.5</a:t>
            </a:r>
          </a:p>
          <a:p>
            <a:pPr lvl="3"/>
            <a:r>
              <a:rPr lang="en-US" dirty="0" smtClean="0"/>
              <a:t>28 have p-value &lt; 0.5</a:t>
            </a:r>
          </a:p>
        </p:txBody>
      </p:sp>
    </p:spTree>
    <p:extLst>
      <p:ext uri="{BB962C8B-B14F-4D97-AF65-F5344CB8AC3E}">
        <p14:creationId xmlns:p14="http://schemas.microsoft.com/office/powerpoint/2010/main" val="316539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chr1:248807001-248811000</a:t>
            </a:r>
            <a:br>
              <a:rPr lang="en-US" dirty="0" smtClean="0"/>
            </a:br>
            <a:r>
              <a:rPr lang="en-US" dirty="0" smtClean="0"/>
              <a:t>del in 69 (70%) samples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02365"/>
            <a:ext cx="8229600" cy="5041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6676" y="1828295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6676" y="3989476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3018" y="1861456"/>
            <a:ext cx="158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False positive?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8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chr2:1218001-1226000</a:t>
            </a:r>
            <a:br>
              <a:rPr lang="en-US" dirty="0" smtClean="0"/>
            </a:br>
            <a:r>
              <a:rPr lang="en-US" dirty="0" smtClean="0"/>
              <a:t>del in 86 (88%) samples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96005"/>
            <a:ext cx="8229600" cy="4934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6701" y="1664200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76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5359"/>
            <a:ext cx="8229600" cy="5103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chr2:98140001-98163000</a:t>
            </a:r>
            <a:br>
              <a:rPr lang="en-US" dirty="0" smtClean="0"/>
            </a:br>
            <a:r>
              <a:rPr lang="en-US" dirty="0" smtClean="0"/>
              <a:t>del in 75 (76%) samples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86701" y="1554710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6701" y="4126786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9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9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chr2:242745001-242750000</a:t>
            </a:r>
            <a:br>
              <a:rPr lang="en-US" dirty="0" smtClean="0"/>
            </a:br>
            <a:r>
              <a:rPr lang="en-US" dirty="0" smtClean="0"/>
              <a:t>del in 98 (100%) samples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86701" y="1664200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4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866"/>
            <a:ext cx="8229600" cy="5050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chr3:146385001-146390000</a:t>
            </a:r>
            <a:br>
              <a:rPr lang="en-US" dirty="0" smtClean="0"/>
            </a:br>
            <a:r>
              <a:rPr lang="en-US" dirty="0" smtClean="0"/>
              <a:t>del in 88 (90%) samples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86701" y="1664200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2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chr3:192875046-192885514</a:t>
            </a:r>
            <a:br>
              <a:rPr lang="en-US" dirty="0" smtClean="0"/>
            </a:br>
            <a:r>
              <a:rPr lang="en-US" dirty="0" smtClean="0"/>
              <a:t>del in 87 (89%) samples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229600" cy="5089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6701" y="1664200"/>
            <a:ext cx="736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HiSeq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6701" y="3995398"/>
            <a:ext cx="79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6"/>
                </a:solidFill>
              </a:rPr>
              <a:t>MiSeq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90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471</Words>
  <Application>Microsoft Macintosh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CNVnator on phase III data</vt:lpstr>
      <vt:lpstr>Processing</vt:lpstr>
      <vt:lpstr>NA12878 (CEU)</vt:lpstr>
      <vt:lpstr>chr1:248807001-248811000 del in 69 (70%) samples</vt:lpstr>
      <vt:lpstr>chr2:1218001-1226000 del in 86 (88%) samples</vt:lpstr>
      <vt:lpstr>chr2:98140001-98163000 del in 75 (76%) samples</vt:lpstr>
      <vt:lpstr>chr2:242745001-242750000 del in 98 (100%) samples</vt:lpstr>
      <vt:lpstr>chr3:146385001-146390000 del in 88 (90%) samples</vt:lpstr>
      <vt:lpstr>chr3:192875046-192885514 del in 87 (89%) samples</vt:lpstr>
      <vt:lpstr>chr3:195198001-195218000 del in 76 (77%) samples</vt:lpstr>
      <vt:lpstr>chr4:187880001-187894000 del in 83 (85%) samples</vt:lpstr>
      <vt:lpstr>chr7:126045733-126051546 del in 70 (71%) samples</vt:lpstr>
      <vt:lpstr>chr10:114112001-114117000 del in 69 (70%) samples</vt:lpstr>
      <vt:lpstr>chr13:51069001-51075000 del in 93 (95%) samples</vt:lpstr>
      <vt:lpstr>chr18:76738001-76741000 del in 58 (59%) samples</vt:lpstr>
      <vt:lpstr>chr7:151955001-151984000 dup in 42 (43%) samples</vt:lpstr>
      <vt:lpstr>chr16:33761001-33813000 dup in 32 (33%) samples</vt:lpstr>
      <vt:lpstr>NA12878</vt:lpstr>
      <vt:lpstr>On populations</vt:lpstr>
      <vt:lpstr>IRS fdr for deletions with PE</vt:lpstr>
      <vt:lpstr>IRS fdr for deletions with q0 &lt; 0.5</vt:lpstr>
      <vt:lpstr>IRS fdr for deletions with consideration of RD and q0</vt:lpstr>
      <vt:lpstr>Filtering &amp; merging</vt:lpstr>
      <vt:lpstr>Merged by population</vt:lpstr>
      <vt:lpstr>Next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CNVnator on phase III data</dc:title>
  <dc:creator>Alexej Abyzov</dc:creator>
  <cp:lastModifiedBy>Alexej Abyzov</cp:lastModifiedBy>
  <cp:revision>93</cp:revision>
  <dcterms:created xsi:type="dcterms:W3CDTF">2013-08-11T20:41:39Z</dcterms:created>
  <dcterms:modified xsi:type="dcterms:W3CDTF">2013-09-09T02:50:52Z</dcterms:modified>
</cp:coreProperties>
</file>