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4" r:id="rId9"/>
    <p:sldId id="265" r:id="rId10"/>
    <p:sldId id="266" r:id="rId11"/>
    <p:sldId id="267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5BB39-3237-2C4A-9696-0F623E228752}" type="datetime1">
              <a:rPr lang="en-US" smtClean="0"/>
              <a:t>9/3/13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A5F63-E8CA-0C4E-807B-D505CBBFD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65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6D26C-E6CF-3444-9A98-91135AC24E39}" type="datetime1">
              <a:rPr lang="en-US" smtClean="0"/>
              <a:t>9/3/13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A6A13-3471-0B4C-AFC3-7849AE30A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184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A6A13-3471-0B4C-AFC3-7849AE30AC7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77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(8/27/13 17:55) -----</a:t>
            </a:r>
          </a:p>
          <a:p>
            <a:r>
              <a:rPr lang="en-US"/>
              <a:t>-Also orthologs in mouse/macaque and see if they also have pgenes</a:t>
            </a:r>
          </a:p>
          <a:p>
            <a:r>
              <a:rPr lang="en-US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A6A13-3471-0B4C-AFC3-7849AE30AC7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0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8761-6AD0-E047-808F-C5171D1AF8A4}" type="datetime1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E3C8-05F0-5E44-B789-E76E8A2F0EFF}" type="datetime1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4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7E0E5-7ECE-3242-8541-9D78EAA3FB22}" type="datetime1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1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E97C2-BBEB-8D45-A83A-166718185EBF}" type="datetime1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7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F223-A0F0-9540-86A7-6A5FD2E830EA}" type="datetime1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0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20512-7B58-2542-ABF7-8BF6A45FEC4C}" type="datetime1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9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8B1-372D-9542-94F6-DCCAF679561A}" type="datetime1">
              <a:rPr lang="en-US" smtClean="0"/>
              <a:t>9/3/13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D757-9BB4-0C48-82A9-3008C82318BA}" type="datetime1">
              <a:rPr lang="en-US" smtClean="0"/>
              <a:t>9/3/13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7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AC60F-13D8-A442-8D31-58989DA7089D}" type="datetime1">
              <a:rPr lang="en-US" smtClean="0"/>
              <a:t>9/3/13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9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7710-8AB7-5A4F-B51E-ED80E2C34843}" type="datetime1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2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9128C-C4A0-D542-96E5-6BEB17DC15F6}" type="datetime1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84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8D5EB-8163-684A-ADF0-0192E0B76A92}" type="datetime1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CCD0C-9146-8B41-850D-2F241D48B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6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4" Type="http://schemas.openxmlformats.org/officeDocument/2006/relationships/image" Target="../media/image2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4" Type="http://schemas.openxmlformats.org/officeDocument/2006/relationships/image" Target="../media/image3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Pgenes</a:t>
            </a:r>
            <a:r>
              <a:rPr lang="en-US" dirty="0" smtClean="0"/>
              <a:t> of GENCODE Cancer Genes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58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Highly Active Cancer </a:t>
            </a:r>
            <a:r>
              <a:rPr lang="en-US" dirty="0" err="1" smtClean="0"/>
              <a:t>Pgenes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11298" y="305255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77550"/>
              </p:ext>
            </p:extLst>
          </p:nvPr>
        </p:nvGraphicFramePr>
        <p:xfrm>
          <a:off x="1126678" y="2089666"/>
          <a:ext cx="7052948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237"/>
                <a:gridCol w="1763237"/>
                <a:gridCol w="1763237"/>
                <a:gridCol w="1763237"/>
              </a:tblGrid>
              <a:tr h="5278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Pgene</a:t>
                      </a:r>
                      <a:endParaRPr lang="en-US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Parent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Expression Correlation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Age</a:t>
                      </a:r>
                    </a:p>
                  </a:txBody>
                  <a:tcPr marL="68580" marR="68580" marT="0" marB="0"/>
                </a:tc>
              </a:tr>
              <a:tr h="5278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ENST00000531139.1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SRSF8 (splicing factor)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0.25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0.84</a:t>
                      </a:r>
                    </a:p>
                  </a:txBody>
                  <a:tcPr marL="68580" marR="68580" marT="0" marB="0"/>
                </a:tc>
              </a:tr>
              <a:tr h="5278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ENST00000474389.1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acyl-</a:t>
                      </a:r>
                      <a:r>
                        <a:rPr lang="en-US" sz="1800" dirty="0" err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coA</a:t>
                      </a:r>
                      <a:r>
                        <a:rPr lang="en-US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synthase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0.38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0.84</a:t>
                      </a:r>
                    </a:p>
                  </a:txBody>
                  <a:tcPr marL="68580" marR="68580" marT="0" marB="0"/>
                </a:tc>
              </a:tr>
              <a:tr h="5278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ENSG00000171862.5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PTEN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0.84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0.99 (UTR match is perfect)</a:t>
                      </a:r>
                    </a:p>
                  </a:txBody>
                  <a:tcPr marL="68580" marR="68580" marT="0" marB="0"/>
                </a:tc>
              </a:tr>
              <a:tr h="5278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ENSG00000116251.5 (no pol2 binding)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RPL22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0.71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0.92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418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Are </a:t>
            </a:r>
            <a:r>
              <a:rPr lang="en-US" dirty="0" err="1" smtClean="0"/>
              <a:t>pseudogenes</a:t>
            </a:r>
            <a:r>
              <a:rPr lang="en-US" dirty="0" smtClean="0"/>
              <a:t> </a:t>
            </a:r>
            <a:r>
              <a:rPr lang="en-US" dirty="0" err="1" smtClean="0"/>
              <a:t>ceRNAs</a:t>
            </a:r>
            <a:r>
              <a:rPr lang="en-US" dirty="0" smtClean="0"/>
              <a:t> (like PTENp1)?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ceRNA</a:t>
            </a:r>
            <a:r>
              <a:rPr lang="en-US" dirty="0" smtClean="0"/>
              <a:t> = competing endogenous RNA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gene</a:t>
            </a:r>
            <a:r>
              <a:rPr lang="en-US" dirty="0" smtClean="0"/>
              <a:t> titrates </a:t>
            </a:r>
            <a:r>
              <a:rPr lang="en-US" dirty="0" err="1" smtClean="0"/>
              <a:t>miRNA</a:t>
            </a:r>
            <a:r>
              <a:rPr lang="en-US" dirty="0" smtClean="0"/>
              <a:t> away from mRNA</a:t>
            </a:r>
          </a:p>
          <a:p>
            <a:r>
              <a:rPr lang="en-US" dirty="0" smtClean="0"/>
              <a:t>Must have reasonably high expression level, relative to parent gene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Variation data</a:t>
            </a:r>
          </a:p>
          <a:p>
            <a:pPr lvl="1"/>
            <a:r>
              <a:rPr lang="en-US" dirty="0" smtClean="0"/>
              <a:t>Are cancer </a:t>
            </a:r>
            <a:r>
              <a:rPr lang="en-US" dirty="0" err="1" smtClean="0"/>
              <a:t>pgenes</a:t>
            </a:r>
            <a:r>
              <a:rPr lang="en-US" dirty="0" smtClean="0"/>
              <a:t> more conserved?</a:t>
            </a:r>
          </a:p>
          <a:p>
            <a:pPr lvl="1"/>
            <a:r>
              <a:rPr lang="en-US" dirty="0" smtClean="0"/>
              <a:t>Is there a relationship between activating cancer mutations in parent and inactivating mutation in </a:t>
            </a:r>
            <a:r>
              <a:rPr lang="en-US" dirty="0" err="1" smtClean="0"/>
              <a:t>pgene</a:t>
            </a:r>
            <a:r>
              <a:rPr lang="en-US" dirty="0" smtClean="0"/>
              <a:t>?</a:t>
            </a:r>
          </a:p>
          <a:p>
            <a:r>
              <a:rPr lang="en-US" dirty="0" smtClean="0"/>
              <a:t>Chromatin/TF marks</a:t>
            </a:r>
          </a:p>
          <a:p>
            <a:pPr lvl="1"/>
            <a:r>
              <a:rPr lang="en-US" dirty="0" smtClean="0"/>
              <a:t>Are cancer </a:t>
            </a:r>
            <a:r>
              <a:rPr lang="en-US" dirty="0" err="1" smtClean="0"/>
              <a:t>pgenes</a:t>
            </a:r>
            <a:r>
              <a:rPr lang="en-US" dirty="0" smtClean="0"/>
              <a:t> enriched for active chromatin marks?</a:t>
            </a:r>
          </a:p>
          <a:p>
            <a:r>
              <a:rPr lang="en-US" dirty="0" smtClean="0"/>
              <a:t>Expression</a:t>
            </a:r>
          </a:p>
          <a:p>
            <a:pPr lvl="1"/>
            <a:r>
              <a:rPr lang="en-US" dirty="0" smtClean="0"/>
              <a:t>Look at levels of expression, not just cutoff</a:t>
            </a:r>
          </a:p>
          <a:p>
            <a:pPr lvl="1"/>
            <a:r>
              <a:rPr lang="en-US" dirty="0" smtClean="0"/>
              <a:t>More cancer lines/differential expression in cancer vs. normal?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60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Sanger Cancer Genes</a:t>
            </a:r>
          </a:p>
          <a:p>
            <a:pPr lvl="1"/>
            <a:r>
              <a:rPr lang="en-US" dirty="0" smtClean="0"/>
              <a:t>418 genes manually annotated for their involvement in cancer</a:t>
            </a:r>
          </a:p>
          <a:p>
            <a:r>
              <a:rPr lang="en-US" dirty="0" smtClean="0"/>
              <a:t>GENCODE/</a:t>
            </a:r>
            <a:r>
              <a:rPr lang="en-US" dirty="0" err="1" smtClean="0"/>
              <a:t>Pseudopipe</a:t>
            </a:r>
            <a:r>
              <a:rPr lang="en-US" dirty="0" smtClean="0"/>
              <a:t> </a:t>
            </a:r>
            <a:r>
              <a:rPr lang="en-US" dirty="0" err="1" smtClean="0"/>
              <a:t>pgenes</a:t>
            </a:r>
            <a:endParaRPr lang="en-US" dirty="0" smtClean="0"/>
          </a:p>
          <a:p>
            <a:pPr lvl="1"/>
            <a:r>
              <a:rPr lang="en-US" dirty="0" smtClean="0"/>
              <a:t>Focus on GENCODE</a:t>
            </a:r>
          </a:p>
          <a:p>
            <a:r>
              <a:rPr lang="en-US" dirty="0" smtClean="0"/>
              <a:t>Transcription data from ENCODE cell lines</a:t>
            </a:r>
          </a:p>
          <a:p>
            <a:pPr lvl="1"/>
            <a:r>
              <a:rPr lang="en-US" dirty="0" smtClean="0"/>
              <a:t>Analyzed by </a:t>
            </a:r>
            <a:r>
              <a:rPr lang="en-US" dirty="0" err="1" smtClean="0"/>
              <a:t>Baikang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04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</a:t>
            </a:r>
            <a:r>
              <a:rPr lang="en-US" dirty="0" err="1" smtClean="0"/>
              <a:t>pgenes</a:t>
            </a:r>
            <a:r>
              <a:rPr lang="en-US" dirty="0" smtClean="0"/>
              <a:t> enriched for cancer gene parents?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807706"/>
              </p:ext>
            </p:extLst>
          </p:nvPr>
        </p:nvGraphicFramePr>
        <p:xfrm>
          <a:off x="550334" y="3060700"/>
          <a:ext cx="10891216" cy="142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Document" r:id="rId3" imgW="5626100" imgH="736600" progId="Word.Document.12">
                  <p:embed/>
                </p:oleObj>
              </mc:Choice>
              <mc:Fallback>
                <p:oleObj name="Document" r:id="rId3" imgW="5626100" imgH="736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0334" y="3060700"/>
                        <a:ext cx="10891216" cy="142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274392"/>
            <a:ext cx="70711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sz="3600" dirty="0" smtClean="0">
                <a:solidFill>
                  <a:srgbClr val="008000"/>
                </a:solidFill>
              </a:rPr>
              <a:t>YES:</a:t>
            </a:r>
            <a:r>
              <a:rPr lang="en-US" sz="3600" dirty="0" smtClean="0"/>
              <a:t> Fisher’s exact p-value = 7*10</a:t>
            </a:r>
            <a:r>
              <a:rPr lang="en-US" sz="3600" baseline="30000" dirty="0" smtClean="0"/>
              <a:t>-6</a:t>
            </a:r>
            <a:endParaRPr lang="en-US" sz="3600" baseline="30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35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cancer genes enriched for being </a:t>
            </a:r>
            <a:r>
              <a:rPr lang="en-US" dirty="0" err="1" smtClean="0"/>
              <a:t>pgene</a:t>
            </a:r>
            <a:r>
              <a:rPr lang="en-US" dirty="0" smtClean="0"/>
              <a:t> parents?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274392"/>
            <a:ext cx="6609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sz="3600" dirty="0" smtClean="0">
                <a:solidFill>
                  <a:srgbClr val="008000"/>
                </a:solidFill>
              </a:rPr>
              <a:t>YES:</a:t>
            </a:r>
            <a:r>
              <a:rPr lang="en-US" sz="3600" dirty="0" smtClean="0"/>
              <a:t> Fisher’s exact p-value = 10</a:t>
            </a:r>
            <a:r>
              <a:rPr lang="en-US" sz="3600" baseline="30000" dirty="0" smtClean="0"/>
              <a:t>-6</a:t>
            </a:r>
            <a:endParaRPr lang="en-US" sz="3600" baseline="30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889907"/>
              </p:ext>
            </p:extLst>
          </p:nvPr>
        </p:nvGraphicFramePr>
        <p:xfrm>
          <a:off x="327761" y="2847685"/>
          <a:ext cx="11389669" cy="1491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3" imgW="5626100" imgH="736600" progId="Word.Document.12">
                  <p:embed/>
                </p:oleObj>
              </mc:Choice>
              <mc:Fallback>
                <p:oleObj name="Document" r:id="rId3" imgW="5626100" imgH="736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761" y="2847685"/>
                        <a:ext cx="11389669" cy="14911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13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cancer </a:t>
            </a:r>
            <a:r>
              <a:rPr lang="en-US" dirty="0" err="1" smtClean="0"/>
              <a:t>pgenes</a:t>
            </a:r>
            <a:r>
              <a:rPr lang="en-US" dirty="0" smtClean="0"/>
              <a:t> enriched for being transcribed?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4498156"/>
              </p:ext>
            </p:extLst>
          </p:nvPr>
        </p:nvGraphicFramePr>
        <p:xfrm>
          <a:off x="230464" y="2875935"/>
          <a:ext cx="11735223" cy="1536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3" imgW="5626100" imgH="736600" progId="Word.Document.12">
                  <p:embed/>
                </p:oleObj>
              </mc:Choice>
              <mc:Fallback>
                <p:oleObj name="Document" r:id="rId3" imgW="5626100" imgH="736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0464" y="2875935"/>
                        <a:ext cx="11735223" cy="1536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5274392"/>
            <a:ext cx="84561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sz="3000" dirty="0" smtClean="0">
                <a:solidFill>
                  <a:srgbClr val="008000"/>
                </a:solidFill>
              </a:rPr>
              <a:t>yes, but more mildly:</a:t>
            </a:r>
            <a:r>
              <a:rPr lang="en-US" sz="3000" dirty="0" smtClean="0"/>
              <a:t> Fisher’s exact p-value = 0.003</a:t>
            </a:r>
            <a:endParaRPr lang="en-US" sz="3000" baseline="30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17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Distribution of </a:t>
            </a:r>
            <a:r>
              <a:rPr lang="en-US" dirty="0" err="1"/>
              <a:t>p</a:t>
            </a:r>
            <a:r>
              <a:rPr lang="en-US" dirty="0" err="1" smtClean="0"/>
              <a:t>genes</a:t>
            </a:r>
            <a:r>
              <a:rPr lang="en-US" dirty="0" smtClean="0"/>
              <a:t> across cancer gene parents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047" y="1469654"/>
            <a:ext cx="5493648" cy="530686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94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genes with many </a:t>
            </a:r>
            <a:r>
              <a:rPr lang="en-US" dirty="0" err="1" smtClean="0"/>
              <a:t>pgenes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DUX4 11</a:t>
            </a:r>
          </a:p>
          <a:p>
            <a:r>
              <a:rPr lang="en-US" dirty="0" smtClean="0"/>
              <a:t>SET 17</a:t>
            </a:r>
          </a:p>
          <a:p>
            <a:r>
              <a:rPr lang="en-US" dirty="0" smtClean="0"/>
              <a:t>COX6C 19</a:t>
            </a:r>
          </a:p>
          <a:p>
            <a:r>
              <a:rPr lang="en-US" dirty="0" smtClean="0"/>
              <a:t>CIC 20</a:t>
            </a:r>
          </a:p>
          <a:p>
            <a:r>
              <a:rPr lang="en-US" dirty="0" smtClean="0"/>
              <a:t>RPL22 21</a:t>
            </a:r>
          </a:p>
          <a:p>
            <a:pPr lvl="1"/>
            <a:r>
              <a:rPr lang="en-US" dirty="0" smtClean="0"/>
              <a:t>Ribosomal protein</a:t>
            </a:r>
          </a:p>
          <a:p>
            <a:pPr lvl="1"/>
            <a:r>
              <a:rPr lang="en-US" dirty="0" smtClean="0"/>
              <a:t>5 transcribed </a:t>
            </a:r>
            <a:r>
              <a:rPr lang="en-US" dirty="0" err="1" smtClean="0"/>
              <a:t>pgenes</a:t>
            </a:r>
            <a:endParaRPr lang="en-US" dirty="0" smtClean="0"/>
          </a:p>
          <a:p>
            <a:r>
              <a:rPr lang="en-US" dirty="0" smtClean="0"/>
              <a:t>NPM1 39</a:t>
            </a:r>
          </a:p>
          <a:p>
            <a:pPr lvl="1"/>
            <a:r>
              <a:rPr lang="en-US" dirty="0" err="1" smtClean="0"/>
              <a:t>Nucleophosmin</a:t>
            </a:r>
            <a:r>
              <a:rPr lang="en-US" dirty="0" smtClean="0"/>
              <a:t>, involved in </a:t>
            </a:r>
            <a:r>
              <a:rPr lang="en-US" dirty="0" err="1" smtClean="0"/>
              <a:t>exRNA</a:t>
            </a:r>
            <a:endParaRPr lang="en-US" dirty="0" smtClean="0"/>
          </a:p>
          <a:p>
            <a:pPr lvl="1"/>
            <a:r>
              <a:rPr lang="en-US" dirty="0" smtClean="0"/>
              <a:t>4 transcribed </a:t>
            </a:r>
            <a:r>
              <a:rPr lang="en-US" dirty="0" err="1" smtClean="0"/>
              <a:t>pgenes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22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Ages of cancer </a:t>
            </a:r>
            <a:r>
              <a:rPr lang="en-US" dirty="0" err="1" smtClean="0"/>
              <a:t>pgenes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858" y="2151126"/>
            <a:ext cx="4427171" cy="42766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47" y="2130641"/>
            <a:ext cx="4448860" cy="4297598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82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Zombie levels of Cancer </a:t>
            </a:r>
            <a:r>
              <a:rPr lang="en-US" dirty="0" err="1" smtClean="0"/>
              <a:t>Pgenes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65" y="1622606"/>
            <a:ext cx="4571822" cy="44163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4764" y="1638512"/>
            <a:ext cx="4780691" cy="46181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2910" y="6309974"/>
            <a:ext cx="8747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Cancer </a:t>
            </a:r>
            <a:r>
              <a:rPr lang="en-US" sz="2400" dirty="0" err="1" smtClean="0"/>
              <a:t>pgenes</a:t>
            </a:r>
            <a:r>
              <a:rPr lang="en-US" sz="2400" dirty="0" smtClean="0"/>
              <a:t> are not more active than other </a:t>
            </a:r>
            <a:r>
              <a:rPr lang="en-US" sz="2400" dirty="0" err="1" smtClean="0"/>
              <a:t>pgenes</a:t>
            </a:r>
            <a:r>
              <a:rPr lang="en-US" sz="2400" dirty="0" smtClean="0"/>
              <a:t> (p = 0.14)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CD0C-9146-8B41-850D-2F241D48B08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934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7536</TotalTime>
  <Words>341</Words>
  <Application>Microsoft Macintosh PowerPoint</Application>
  <PresentationFormat>On-screen Show (4:3)</PresentationFormat>
  <Paragraphs>82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Microsoft Word Document</vt:lpstr>
      <vt:lpstr>Document</vt:lpstr>
      <vt:lpstr>Pgenes of GENCODE Cancer Genes</vt:lpstr>
      <vt:lpstr>Data</vt:lpstr>
      <vt:lpstr>Are pgenes enriched for cancer gene parents?</vt:lpstr>
      <vt:lpstr>Are cancer genes enriched for being pgene parents?</vt:lpstr>
      <vt:lpstr>Are cancer pgenes enriched for being transcribed?</vt:lpstr>
      <vt:lpstr>Distribution of pgenes across cancer gene parents</vt:lpstr>
      <vt:lpstr>Cancer genes with many pgenes</vt:lpstr>
      <vt:lpstr>Ages of cancer pgenes</vt:lpstr>
      <vt:lpstr>Zombie levels of Cancer Pgenes</vt:lpstr>
      <vt:lpstr>Highly Active Cancer Pgenes</vt:lpstr>
      <vt:lpstr>Are pseudogenes ceRNAs (like PTENp1)?</vt:lpstr>
      <vt:lpstr>Future directions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Rutenberg Schoenberg</dc:creator>
  <cp:lastModifiedBy>Michael Rutenberg Schoenberg</cp:lastModifiedBy>
  <cp:revision>21</cp:revision>
  <dcterms:created xsi:type="dcterms:W3CDTF">2013-08-27T15:07:57Z</dcterms:created>
  <dcterms:modified xsi:type="dcterms:W3CDTF">2013-09-03T22:40:40Z</dcterms:modified>
</cp:coreProperties>
</file>