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60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8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8988224880541"/>
          <c:y val="0.494176573865061"/>
          <c:w val="0.426361000357867"/>
          <c:h val="0.43784155814361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numFmt formatCode="0%" sourceLinked="0"/>
            <c:txPr>
              <a:bodyPr/>
              <a:lstStyle/>
              <a:p>
                <a:pPr>
                  <a:defRPr lang="zh-CN" sz="90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&gt; 30</c:v>
                </c:pt>
                <c:pt idx="1">
                  <c:v>2-30</c:v>
                </c:pt>
                <c:pt idx="2">
                  <c:v>1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0.74</c:v>
                </c:pt>
                <c:pt idx="1">
                  <c:v>0.03</c:v>
                </c:pt>
                <c:pt idx="2">
                  <c:v>0.23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235729186943795"/>
          <c:y val="0.19749184850765"/>
          <c:w val="0.470235318747268"/>
          <c:h val="0.120216704288939"/>
        </c:manualLayout>
      </c:layout>
      <c:overlay val="0"/>
      <c:txPr>
        <a:bodyPr/>
        <a:lstStyle/>
        <a:p>
          <a:pPr>
            <a:defRPr lang="zh-CN" sz="9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427985208459037"/>
          <c:y val="0.162899825245002"/>
          <c:w val="0.581195858725919"/>
          <c:h val="0.50588178697658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0.201410268344773"/>
                  <c:y val="-0.16018041791084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/>
              <a:lstStyle/>
              <a:p>
                <a:pPr>
                  <a:defRPr lang="zh-CN" sz="90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&gt; 30</c:v>
                </c:pt>
                <c:pt idx="1">
                  <c:v>2-30</c:v>
                </c:pt>
                <c:pt idx="2">
                  <c:v>1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0.77</c:v>
                </c:pt>
                <c:pt idx="1">
                  <c:v>0.05</c:v>
                </c:pt>
                <c:pt idx="2">
                  <c:v>0.18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0289359594753"/>
          <c:y val="0.146697267841133"/>
          <c:w val="0.532619606866577"/>
          <c:h val="0.67275224866208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77517016376098"/>
                  <c:y val="-0.16580087485753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%" sourceLinked="0"/>
            <c:txPr>
              <a:bodyPr anchor="ctr">
                <a:noAutofit/>
              </a:bodyPr>
              <a:lstStyle/>
              <a:p>
                <a:pPr algn="ctr">
                  <a:defRPr lang="zh-CN" sz="900" b="0" spc="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found orthologs in more than 30 species</c:v>
                </c:pt>
                <c:pt idx="1">
                  <c:v>found orthologs in less than 30 species</c:v>
                </c:pt>
                <c:pt idx="2">
                  <c:v>singleton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0.32</c:v>
                </c:pt>
                <c:pt idx="1">
                  <c:v>0.16</c:v>
                </c:pt>
                <c:pt idx="2">
                  <c:v>0.52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9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44E6D9-9C8A-8248-8596-2A150CCD7E79}" type="datetimeFigureOut">
              <a:rPr lang="en-US" smtClean="0"/>
              <a:pPr/>
              <a:t>9/3/13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ED5C2-890F-FA44-B08A-661F6D6C73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770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1A582-B222-462D-B291-5DA24C31577C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058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6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77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3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135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9/3/13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637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9/3/13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62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9/3/13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4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9/3/13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712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9/3/13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727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9/3/13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305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DD5FB-EA1E-0C43-A65A-FE5B7A03BB19}" type="datetimeFigureOut">
              <a:rPr lang="en-US" smtClean="0"/>
              <a:pPr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567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5" Type="http://schemas.openxmlformats.org/officeDocument/2006/relationships/image" Target="../media/image1.png"/><Relationship Id="rId6" Type="http://schemas.openxmlformats.org/officeDocument/2006/relationships/chart" Target="../charts/chart3.xml"/><Relationship Id="rId7" Type="http://schemas.openxmlformats.org/officeDocument/2006/relationships/image" Target="../media/image2.png"/><Relationship Id="rId8" Type="http://schemas.openxmlformats.org/officeDocument/2006/relationships/image" Target="../media/image3.png"/><Relationship Id="rId9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1" name="Chart 180"/>
          <p:cNvGraphicFramePr/>
          <p:nvPr>
            <p:extLst>
              <p:ext uri="{D42A27DB-BD31-4B8C-83A1-F6EECF244321}">
                <p14:modId xmlns:p14="http://schemas.microsoft.com/office/powerpoint/2010/main" val="3629174470"/>
              </p:ext>
            </p:extLst>
          </p:nvPr>
        </p:nvGraphicFramePr>
        <p:xfrm>
          <a:off x="660869" y="13239"/>
          <a:ext cx="2178152" cy="199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9" name="TextBox 118"/>
          <p:cNvSpPr txBox="1"/>
          <p:nvPr/>
        </p:nvSpPr>
        <p:spPr>
          <a:xfrm>
            <a:off x="6211904" y="11430"/>
            <a:ext cx="328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</a:t>
            </a:r>
          </a:p>
        </p:txBody>
      </p:sp>
      <p:grpSp>
        <p:nvGrpSpPr>
          <p:cNvPr id="6" name="Group 196"/>
          <p:cNvGrpSpPr/>
          <p:nvPr/>
        </p:nvGrpSpPr>
        <p:grpSpPr>
          <a:xfrm>
            <a:off x="135430" y="186328"/>
            <a:ext cx="6317435" cy="5799893"/>
            <a:chOff x="115685" y="-525982"/>
            <a:chExt cx="5316880" cy="4936300"/>
          </a:xfrm>
        </p:grpSpPr>
        <p:grpSp>
          <p:nvGrpSpPr>
            <p:cNvPr id="11" name="Group 183"/>
            <p:cNvGrpSpPr/>
            <p:nvPr/>
          </p:nvGrpSpPr>
          <p:grpSpPr>
            <a:xfrm>
              <a:off x="406282" y="-525982"/>
              <a:ext cx="5026283" cy="4936300"/>
              <a:chOff x="95132" y="-525982"/>
              <a:chExt cx="5026283" cy="4936300"/>
            </a:xfrm>
          </p:grpSpPr>
          <p:graphicFrame>
            <p:nvGraphicFramePr>
              <p:cNvPr id="103" name="Chart 102"/>
              <p:cNvGraphicFramePr/>
              <p:nvPr>
                <p:extLst>
                  <p:ext uri="{D42A27DB-BD31-4B8C-83A1-F6EECF244321}">
                    <p14:modId xmlns:p14="http://schemas.microsoft.com/office/powerpoint/2010/main" val="2610497917"/>
                  </p:ext>
                </p:extLst>
              </p:nvPr>
            </p:nvGraphicFramePr>
            <p:xfrm>
              <a:off x="2629977" y="-525982"/>
              <a:ext cx="1493191" cy="1512045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pic>
            <p:nvPicPr>
              <p:cNvPr id="10" name="Picture 9" descr="coappear_wfh.png"/>
              <p:cNvPicPr>
                <a:picLocks noChangeAspect="1"/>
              </p:cNvPicPr>
              <p:nvPr/>
            </p:nvPicPr>
            <p:blipFill rotWithShape="1">
              <a:blip r:embed="rId5"/>
              <a:srcRect l="11228" t="-5413" r="-17171" b="1"/>
              <a:stretch/>
            </p:blipFill>
            <p:spPr>
              <a:xfrm rot="8013616">
                <a:off x="681434" y="914660"/>
                <a:ext cx="3606626" cy="3384690"/>
              </a:xfrm>
              <a:prstGeom prst="rtTriangle">
                <a:avLst/>
              </a:prstGeom>
            </p:spPr>
          </p:pic>
          <p:grpSp>
            <p:nvGrpSpPr>
              <p:cNvPr id="12" name="Group 5"/>
              <p:cNvGrpSpPr/>
              <p:nvPr/>
            </p:nvGrpSpPr>
            <p:grpSpPr>
              <a:xfrm rot="8021724">
                <a:off x="-55382" y="1245304"/>
                <a:ext cx="2985670" cy="913"/>
                <a:chOff x="651756" y="123909"/>
                <a:chExt cx="2701502" cy="913"/>
              </a:xfrm>
            </p:grpSpPr>
            <p:cxnSp>
              <p:nvCxnSpPr>
                <p:cNvPr id="7" name="Straight Connector 6"/>
                <p:cNvCxnSpPr/>
                <p:nvPr/>
              </p:nvCxnSpPr>
              <p:spPr>
                <a:xfrm>
                  <a:off x="651756" y="124822"/>
                  <a:ext cx="910739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Connector 7"/>
                <p:cNvCxnSpPr/>
                <p:nvPr/>
              </p:nvCxnSpPr>
              <p:spPr>
                <a:xfrm flipV="1">
                  <a:off x="1648645" y="123909"/>
                  <a:ext cx="830507" cy="913"/>
                </a:xfrm>
                <a:prstGeom prst="line">
                  <a:avLst/>
                </a:prstGeom>
                <a:ln>
                  <a:solidFill>
                    <a:srgbClr val="0064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>
                  <a:off x="2584267" y="124822"/>
                  <a:ext cx="768991" cy="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23" name="Picture 22" descr="coappear_wfh.png"/>
              <p:cNvPicPr>
                <a:picLocks noChangeAspect="1"/>
              </p:cNvPicPr>
              <p:nvPr/>
            </p:nvPicPr>
            <p:blipFill rotWithShape="1">
              <a:blip r:embed="rId5"/>
              <a:srcRect l="2927" r="90741"/>
              <a:stretch/>
            </p:blipFill>
            <p:spPr>
              <a:xfrm>
                <a:off x="95132" y="0"/>
                <a:ext cx="159314" cy="2373263"/>
              </a:xfrm>
              <a:prstGeom prst="rect">
                <a:avLst/>
              </a:prstGeom>
            </p:spPr>
          </p:pic>
          <p:sp>
            <p:nvSpPr>
              <p:cNvPr id="53" name="TextBox 52"/>
              <p:cNvSpPr txBox="1"/>
              <p:nvPr/>
            </p:nvSpPr>
            <p:spPr>
              <a:xfrm>
                <a:off x="2447620" y="-483481"/>
                <a:ext cx="1406739" cy="2095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h</a:t>
                </a:r>
                <a:r>
                  <a:rPr lang="en-US" sz="10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uman</a:t>
                </a:r>
                <a:r>
                  <a:rPr lang="en-US" sz="1000" b="1" dirty="0" smtClean="0"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en-US" sz="1000" b="1" dirty="0" smtClean="0">
                    <a:solidFill>
                      <a:srgbClr val="006400"/>
                    </a:solidFill>
                    <a:latin typeface="Arial" pitchFamily="34" charset="0"/>
                    <a:cs typeface="Arial" pitchFamily="34" charset="0"/>
                  </a:rPr>
                  <a:t>worm</a:t>
                </a:r>
                <a:r>
                  <a:rPr lang="en-US" sz="10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en-US" sz="1000" b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fly</a:t>
                </a:r>
                <a:endParaRPr lang="en-US" sz="10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944108" y="-46604"/>
                <a:ext cx="722433" cy="2095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>
                    <a:solidFill>
                      <a:srgbClr val="006400"/>
                    </a:solidFill>
                    <a:latin typeface="Arial" pitchFamily="34" charset="0"/>
                    <a:cs typeface="Arial" pitchFamily="34" charset="0"/>
                  </a:rPr>
                  <a:t> worm</a:t>
                </a:r>
                <a:r>
                  <a:rPr lang="en-US" sz="1000" b="1" dirty="0" smtClean="0"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en-US" sz="1000" b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fly</a:t>
                </a:r>
                <a:endParaRPr lang="en-US" sz="10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3" name="Oval 72"/>
              <p:cNvSpPr>
                <a:spLocks noChangeAspect="1"/>
              </p:cNvSpPr>
              <p:nvPr/>
            </p:nvSpPr>
            <p:spPr>
              <a:xfrm>
                <a:off x="3173960" y="1380816"/>
                <a:ext cx="231084" cy="26068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/>
              <p:cNvSpPr>
                <a:spLocks noChangeAspect="1"/>
              </p:cNvSpPr>
              <p:nvPr/>
            </p:nvSpPr>
            <p:spPr>
              <a:xfrm>
                <a:off x="2536337" y="813827"/>
                <a:ext cx="217170" cy="1965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/>
              <p:cNvSpPr>
                <a:spLocks noChangeAspect="1"/>
              </p:cNvSpPr>
              <p:nvPr/>
            </p:nvSpPr>
            <p:spPr>
              <a:xfrm>
                <a:off x="1767796" y="1643628"/>
                <a:ext cx="215541" cy="19510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8-Point Star 96"/>
              <p:cNvSpPr/>
              <p:nvPr/>
            </p:nvSpPr>
            <p:spPr>
              <a:xfrm>
                <a:off x="1595996" y="-46604"/>
                <a:ext cx="201305" cy="214397"/>
              </a:xfrm>
              <a:prstGeom prst="star8">
                <a:avLst/>
              </a:prstGeom>
              <a:noFill/>
              <a:ln w="9525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5" name="Oval 104"/>
              <p:cNvSpPr>
                <a:spLocks noChangeAspect="1"/>
              </p:cNvSpPr>
              <p:nvPr/>
            </p:nvSpPr>
            <p:spPr>
              <a:xfrm>
                <a:off x="3595900" y="-462261"/>
                <a:ext cx="224846" cy="20352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" name="Group 164"/>
              <p:cNvGrpSpPr/>
              <p:nvPr/>
            </p:nvGrpSpPr>
            <p:grpSpPr>
              <a:xfrm>
                <a:off x="344729" y="2390368"/>
                <a:ext cx="4363206" cy="477411"/>
                <a:chOff x="344729" y="2390368"/>
                <a:chExt cx="4363206" cy="477411"/>
              </a:xfrm>
            </p:grpSpPr>
            <p:sp>
              <p:nvSpPr>
                <p:cNvPr id="130" name="Rectangle 129"/>
                <p:cNvSpPr/>
                <p:nvPr/>
              </p:nvSpPr>
              <p:spPr>
                <a:xfrm rot="2636683">
                  <a:off x="650246" y="2405340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Rectangle 130"/>
                <p:cNvSpPr/>
                <p:nvPr/>
              </p:nvSpPr>
              <p:spPr>
                <a:xfrm rot="2636683">
                  <a:off x="698656" y="2405340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Rectangle 131"/>
                <p:cNvSpPr/>
                <p:nvPr/>
              </p:nvSpPr>
              <p:spPr>
                <a:xfrm rot="2636683">
                  <a:off x="887542" y="2423671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/>
                <p:cNvSpPr/>
                <p:nvPr/>
              </p:nvSpPr>
              <p:spPr>
                <a:xfrm rot="2636683">
                  <a:off x="928091" y="240533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Rectangle 133"/>
                <p:cNvSpPr/>
                <p:nvPr/>
              </p:nvSpPr>
              <p:spPr>
                <a:xfrm rot="2636683">
                  <a:off x="1071359" y="2405341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Rectangle 135"/>
                <p:cNvSpPr/>
                <p:nvPr/>
              </p:nvSpPr>
              <p:spPr>
                <a:xfrm rot="2636683">
                  <a:off x="1572364" y="240533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/>
                <p:cNvSpPr/>
                <p:nvPr/>
              </p:nvSpPr>
              <p:spPr>
                <a:xfrm rot="2636683">
                  <a:off x="1649313" y="2405343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Rectangle 137"/>
                <p:cNvSpPr/>
                <p:nvPr/>
              </p:nvSpPr>
              <p:spPr>
                <a:xfrm rot="2636683">
                  <a:off x="1708297" y="2400647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Rectangle 138"/>
                <p:cNvSpPr/>
                <p:nvPr/>
              </p:nvSpPr>
              <p:spPr>
                <a:xfrm rot="2636683">
                  <a:off x="1632688" y="2410972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Rectangle 139"/>
                <p:cNvSpPr/>
                <p:nvPr/>
              </p:nvSpPr>
              <p:spPr>
                <a:xfrm rot="2636683">
                  <a:off x="2076151" y="246414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Rectangle 140"/>
                <p:cNvSpPr/>
                <p:nvPr/>
              </p:nvSpPr>
              <p:spPr>
                <a:xfrm rot="2636683">
                  <a:off x="1917514" y="240306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Rectangle 141"/>
                <p:cNvSpPr/>
                <p:nvPr/>
              </p:nvSpPr>
              <p:spPr>
                <a:xfrm rot="2636683">
                  <a:off x="2133476" y="240537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Rectangle 142"/>
                <p:cNvSpPr/>
                <p:nvPr/>
              </p:nvSpPr>
              <p:spPr>
                <a:xfrm rot="2636683">
                  <a:off x="2506854" y="2410972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Rectangle 143"/>
                <p:cNvSpPr/>
                <p:nvPr/>
              </p:nvSpPr>
              <p:spPr>
                <a:xfrm rot="2636683">
                  <a:off x="2256792" y="240619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Rectangle 144"/>
                <p:cNvSpPr/>
                <p:nvPr/>
              </p:nvSpPr>
              <p:spPr>
                <a:xfrm rot="2636683">
                  <a:off x="2122894" y="260107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Rectangle 145"/>
                <p:cNvSpPr/>
                <p:nvPr/>
              </p:nvSpPr>
              <p:spPr>
                <a:xfrm rot="2636683">
                  <a:off x="2720961" y="2410971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Rectangle 146"/>
                <p:cNvSpPr/>
                <p:nvPr/>
              </p:nvSpPr>
              <p:spPr>
                <a:xfrm rot="2636683">
                  <a:off x="3060401" y="2420494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Rectangle 147"/>
                <p:cNvSpPr/>
                <p:nvPr/>
              </p:nvSpPr>
              <p:spPr>
                <a:xfrm rot="2636683">
                  <a:off x="3118772" y="2399804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Rectangle 148"/>
                <p:cNvSpPr/>
                <p:nvPr/>
              </p:nvSpPr>
              <p:spPr>
                <a:xfrm rot="2636683">
                  <a:off x="3186395" y="2414147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Rectangle 149"/>
                <p:cNvSpPr/>
                <p:nvPr/>
              </p:nvSpPr>
              <p:spPr>
                <a:xfrm rot="2636683">
                  <a:off x="3225168" y="2406197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Rectangle 150"/>
                <p:cNvSpPr/>
                <p:nvPr/>
              </p:nvSpPr>
              <p:spPr>
                <a:xfrm rot="2636683">
                  <a:off x="3271174" y="2406243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Rectangle 151"/>
                <p:cNvSpPr/>
                <p:nvPr/>
              </p:nvSpPr>
              <p:spPr>
                <a:xfrm rot="2636683">
                  <a:off x="3335869" y="242049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Rectangle 152"/>
                <p:cNvSpPr/>
                <p:nvPr/>
              </p:nvSpPr>
              <p:spPr>
                <a:xfrm rot="2636683">
                  <a:off x="3620752" y="2414146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Rectangle 153"/>
                <p:cNvSpPr/>
                <p:nvPr/>
              </p:nvSpPr>
              <p:spPr>
                <a:xfrm rot="2636683">
                  <a:off x="3807015" y="2417322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Rectangle 154"/>
                <p:cNvSpPr/>
                <p:nvPr/>
              </p:nvSpPr>
              <p:spPr>
                <a:xfrm rot="2636683">
                  <a:off x="3926828" y="240779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Rectangle 156"/>
                <p:cNvSpPr/>
                <p:nvPr/>
              </p:nvSpPr>
              <p:spPr>
                <a:xfrm rot="2636683">
                  <a:off x="4436754" y="240779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8" name="Rectangle 157"/>
                <p:cNvSpPr/>
                <p:nvPr/>
              </p:nvSpPr>
              <p:spPr>
                <a:xfrm rot="2636683">
                  <a:off x="415577" y="240064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9" name="Rectangle 158"/>
                <p:cNvSpPr/>
                <p:nvPr/>
              </p:nvSpPr>
              <p:spPr>
                <a:xfrm rot="2636683">
                  <a:off x="377648" y="2395490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0" name="Rectangle 159"/>
                <p:cNvSpPr/>
                <p:nvPr/>
              </p:nvSpPr>
              <p:spPr>
                <a:xfrm rot="2636683">
                  <a:off x="344729" y="239036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2" name="Rectangle 161"/>
                <p:cNvSpPr/>
                <p:nvPr/>
              </p:nvSpPr>
              <p:spPr>
                <a:xfrm rot="2636683">
                  <a:off x="2848008" y="2403067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Rectangle 162"/>
                <p:cNvSpPr/>
                <p:nvPr/>
              </p:nvSpPr>
              <p:spPr>
                <a:xfrm rot="2636683">
                  <a:off x="2996227" y="240306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Rectangle 163"/>
                <p:cNvSpPr/>
                <p:nvPr/>
              </p:nvSpPr>
              <p:spPr>
                <a:xfrm rot="2636683">
                  <a:off x="1279781" y="240306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7" name="Oval 76"/>
              <p:cNvSpPr>
                <a:spLocks noChangeAspect="1"/>
              </p:cNvSpPr>
              <p:nvPr/>
            </p:nvSpPr>
            <p:spPr>
              <a:xfrm>
                <a:off x="1213498" y="2244255"/>
                <a:ext cx="208723" cy="18893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/>
              <p:cNvSpPr>
                <a:spLocks noChangeAspect="1"/>
              </p:cNvSpPr>
              <p:nvPr/>
            </p:nvSpPr>
            <p:spPr>
              <a:xfrm>
                <a:off x="2374387" y="2228516"/>
                <a:ext cx="255591" cy="23135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/>
              <p:cNvSpPr>
                <a:spLocks noChangeAspect="1"/>
              </p:cNvSpPr>
              <p:nvPr/>
            </p:nvSpPr>
            <p:spPr>
              <a:xfrm>
                <a:off x="4054008" y="2236907"/>
                <a:ext cx="246713" cy="22331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" name="Group 165"/>
              <p:cNvGrpSpPr/>
              <p:nvPr/>
            </p:nvGrpSpPr>
            <p:grpSpPr>
              <a:xfrm rot="13404346">
                <a:off x="2220414" y="912550"/>
                <a:ext cx="2901001" cy="692718"/>
                <a:chOff x="651756" y="-214744"/>
                <a:chExt cx="2624892" cy="692718"/>
              </a:xfrm>
            </p:grpSpPr>
            <p:cxnSp>
              <p:nvCxnSpPr>
                <p:cNvPr id="167" name="Straight Connector 166"/>
                <p:cNvCxnSpPr/>
                <p:nvPr/>
              </p:nvCxnSpPr>
              <p:spPr>
                <a:xfrm>
                  <a:off x="651756" y="124822"/>
                  <a:ext cx="910739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Straight Connector 167"/>
                <p:cNvCxnSpPr/>
                <p:nvPr/>
              </p:nvCxnSpPr>
              <p:spPr>
                <a:xfrm rot="8195654" flipH="1" flipV="1">
                  <a:off x="1745274" y="-214744"/>
                  <a:ext cx="660440" cy="692718"/>
                </a:xfrm>
                <a:prstGeom prst="line">
                  <a:avLst/>
                </a:prstGeom>
                <a:ln>
                  <a:solidFill>
                    <a:srgbClr val="0064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Straight Connector 168"/>
                <p:cNvCxnSpPr/>
                <p:nvPr/>
              </p:nvCxnSpPr>
              <p:spPr>
                <a:xfrm rot="8195654" flipH="1" flipV="1">
                  <a:off x="2689439" y="-178910"/>
                  <a:ext cx="587209" cy="61786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aphicFrame>
            <p:nvGraphicFramePr>
              <p:cNvPr id="87" name="Chart 86"/>
              <p:cNvGraphicFramePr/>
              <p:nvPr>
                <p:extLst>
                  <p:ext uri="{D42A27DB-BD31-4B8C-83A1-F6EECF244321}">
                    <p14:modId xmlns:p14="http://schemas.microsoft.com/office/powerpoint/2010/main" val="667604422"/>
                  </p:ext>
                </p:extLst>
              </p:nvPr>
            </p:nvGraphicFramePr>
            <p:xfrm>
              <a:off x="3583080" y="560044"/>
              <a:ext cx="1438404" cy="1205494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</p:grpSp>
        <p:sp>
          <p:nvSpPr>
            <p:cNvPr id="185" name="TextBox 184"/>
            <p:cNvSpPr txBox="1"/>
            <p:nvPr/>
          </p:nvSpPr>
          <p:spPr>
            <a:xfrm rot="16200000">
              <a:off x="-771657" y="985795"/>
              <a:ext cx="2033716" cy="2590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gene-gene co-association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221451" y="2161907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220619" y="-43168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</a:t>
              </a:r>
              <a:endParaRPr lang="en-US" sz="1000" dirty="0"/>
            </a:p>
          </p:txBody>
        </p:sp>
        <p:cxnSp>
          <p:nvCxnSpPr>
            <p:cNvPr id="189" name="Straight Connector 188"/>
            <p:cNvCxnSpPr/>
            <p:nvPr/>
          </p:nvCxnSpPr>
          <p:spPr>
            <a:xfrm>
              <a:off x="2084694" y="976132"/>
              <a:ext cx="1553974" cy="1411452"/>
            </a:xfrm>
            <a:prstGeom prst="line">
              <a:avLst/>
            </a:prstGeom>
            <a:ln w="3175" cmpd="sng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>
              <a:off x="1380072" y="1710315"/>
              <a:ext cx="698272" cy="632730"/>
            </a:xfrm>
            <a:prstGeom prst="line">
              <a:avLst/>
            </a:prstGeom>
            <a:ln w="3175" cmpd="sng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rot="5400000">
              <a:off x="3571334" y="1636358"/>
              <a:ext cx="698272" cy="632730"/>
            </a:xfrm>
            <a:prstGeom prst="line">
              <a:avLst/>
            </a:prstGeom>
            <a:ln w="3175" cmpd="sng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 flipH="1">
              <a:off x="2122794" y="858350"/>
              <a:ext cx="1362122" cy="1484695"/>
            </a:xfrm>
            <a:prstGeom prst="line">
              <a:avLst/>
            </a:prstGeom>
            <a:ln w="3175" cmpd="sng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8" name="TextBox 197"/>
          <p:cNvSpPr txBox="1"/>
          <p:nvPr/>
        </p:nvSpPr>
        <p:spPr>
          <a:xfrm>
            <a:off x="39721" y="11430"/>
            <a:ext cx="328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99" name="TextBox 198"/>
          <p:cNvSpPr txBox="1"/>
          <p:nvPr/>
        </p:nvSpPr>
        <p:spPr>
          <a:xfrm>
            <a:off x="152519" y="4057087"/>
            <a:ext cx="328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</a:t>
            </a:r>
          </a:p>
        </p:txBody>
      </p:sp>
      <p:sp>
        <p:nvSpPr>
          <p:cNvPr id="175" name="8-Point Star 174"/>
          <p:cNvSpPr/>
          <p:nvPr/>
        </p:nvSpPr>
        <p:spPr>
          <a:xfrm>
            <a:off x="2576782" y="2197673"/>
            <a:ext cx="236277" cy="220587"/>
          </a:xfrm>
          <a:prstGeom prst="star8">
            <a:avLst/>
          </a:prstGeom>
          <a:noFill/>
          <a:ln w="952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Regular Pentagon 18"/>
          <p:cNvSpPr/>
          <p:nvPr/>
        </p:nvSpPr>
        <p:spPr>
          <a:xfrm>
            <a:off x="2584413" y="3449179"/>
            <a:ext cx="205380" cy="196819"/>
          </a:xfrm>
          <a:prstGeom prst="pentagon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4821104" y="1482510"/>
            <a:ext cx="13132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006400"/>
                </a:solidFill>
                <a:latin typeface="Arial" pitchFamily="34" charset="0"/>
                <a:cs typeface="Arial" pitchFamily="34" charset="0"/>
              </a:rPr>
              <a:t>worm-specific</a:t>
            </a:r>
            <a:endParaRPr lang="en-US" sz="1000" b="1" dirty="0">
              <a:solidFill>
                <a:srgbClr val="0064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076670" y="36209"/>
            <a:ext cx="18307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Arial" pitchFamily="34" charset="0"/>
                <a:cs typeface="Arial" pitchFamily="34" charset="0"/>
              </a:rPr>
              <a:t>Conservation of module across number of species</a:t>
            </a:r>
          </a:p>
        </p:txBody>
      </p:sp>
      <p:grpSp>
        <p:nvGrpSpPr>
          <p:cNvPr id="21" name="Group 11"/>
          <p:cNvGrpSpPr/>
          <p:nvPr/>
        </p:nvGrpSpPr>
        <p:grpSpPr>
          <a:xfrm>
            <a:off x="5934018" y="4426419"/>
            <a:ext cx="3209983" cy="2296314"/>
            <a:chOff x="972194" y="4623323"/>
            <a:chExt cx="3280621" cy="226795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56196" y="4743067"/>
              <a:ext cx="2996619" cy="2040630"/>
            </a:xfrm>
            <a:prstGeom prst="rect">
              <a:avLst/>
            </a:prstGeom>
          </p:spPr>
        </p:pic>
        <p:sp>
          <p:nvSpPr>
            <p:cNvPr id="96" name="TextBox 95"/>
            <p:cNvSpPr txBox="1"/>
            <p:nvPr/>
          </p:nvSpPr>
          <p:spPr>
            <a:xfrm rot="16200000">
              <a:off x="42673" y="5552844"/>
              <a:ext cx="2267958" cy="408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b="1" dirty="0" smtClean="0">
                  <a:latin typeface="Arial"/>
                  <a:cs typeface="Arial"/>
                </a:rPr>
                <a:t>   Median expression </a:t>
              </a:r>
              <a:r>
                <a:rPr lang="en-US" altLang="zh-CN" sz="1000" b="1" dirty="0">
                  <a:latin typeface="Arial"/>
                  <a:cs typeface="Arial"/>
                </a:rPr>
                <a:t>correlation </a:t>
              </a:r>
              <a:r>
                <a:rPr lang="en-US" altLang="zh-CN" sz="1000" b="1" dirty="0" smtClean="0">
                  <a:latin typeface="Arial"/>
                  <a:cs typeface="Arial"/>
                </a:rPr>
                <a:t>across </a:t>
              </a:r>
              <a:r>
                <a:rPr lang="en-US" altLang="zh-CN" sz="1000" b="1" dirty="0">
                  <a:latin typeface="Arial"/>
                  <a:cs typeface="Arial"/>
                </a:rPr>
                <a:t>modules in </a:t>
              </a:r>
              <a:r>
                <a:rPr lang="en-US" altLang="zh-CN" sz="1000" b="1" dirty="0" smtClean="0">
                  <a:latin typeface="Arial"/>
                  <a:cs typeface="Arial"/>
                </a:rPr>
                <a:t>worm</a:t>
              </a:r>
              <a:endParaRPr lang="en-US" sz="1000" b="1" dirty="0">
                <a:latin typeface="Arial"/>
                <a:cs typeface="Arial"/>
              </a:endParaRPr>
            </a:p>
          </p:txBody>
        </p:sp>
      </p:grpSp>
      <p:sp>
        <p:nvSpPr>
          <p:cNvPr id="108" name="8-Point Star 107"/>
          <p:cNvSpPr/>
          <p:nvPr/>
        </p:nvSpPr>
        <p:spPr>
          <a:xfrm>
            <a:off x="1361424" y="3447422"/>
            <a:ext cx="236277" cy="220587"/>
          </a:xfrm>
          <a:prstGeom prst="star8">
            <a:avLst/>
          </a:prstGeom>
          <a:noFill/>
          <a:ln w="952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7481977" y="6645686"/>
            <a:ext cx="9562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Arial"/>
                <a:cs typeface="Arial"/>
              </a:rPr>
              <a:t>Stage (hour)</a:t>
            </a:r>
            <a:endParaRPr lang="en-US" sz="1000" b="1" dirty="0">
              <a:latin typeface="Arial"/>
              <a:cs typeface="Arial"/>
            </a:endParaRPr>
          </a:p>
        </p:txBody>
      </p:sp>
      <p:sp>
        <p:nvSpPr>
          <p:cNvPr id="100" name="Regular Pentagon 18"/>
          <p:cNvSpPr/>
          <p:nvPr/>
        </p:nvSpPr>
        <p:spPr>
          <a:xfrm>
            <a:off x="5951835" y="1516672"/>
            <a:ext cx="205380" cy="196819"/>
          </a:xfrm>
          <a:prstGeom prst="pentagon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1" name="矩形 100"/>
          <p:cNvSpPr/>
          <p:nvPr/>
        </p:nvSpPr>
        <p:spPr>
          <a:xfrm>
            <a:off x="7077075" y="47568"/>
            <a:ext cx="276225" cy="150119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4" name="TextBox 103"/>
          <p:cNvSpPr txBox="1"/>
          <p:nvPr/>
        </p:nvSpPr>
        <p:spPr>
          <a:xfrm>
            <a:off x="7353300" y="-11416"/>
            <a:ext cx="13144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 smtClean="0">
                <a:latin typeface="Arial"/>
                <a:cs typeface="Arial"/>
              </a:rPr>
              <a:t>phylotypic</a:t>
            </a:r>
            <a:r>
              <a:rPr lang="en-US" sz="1000" b="1" dirty="0" smtClean="0">
                <a:latin typeface="Arial"/>
                <a:cs typeface="Arial"/>
              </a:rPr>
              <a:t> stage</a:t>
            </a:r>
            <a:endParaRPr lang="en-US" sz="1000" b="1" dirty="0">
              <a:latin typeface="Arial"/>
              <a:cs typeface="Arial"/>
            </a:endParaRPr>
          </a:p>
        </p:txBody>
      </p:sp>
      <p:sp>
        <p:nvSpPr>
          <p:cNvPr id="102" name="8-Point Star 101"/>
          <p:cNvSpPr/>
          <p:nvPr/>
        </p:nvSpPr>
        <p:spPr>
          <a:xfrm>
            <a:off x="3871572" y="3445253"/>
            <a:ext cx="236277" cy="220587"/>
          </a:xfrm>
          <a:prstGeom prst="star8">
            <a:avLst/>
          </a:prstGeom>
          <a:noFill/>
          <a:ln w="952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TextBox 24"/>
          <p:cNvSpPr txBox="1"/>
          <p:nvPr/>
        </p:nvSpPr>
        <p:spPr>
          <a:xfrm rot="18742567">
            <a:off x="1462189" y="2111977"/>
            <a:ext cx="9794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08000"/>
                </a:solidFill>
                <a:latin typeface="Arial"/>
                <a:cs typeface="Arial"/>
              </a:rPr>
              <a:t>20377 genes</a:t>
            </a:r>
            <a:endParaRPr lang="en-US" sz="1000" b="1" dirty="0">
              <a:solidFill>
                <a:srgbClr val="008000"/>
              </a:solidFill>
              <a:latin typeface="Arial"/>
              <a:cs typeface="Arial"/>
            </a:endParaRPr>
          </a:p>
        </p:txBody>
      </p:sp>
      <p:sp>
        <p:nvSpPr>
          <p:cNvPr id="107" name="TextBox 106"/>
          <p:cNvSpPr txBox="1"/>
          <p:nvPr/>
        </p:nvSpPr>
        <p:spPr>
          <a:xfrm rot="18716396">
            <a:off x="2281164" y="1224653"/>
            <a:ext cx="9794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  <a:latin typeface="Arial"/>
                <a:cs typeface="Arial"/>
              </a:rPr>
              <a:t>19901 genes</a:t>
            </a:r>
            <a:endParaRPr lang="en-US" sz="10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9" name="TextBox 108"/>
          <p:cNvSpPr txBox="1"/>
          <p:nvPr/>
        </p:nvSpPr>
        <p:spPr>
          <a:xfrm rot="18799688">
            <a:off x="647103" y="2964015"/>
            <a:ext cx="9794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000FF"/>
                </a:solidFill>
                <a:latin typeface="Arial"/>
                <a:cs typeface="Arial"/>
              </a:rPr>
              <a:t>13623 genes</a:t>
            </a:r>
            <a:endParaRPr lang="en-US" sz="1000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grpSp>
        <p:nvGrpSpPr>
          <p:cNvPr id="98" name="Group 12"/>
          <p:cNvGrpSpPr/>
          <p:nvPr/>
        </p:nvGrpSpPr>
        <p:grpSpPr>
          <a:xfrm>
            <a:off x="6237259" y="599463"/>
            <a:ext cx="2834447" cy="2849716"/>
            <a:chOff x="3246778" y="2719800"/>
            <a:chExt cx="2131477" cy="1968975"/>
          </a:xfrm>
        </p:grpSpPr>
        <p:sp>
          <p:nvSpPr>
            <p:cNvPr id="99" name="TextBox 98"/>
            <p:cNvSpPr txBox="1"/>
            <p:nvPr/>
          </p:nvSpPr>
          <p:spPr>
            <a:xfrm rot="16200000">
              <a:off x="2456278" y="3569272"/>
              <a:ext cx="1766156" cy="185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b="1" dirty="0" smtClean="0">
                  <a:latin typeface="Arial"/>
                  <a:cs typeface="Arial"/>
                </a:rPr>
                <a:t>  Expression </a:t>
              </a:r>
              <a:r>
                <a:rPr lang="en-US" altLang="zh-CN" sz="1000" b="1" dirty="0">
                  <a:latin typeface="Arial"/>
                  <a:cs typeface="Arial"/>
                </a:rPr>
                <a:t>across modules </a:t>
              </a:r>
              <a:r>
                <a:rPr lang="en-US" altLang="zh-CN" sz="1000" b="1" dirty="0" smtClean="0">
                  <a:latin typeface="Arial"/>
                  <a:cs typeface="Arial"/>
                </a:rPr>
                <a:t>in fly</a:t>
              </a:r>
              <a:endParaRPr lang="en-US" sz="1000" b="1" dirty="0">
                <a:latin typeface="Arial"/>
                <a:cs typeface="Arial"/>
              </a:endParaRPr>
            </a:p>
          </p:txBody>
        </p:sp>
        <p:pic>
          <p:nvPicPr>
            <p:cNvPr id="106" name="Picture 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7428" y="2719800"/>
              <a:ext cx="1960827" cy="1968975"/>
            </a:xfrm>
            <a:prstGeom prst="rect">
              <a:avLst/>
            </a:prstGeom>
          </p:spPr>
        </p:pic>
      </p:grpSp>
      <p:grpSp>
        <p:nvGrpSpPr>
          <p:cNvPr id="117" name="组合 116"/>
          <p:cNvGrpSpPr/>
          <p:nvPr/>
        </p:nvGrpSpPr>
        <p:grpSpPr>
          <a:xfrm>
            <a:off x="8052411" y="2188342"/>
            <a:ext cx="991299" cy="1159979"/>
            <a:chOff x="6084371" y="-323892"/>
            <a:chExt cx="2777017" cy="2841291"/>
          </a:xfrm>
        </p:grpSpPr>
        <p:grpSp>
          <p:nvGrpSpPr>
            <p:cNvPr id="118" name="Group 14"/>
            <p:cNvGrpSpPr/>
            <p:nvPr/>
          </p:nvGrpSpPr>
          <p:grpSpPr>
            <a:xfrm>
              <a:off x="6084371" y="-276999"/>
              <a:ext cx="2777017" cy="2699343"/>
              <a:chOff x="-27455" y="2085805"/>
              <a:chExt cx="2777017" cy="2699343"/>
            </a:xfrm>
          </p:grpSpPr>
          <p:sp>
            <p:nvSpPr>
              <p:cNvPr id="122" name="TextBox 121"/>
              <p:cNvSpPr txBox="1"/>
              <p:nvPr/>
            </p:nvSpPr>
            <p:spPr>
              <a:xfrm rot="16200000">
                <a:off x="-989136" y="3047486"/>
                <a:ext cx="2699343" cy="775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600" b="1" dirty="0">
                    <a:latin typeface="Arial"/>
                    <a:cs typeface="Arial"/>
                  </a:rPr>
                  <a:t>Expression of a module </a:t>
                </a:r>
                <a:r>
                  <a:rPr lang="en-US" altLang="zh-CN" sz="600" b="1" dirty="0" smtClean="0">
                    <a:latin typeface="Arial"/>
                    <a:cs typeface="Arial"/>
                  </a:rPr>
                  <a:t>across </a:t>
                </a:r>
                <a:r>
                  <a:rPr lang="en-US" altLang="zh-CN" sz="600" b="1" dirty="0">
                    <a:latin typeface="Arial"/>
                    <a:cs typeface="Arial"/>
                  </a:rPr>
                  <a:t>6 fly species</a:t>
                </a:r>
                <a:endParaRPr lang="en-US" sz="600" b="1" dirty="0">
                  <a:latin typeface="Arial"/>
                  <a:cs typeface="Arial"/>
                </a:endParaRPr>
              </a:p>
            </p:txBody>
          </p:sp>
          <p:pic>
            <p:nvPicPr>
              <p:cNvPr id="123" name="Picture 3"/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48523" y="2572226"/>
                <a:ext cx="2001039" cy="2012301"/>
              </a:xfrm>
              <a:prstGeom prst="rect">
                <a:avLst/>
              </a:prstGeom>
            </p:spPr>
          </p:pic>
        </p:grpSp>
        <p:sp>
          <p:nvSpPr>
            <p:cNvPr id="120" name="Pie 26"/>
            <p:cNvSpPr/>
            <p:nvPr/>
          </p:nvSpPr>
          <p:spPr>
            <a:xfrm rot="5400000">
              <a:off x="7435693" y="1124109"/>
              <a:ext cx="1034672" cy="1751907"/>
            </a:xfrm>
            <a:prstGeom prst="pie">
              <a:avLst>
                <a:gd name="adj1" fmla="val 5290391"/>
                <a:gd name="adj2" fmla="val 16272255"/>
              </a:avLst>
            </a:prstGeom>
            <a:solidFill>
              <a:schemeClr val="bg1">
                <a:lumMod val="95000"/>
                <a:alpha val="2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1" name="Pie 110"/>
            <p:cNvSpPr/>
            <p:nvPr/>
          </p:nvSpPr>
          <p:spPr>
            <a:xfrm rot="16200000">
              <a:off x="7387469" y="-634285"/>
              <a:ext cx="1131122" cy="1751908"/>
            </a:xfrm>
            <a:prstGeom prst="pie">
              <a:avLst>
                <a:gd name="adj1" fmla="val 5295014"/>
                <a:gd name="adj2" fmla="val 16277537"/>
              </a:avLst>
            </a:prstGeom>
            <a:solidFill>
              <a:schemeClr val="bg1">
                <a:lumMod val="95000"/>
                <a:alpha val="2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5045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0" y="-71363"/>
            <a:ext cx="9125343" cy="5555090"/>
            <a:chOff x="0" y="-71363"/>
            <a:chExt cx="9125343" cy="5555090"/>
          </a:xfrm>
        </p:grpSpPr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707180"/>
              <a:ext cx="9125343" cy="47765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5"/>
            <p:cNvSpPr txBox="1"/>
            <p:nvPr/>
          </p:nvSpPr>
          <p:spPr>
            <a:xfrm>
              <a:off x="5878307" y="-71363"/>
              <a:ext cx="28365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i="1" dirty="0" smtClean="0">
                  <a:latin typeface="Arial" pitchFamily="34" charset="0"/>
                  <a:cs typeface="Arial" pitchFamily="34" charset="0"/>
                </a:rPr>
                <a:t>p</a:t>
              </a:r>
              <a:r>
                <a:rPr lang="en-US" altLang="zh-CN" sz="1200" b="1" dirty="0" smtClean="0">
                  <a:latin typeface="Arial" pitchFamily="34" charset="0"/>
                  <a:cs typeface="Arial" pitchFamily="34" charset="0"/>
                </a:rPr>
                <a:t>-value of 1-1-1 </a:t>
              </a:r>
              <a:r>
                <a:rPr lang="en-US" altLang="zh-CN" sz="1200" b="1" dirty="0" err="1" smtClean="0">
                  <a:latin typeface="Arial" pitchFamily="34" charset="0"/>
                  <a:cs typeface="Arial" pitchFamily="34" charset="0"/>
                </a:rPr>
                <a:t>ortholog</a:t>
              </a:r>
              <a:r>
                <a:rPr lang="en-US" altLang="zh-CN" sz="1200" b="1" dirty="0" smtClean="0">
                  <a:latin typeface="Arial" pitchFamily="34" charset="0"/>
                  <a:cs typeface="Arial" pitchFamily="34" charset="0"/>
                </a:rPr>
                <a:t> enrichment</a:t>
              </a:r>
              <a:endParaRPr lang="zh-CN" altLang="en-US" sz="12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297752" y="844528"/>
              <a:ext cx="2701212" cy="276999"/>
              <a:chOff x="499188" y="914368"/>
              <a:chExt cx="2701212" cy="276999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499188" y="998376"/>
                <a:ext cx="177282" cy="11196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76470" y="914368"/>
                <a:ext cx="252393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 smtClean="0">
                    <a:latin typeface="Arial" pitchFamily="34" charset="0"/>
                    <a:cs typeface="Arial" pitchFamily="34" charset="0"/>
                  </a:rPr>
                  <a:t>non hourglass module</a:t>
                </a:r>
                <a:endParaRPr lang="zh-CN" altLang="en-US" sz="12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0" name="矩形 9"/>
            <p:cNvSpPr/>
            <p:nvPr/>
          </p:nvSpPr>
          <p:spPr>
            <a:xfrm>
              <a:off x="416931" y="4641162"/>
              <a:ext cx="123142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i="1" dirty="0" smtClean="0">
                  <a:latin typeface="Arial" pitchFamily="34" charset="0"/>
                  <a:cs typeface="Arial" pitchFamily="34" charset="0"/>
                </a:rPr>
                <a:t>morphogenesis</a:t>
              </a:r>
              <a:endParaRPr lang="zh-CN" altLang="en-US" sz="1400" i="1" dirty="0"/>
            </a:p>
          </p:txBody>
        </p:sp>
        <p:sp>
          <p:nvSpPr>
            <p:cNvPr id="11" name="矩形 10"/>
            <p:cNvSpPr/>
            <p:nvPr/>
          </p:nvSpPr>
          <p:spPr>
            <a:xfrm>
              <a:off x="425604" y="4420149"/>
              <a:ext cx="227889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i="1" dirty="0" smtClean="0">
                  <a:latin typeface="Arial" pitchFamily="34" charset="0"/>
                  <a:cs typeface="Arial" pitchFamily="34" charset="0"/>
                </a:rPr>
                <a:t>RNA </a:t>
              </a:r>
              <a:r>
                <a:rPr lang="en-US" altLang="zh-CN" sz="1200" i="1" dirty="0" err="1" smtClean="0">
                  <a:latin typeface="Arial" pitchFamily="34" charset="0"/>
                  <a:cs typeface="Arial" pitchFamily="34" charset="0"/>
                </a:rPr>
                <a:t>methyltransferase</a:t>
              </a:r>
              <a:r>
                <a:rPr lang="en-US" altLang="zh-CN" sz="1200" i="1" dirty="0" smtClean="0">
                  <a:latin typeface="Arial" pitchFamily="34" charset="0"/>
                  <a:cs typeface="Arial" pitchFamily="34" charset="0"/>
                </a:rPr>
                <a:t> activity</a:t>
              </a:r>
              <a:endParaRPr lang="zh-CN" altLang="en-US" sz="1200" i="1" dirty="0"/>
            </a:p>
          </p:txBody>
        </p:sp>
        <p:sp>
          <p:nvSpPr>
            <p:cNvPr id="12" name="矩形 11"/>
            <p:cNvSpPr/>
            <p:nvPr/>
          </p:nvSpPr>
          <p:spPr>
            <a:xfrm>
              <a:off x="433871" y="4171143"/>
              <a:ext cx="110318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i="1" dirty="0" err="1" smtClean="0">
                  <a:latin typeface="Arial" pitchFamily="34" charset="0"/>
                  <a:cs typeface="Arial" pitchFamily="34" charset="0"/>
                </a:rPr>
                <a:t>neurogenesis</a:t>
              </a:r>
              <a:endParaRPr lang="zh-CN" altLang="en-US" sz="1200" i="1" dirty="0"/>
            </a:p>
          </p:txBody>
        </p:sp>
        <p:sp>
          <p:nvSpPr>
            <p:cNvPr id="13" name="矩形 12"/>
            <p:cNvSpPr/>
            <p:nvPr/>
          </p:nvSpPr>
          <p:spPr>
            <a:xfrm>
              <a:off x="433871" y="3931468"/>
              <a:ext cx="128913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i="1" dirty="0" err="1" smtClean="0">
                  <a:latin typeface="Arial" pitchFamily="34" charset="0"/>
                  <a:cs typeface="Arial" pitchFamily="34" charset="0"/>
                </a:rPr>
                <a:t>ubiquitin</a:t>
              </a:r>
              <a:r>
                <a:rPr lang="en-US" altLang="zh-CN" sz="1200" i="1" dirty="0" smtClean="0">
                  <a:latin typeface="Arial" pitchFamily="34" charset="0"/>
                  <a:cs typeface="Arial" pitchFamily="34" charset="0"/>
                </a:rPr>
                <a:t> binding</a:t>
              </a:r>
              <a:endParaRPr lang="zh-CN" altLang="en-US" sz="1200" i="1" dirty="0"/>
            </a:p>
          </p:txBody>
        </p:sp>
        <p:sp>
          <p:nvSpPr>
            <p:cNvPr id="14" name="矩形 13"/>
            <p:cNvSpPr/>
            <p:nvPr/>
          </p:nvSpPr>
          <p:spPr>
            <a:xfrm>
              <a:off x="446694" y="3710455"/>
              <a:ext cx="273504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i="1" dirty="0" smtClean="0">
                  <a:latin typeface="Arial" pitchFamily="34" charset="0"/>
                  <a:cs typeface="Arial" pitchFamily="34" charset="0"/>
                </a:rPr>
                <a:t>neurotransmitter biosynthetic process</a:t>
              </a:r>
              <a:endParaRPr lang="zh-CN" altLang="en-US" sz="1200" i="1" dirty="0"/>
            </a:p>
          </p:txBody>
        </p:sp>
        <p:sp>
          <p:nvSpPr>
            <p:cNvPr id="15" name="矩形 14"/>
            <p:cNvSpPr/>
            <p:nvPr/>
          </p:nvSpPr>
          <p:spPr>
            <a:xfrm>
              <a:off x="461864" y="3470780"/>
              <a:ext cx="169309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i="1" dirty="0" smtClean="0">
                  <a:latin typeface="Arial" pitchFamily="34" charset="0"/>
                  <a:cs typeface="Arial" pitchFamily="34" charset="0"/>
                </a:rPr>
                <a:t>regulation of cell cycle</a:t>
              </a:r>
              <a:endParaRPr lang="zh-CN" altLang="en-US" sz="1200" i="1" dirty="0"/>
            </a:p>
          </p:txBody>
        </p:sp>
        <p:sp>
          <p:nvSpPr>
            <p:cNvPr id="16" name="矩形 15"/>
            <p:cNvSpPr/>
            <p:nvPr/>
          </p:nvSpPr>
          <p:spPr>
            <a:xfrm>
              <a:off x="452533" y="3249767"/>
              <a:ext cx="128663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i="1" dirty="0" smtClean="0">
                  <a:latin typeface="Arial" pitchFamily="34" charset="0"/>
                  <a:cs typeface="Arial" pitchFamily="34" charset="0"/>
                </a:rPr>
                <a:t>RNA processing</a:t>
              </a:r>
              <a:endParaRPr lang="zh-CN" altLang="en-US" sz="1200" i="1" dirty="0"/>
            </a:p>
          </p:txBody>
        </p:sp>
        <p:sp>
          <p:nvSpPr>
            <p:cNvPr id="17" name="矩形 16"/>
            <p:cNvSpPr/>
            <p:nvPr/>
          </p:nvSpPr>
          <p:spPr>
            <a:xfrm>
              <a:off x="461864" y="3006478"/>
              <a:ext cx="18806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i="1" dirty="0" smtClean="0">
                  <a:latin typeface="Arial" pitchFamily="34" charset="0"/>
                  <a:cs typeface="Arial" pitchFamily="34" charset="0"/>
                </a:rPr>
                <a:t>protein catabolic process</a:t>
              </a:r>
              <a:endParaRPr lang="zh-CN" altLang="en-US" sz="1200" i="1" dirty="0"/>
            </a:p>
          </p:txBody>
        </p:sp>
        <p:sp>
          <p:nvSpPr>
            <p:cNvPr id="18" name="矩形 17"/>
            <p:cNvSpPr/>
            <p:nvPr/>
          </p:nvSpPr>
          <p:spPr>
            <a:xfrm>
              <a:off x="461864" y="2785465"/>
              <a:ext cx="81464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i="1" dirty="0" smtClean="0">
                  <a:latin typeface="Arial" pitchFamily="34" charset="0"/>
                  <a:cs typeface="Arial" pitchFamily="34" charset="0"/>
                </a:rPr>
                <a:t>ribosome</a:t>
              </a:r>
              <a:endParaRPr lang="zh-CN" altLang="en-US" sz="1200" i="1" dirty="0"/>
            </a:p>
          </p:txBody>
        </p:sp>
        <p:sp>
          <p:nvSpPr>
            <p:cNvPr id="19" name="矩形 18"/>
            <p:cNvSpPr/>
            <p:nvPr/>
          </p:nvSpPr>
          <p:spPr>
            <a:xfrm>
              <a:off x="443202" y="2555121"/>
              <a:ext cx="69442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i="1" dirty="0" smtClean="0">
                  <a:latin typeface="Arial" pitchFamily="34" charset="0"/>
                  <a:cs typeface="Arial" pitchFamily="34" charset="0"/>
                </a:rPr>
                <a:t>splicing</a:t>
              </a:r>
              <a:endParaRPr lang="zh-CN" altLang="en-US" sz="1200" i="1" dirty="0"/>
            </a:p>
          </p:txBody>
        </p:sp>
        <p:sp>
          <p:nvSpPr>
            <p:cNvPr id="20" name="矩形 19"/>
            <p:cNvSpPr/>
            <p:nvPr/>
          </p:nvSpPr>
          <p:spPr>
            <a:xfrm>
              <a:off x="443202" y="2313980"/>
              <a:ext cx="132440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i="1" dirty="0" err="1" smtClean="0">
                  <a:latin typeface="Arial" pitchFamily="34" charset="0"/>
                  <a:cs typeface="Arial" pitchFamily="34" charset="0"/>
                </a:rPr>
                <a:t>peptidyl-histidine</a:t>
              </a:r>
              <a:endParaRPr lang="zh-CN" altLang="en-US" sz="1200" i="1" dirty="0"/>
            </a:p>
          </p:txBody>
        </p:sp>
        <p:sp>
          <p:nvSpPr>
            <p:cNvPr id="21" name="矩形 20"/>
            <p:cNvSpPr/>
            <p:nvPr/>
          </p:nvSpPr>
          <p:spPr>
            <a:xfrm>
              <a:off x="430496" y="2102298"/>
              <a:ext cx="124335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i="1" dirty="0" smtClean="0">
                  <a:latin typeface="Arial" pitchFamily="34" charset="0"/>
                  <a:cs typeface="Arial" pitchFamily="34" charset="0"/>
                </a:rPr>
                <a:t>DNA replication</a:t>
              </a:r>
              <a:endParaRPr lang="zh-CN" altLang="en-US" sz="1200" i="1" dirty="0"/>
            </a:p>
          </p:txBody>
        </p:sp>
        <p:sp>
          <p:nvSpPr>
            <p:cNvPr id="22" name="矩形 21"/>
            <p:cNvSpPr/>
            <p:nvPr/>
          </p:nvSpPr>
          <p:spPr>
            <a:xfrm>
              <a:off x="424540" y="1862623"/>
              <a:ext cx="114646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i="1" dirty="0" smtClean="0">
                  <a:latin typeface="Arial" pitchFamily="34" charset="0"/>
                  <a:cs typeface="Arial" pitchFamily="34" charset="0"/>
                </a:rPr>
                <a:t>mitochondrion</a:t>
              </a:r>
              <a:endParaRPr lang="zh-CN" altLang="en-US" sz="1200" i="1" dirty="0"/>
            </a:p>
          </p:txBody>
        </p:sp>
        <p:sp>
          <p:nvSpPr>
            <p:cNvPr id="23" name="矩形 22"/>
            <p:cNvSpPr/>
            <p:nvPr/>
          </p:nvSpPr>
          <p:spPr>
            <a:xfrm>
              <a:off x="428032" y="1632279"/>
              <a:ext cx="126669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i="1" dirty="0" smtClean="0">
                  <a:latin typeface="Arial" pitchFamily="34" charset="0"/>
                  <a:cs typeface="Arial" pitchFamily="34" charset="0"/>
                </a:rPr>
                <a:t>cilium assembly</a:t>
              </a:r>
              <a:endParaRPr lang="zh-CN" altLang="en-US" sz="1200" i="1" dirty="0"/>
            </a:p>
          </p:txBody>
        </p:sp>
        <p:sp>
          <p:nvSpPr>
            <p:cNvPr id="24" name="矩形 23"/>
            <p:cNvSpPr/>
            <p:nvPr/>
          </p:nvSpPr>
          <p:spPr>
            <a:xfrm>
              <a:off x="416931" y="1392604"/>
              <a:ext cx="218040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i="1" dirty="0" smtClean="0">
                  <a:latin typeface="Arial" pitchFamily="34" charset="0"/>
                  <a:cs typeface="Arial" pitchFamily="34" charset="0"/>
                </a:rPr>
                <a:t>nervous system development</a:t>
              </a:r>
              <a:endParaRPr lang="zh-CN" altLang="en-US" sz="1200" i="1" dirty="0"/>
            </a:p>
          </p:txBody>
        </p:sp>
        <p:sp>
          <p:nvSpPr>
            <p:cNvPr id="25" name="矩形 24"/>
            <p:cNvSpPr/>
            <p:nvPr/>
          </p:nvSpPr>
          <p:spPr>
            <a:xfrm>
              <a:off x="424540" y="1168182"/>
              <a:ext cx="144853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i="1" dirty="0" err="1" smtClean="0">
                  <a:latin typeface="Arial" pitchFamily="34" charset="0"/>
                  <a:cs typeface="Arial" pitchFamily="34" charset="0"/>
                </a:rPr>
                <a:t>ncRNA</a:t>
              </a:r>
              <a:r>
                <a:rPr lang="en-US" altLang="zh-CN" sz="1200" i="1" dirty="0" smtClean="0">
                  <a:latin typeface="Arial" pitchFamily="34" charset="0"/>
                  <a:cs typeface="Arial" pitchFamily="34" charset="0"/>
                </a:rPr>
                <a:t> processing</a:t>
              </a:r>
              <a:endParaRPr lang="zh-CN" altLang="en-US" sz="1200" i="1" dirty="0"/>
            </a:p>
          </p:txBody>
        </p:sp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3"/>
            <a:srcRect l="25107" t="9502" r="64082" b="11328"/>
            <a:stretch>
              <a:fillRect/>
            </a:stretch>
          </p:blipFill>
          <p:spPr bwMode="auto">
            <a:xfrm rot="16200000">
              <a:off x="6648843" y="-1298988"/>
              <a:ext cx="1024812" cy="3928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77900"/>
            <a:ext cx="9144000" cy="4879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656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2644</TotalTime>
  <Words>121</Words>
  <Application>Microsoft Macintosh PowerPoint</Application>
  <PresentationFormat>On-screen Show (4:3)</PresentationFormat>
  <Paragraphs>41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Daifeng Wang</dc:creator>
  <cp:lastModifiedBy>Daifeng Wang</cp:lastModifiedBy>
  <cp:revision>128</cp:revision>
  <dcterms:created xsi:type="dcterms:W3CDTF">2013-02-01T15:35:57Z</dcterms:created>
  <dcterms:modified xsi:type="dcterms:W3CDTF">2013-09-03T13:49:39Z</dcterms:modified>
</cp:coreProperties>
</file>