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5" r:id="rId4"/>
    <p:sldId id="260" r:id="rId5"/>
    <p:sldId id="264" r:id="rId6"/>
    <p:sldId id="261" r:id="rId7"/>
    <p:sldId id="266" r:id="rId8"/>
    <p:sldId id="262" r:id="rId9"/>
    <p:sldId id="267" r:id="rId10"/>
    <p:sldId id="263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68" autoAdjust="0"/>
  </p:normalViewPr>
  <p:slideViewPr>
    <p:cSldViewPr snapToGrid="0" snapToObjects="1">
      <p:cViewPr varScale="1">
        <p:scale>
          <a:sx n="129" d="100"/>
          <a:sy n="129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4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4D396-C4A1-5546-8E87-B5F07BC8A306}" type="datetimeFigureOut">
              <a:rPr lang="en-US" smtClean="0"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FDDC-50A8-134D-930E-7C935A190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2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validating </a:t>
            </a:r>
            <a:r>
              <a:rPr lang="en-US" i="1" dirty="0" smtClean="0"/>
              <a:t>de </a:t>
            </a:r>
            <a:r>
              <a:rPr lang="en-US" i="1" dirty="0" smtClean="0"/>
              <a:t>novo</a:t>
            </a:r>
            <a:r>
              <a:rPr lang="en-US" dirty="0" smtClean="0"/>
              <a:t> SNPs in 03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Alexej </a:t>
            </a:r>
            <a:r>
              <a:rPr lang="en-US" dirty="0" smtClean="0"/>
              <a:t>Abyzov, </a:t>
            </a:r>
            <a:r>
              <a:rPr lang="en-US" dirty="0" err="1" smtClean="0"/>
              <a:t>Mariangela</a:t>
            </a:r>
            <a:r>
              <a:rPr lang="en-US" dirty="0" smtClean="0"/>
              <a:t> </a:t>
            </a:r>
            <a:r>
              <a:rPr lang="en-US" dirty="0" err="1" smtClean="0"/>
              <a:t>Amenduni</a:t>
            </a:r>
            <a:r>
              <a:rPr lang="en-US" dirty="0" smtClean="0"/>
              <a:t>, and </a:t>
            </a:r>
            <a:r>
              <a:rPr lang="en-US" dirty="0" err="1" smtClean="0"/>
              <a:t>Livia</a:t>
            </a:r>
            <a:r>
              <a:rPr lang="en-US" dirty="0" smtClean="0"/>
              <a:t> </a:t>
            </a:r>
            <a:r>
              <a:rPr lang="en-US" dirty="0" err="1" smtClean="0"/>
              <a:t>Tomasini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1949"/>
          <a:stretch/>
        </p:blipFill>
        <p:spPr>
          <a:xfrm>
            <a:off x="4938465" y="1205043"/>
            <a:ext cx="3997419" cy="2969382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012968"/>
              </p:ext>
            </p:extLst>
          </p:nvPr>
        </p:nvGraphicFramePr>
        <p:xfrm>
          <a:off x="629655" y="196805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Chr20:54391403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GGGGGGGG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8465" y="1234671"/>
            <a:ext cx="12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#3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09599" y="2622375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5596" t="60869" r="20464"/>
          <a:stretch/>
        </p:blipFill>
        <p:spPr>
          <a:xfrm>
            <a:off x="144298" y="1442553"/>
            <a:ext cx="4574679" cy="27318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684120" y="2316617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298" y="1257887"/>
            <a:ext cx="12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462" t="77240" r="36734"/>
          <a:stretch/>
        </p:blipFill>
        <p:spPr>
          <a:xfrm>
            <a:off x="2273261" y="4609893"/>
            <a:ext cx="4554139" cy="203270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784928" y="5409000"/>
            <a:ext cx="0" cy="6115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1905" y="4598273"/>
            <a:ext cx="1155888" cy="32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03-03 #4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61653" y="1073820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844" y="889767"/>
            <a:ext cx="8763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tgcctctttatcctgttccactggtctgtatgtctgtctttatgcca</a:t>
            </a:r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gaccatggtcttctaataagaatagctttattatatatttagaagtcaatcattgtgatgtctatagctttattcttctttatcaacattgctttgtctattcttggtctttgggagttcca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3826" y="339562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hr20:</a:t>
            </a:r>
            <a:r>
              <a:rPr lang="en-US" dirty="0" smtClean="0">
                <a:latin typeface="Lucida Grande"/>
                <a:cs typeface="Lucida Grande"/>
              </a:rPr>
              <a:t>54391403  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b="1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   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633" t="61436" r="23018"/>
          <a:stretch/>
        </p:blipFill>
        <p:spPr>
          <a:xfrm>
            <a:off x="4673081" y="1905430"/>
            <a:ext cx="4341579" cy="23700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3081" y="1849457"/>
            <a:ext cx="1211377" cy="32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03-02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87334" y="2396662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033" t="70768" r="18769"/>
          <a:stretch/>
        </p:blipFill>
        <p:spPr>
          <a:xfrm>
            <a:off x="250844" y="1905430"/>
            <a:ext cx="4154582" cy="229361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20986" y="2679327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5950" t="75251" r="1"/>
          <a:stretch/>
        </p:blipFill>
        <p:spPr>
          <a:xfrm>
            <a:off x="235128" y="4877418"/>
            <a:ext cx="4170298" cy="16972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33888" y="560622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0844" y="456447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44" y="1884489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0708" t="77508" r="8767"/>
          <a:stretch/>
        </p:blipFill>
        <p:spPr>
          <a:xfrm>
            <a:off x="4673081" y="4877418"/>
            <a:ext cx="4233011" cy="169727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487334" y="5512140"/>
            <a:ext cx="0" cy="56533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3081" y="4508086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31861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2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 of additional 7 SNVs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8 position </a:t>
            </a:r>
            <a:r>
              <a:rPr lang="en-US" dirty="0">
                <a:latin typeface="Lucida Grande"/>
                <a:cs typeface="Lucida Grande"/>
              </a:rPr>
              <a:t>29765220 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NOT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33106" t="67905" r="13517"/>
          <a:stretch/>
        </p:blipFill>
        <p:spPr>
          <a:xfrm>
            <a:off x="250841" y="1142042"/>
            <a:ext cx="3982127" cy="20938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3634" y="1126362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04806" y="1297806"/>
            <a:ext cx="1" cy="55656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04807" y="438338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03" t="61287" r="22846"/>
          <a:stretch/>
        </p:blipFill>
        <p:spPr>
          <a:xfrm>
            <a:off x="4564960" y="3834087"/>
            <a:ext cx="4377989" cy="2224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60255" y="3756318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1493" t="67447" r="17955"/>
          <a:stretch/>
        </p:blipFill>
        <p:spPr>
          <a:xfrm>
            <a:off x="4624901" y="1126362"/>
            <a:ext cx="4318047" cy="210957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499920" y="1297806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65873" y="3940984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62189" y="1113140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931" t="65197" r="25940"/>
          <a:stretch/>
        </p:blipFill>
        <p:spPr>
          <a:xfrm>
            <a:off x="250841" y="3755709"/>
            <a:ext cx="3982127" cy="22740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3634" y="3699903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04808" y="425794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31861" y="67341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9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04" t="28695" r="26789"/>
          <a:stretch/>
        </p:blipFill>
        <p:spPr>
          <a:xfrm>
            <a:off x="4656266" y="3617787"/>
            <a:ext cx="4425022" cy="3052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52" t="45727" r="5754"/>
          <a:stretch/>
        </p:blipFill>
        <p:spPr>
          <a:xfrm>
            <a:off x="141101" y="3617787"/>
            <a:ext cx="4358391" cy="3052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101" y="361778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95065" y="4816155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Chr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17 position </a:t>
            </a:r>
            <a:r>
              <a:rPr lang="en-US" dirty="0">
                <a:latin typeface="Lucida Grande"/>
                <a:cs typeface="Lucida Grande"/>
              </a:rPr>
              <a:t>39588029 </a:t>
            </a:r>
            <a:r>
              <a:rPr lang="en-US" dirty="0" smtClean="0">
                <a:latin typeface="Lucida Grande"/>
                <a:cs typeface="Lucida Grande"/>
              </a:rPr>
              <a:t>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i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678" t="42107" r="23429"/>
          <a:stretch/>
        </p:blipFill>
        <p:spPr>
          <a:xfrm>
            <a:off x="141102" y="893754"/>
            <a:ext cx="4358390" cy="25829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890691" y="1174018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4891" t="31781" r="23887"/>
          <a:stretch/>
        </p:blipFill>
        <p:spPr>
          <a:xfrm>
            <a:off x="4718978" y="917831"/>
            <a:ext cx="4268245" cy="25588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401484" y="1056493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17166" y="4348010"/>
            <a:ext cx="1" cy="72800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87628" y="361778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56266" y="733165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634" y="733165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F03-01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639703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6" y="354690"/>
            <a:ext cx="1786717" cy="3327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49" y="384477"/>
            <a:ext cx="1762089" cy="3268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1949" y="49399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60382" y="307251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6853" y="310429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03_1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98" y="3473623"/>
            <a:ext cx="1754150" cy="3253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21" y="3682620"/>
            <a:ext cx="1998791" cy="3013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4447" y="4942806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55313" y="187898"/>
            <a:ext cx="2961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chr1 : 23026810  </a:t>
            </a:r>
            <a:r>
              <a:rPr lang="en-US" sz="2800" dirty="0" smtClean="0"/>
              <a:t>A&gt;G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31861" y="853225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63193" y="1734599"/>
            <a:ext cx="34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novo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9481" y="3463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222" y="3261553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8673" y="3289427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0" y="403963"/>
            <a:ext cx="1634125" cy="2718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67" y="403964"/>
            <a:ext cx="1620393" cy="271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908" y="3700766"/>
            <a:ext cx="1766158" cy="2928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094" y="3662523"/>
            <a:ext cx="1748584" cy="2928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307" y="3630885"/>
            <a:ext cx="1524667" cy="29605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0197" y="4959782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68012" y="4942808"/>
            <a:ext cx="7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7667" y="4261461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94062" y="219298"/>
            <a:ext cx="3077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125652465 </a:t>
            </a:r>
            <a:r>
              <a:rPr lang="en-US" sz="2800" dirty="0" smtClean="0"/>
              <a:t> T&gt;A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1861" y="110046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1522" y="1734599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9612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7871" y="3152829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9728" y="3320673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86" y="348194"/>
            <a:ext cx="12573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65" y="340788"/>
            <a:ext cx="1318612" cy="252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441" y="3839661"/>
            <a:ext cx="1533642" cy="2700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689" y="3746500"/>
            <a:ext cx="1439765" cy="279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134" y="3690005"/>
            <a:ext cx="1228139" cy="2850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94550" y="4128107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09700" y="493758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6444" y="4910863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99685" y="156122"/>
            <a:ext cx="3187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 137755589  </a:t>
            </a:r>
            <a:r>
              <a:rPr lang="en-US" sz="2800" dirty="0" smtClean="0"/>
              <a:t>G&gt;A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93189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1522" y="1734599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86" y="296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5686" y="98456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3086" y="3344362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1786" y="3151258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36" y="3799527"/>
            <a:ext cx="1683765" cy="2626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3" y="398994"/>
            <a:ext cx="1055103" cy="2757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80" y="424778"/>
            <a:ext cx="1360606" cy="273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064" y="3736096"/>
            <a:ext cx="1372502" cy="2690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786" y="3799527"/>
            <a:ext cx="1368054" cy="25885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635" y="959670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9429" y="982918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4196" y="4171667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66285" y="4140935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24247" y="4492365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21736" y="4510269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3946" y="168161"/>
            <a:ext cx="3049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chr2 : 115163435  </a:t>
            </a:r>
            <a:r>
              <a:rPr lang="en-US" sz="2800" dirty="0" smtClean="0"/>
              <a:t>T&gt;C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731861" y="98808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65815" y="1651075"/>
            <a:ext cx="395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endParaRPr lang="en-US" b="1" dirty="0">
              <a:solidFill>
                <a:schemeClr val="accent6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059" y="105867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01_5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4961" y="135524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02_5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9710" y="3412371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04_5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9061" y="3465528"/>
            <a:ext cx="10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F03 03_5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451370"/>
            <a:ext cx="1191809" cy="266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36" y="558800"/>
            <a:ext cx="1130300" cy="250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486" y="3771900"/>
            <a:ext cx="1328814" cy="2829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524" y="3890608"/>
            <a:ext cx="1261006" cy="2684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448" y="3890608"/>
            <a:ext cx="1102149" cy="26847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66297" y="4817071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99510" y="4822145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72007" y="4456549"/>
            <a:ext cx="152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800167" y="136639"/>
            <a:ext cx="3114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chr3 : 138823668 </a:t>
            </a:r>
            <a:r>
              <a:rPr lang="en-US" sz="2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C&gt;G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31861" y="898177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97624" y="1549933"/>
            <a:ext cx="39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Confirmed </a:t>
            </a:r>
            <a:r>
              <a:rPr lang="en-US" b="1" i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de novo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or somatic</a:t>
            </a:r>
            <a:endParaRPr lang="en-US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98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6738" y="5900"/>
            <a:ext cx="1328496" cy="1246495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1 unclear </a:t>
            </a:r>
          </a:p>
          <a:p>
            <a:r>
              <a:rPr lang="en-US" sz="1500" dirty="0" smtClean="0"/>
              <a:t>1 bad PCR</a:t>
            </a:r>
          </a:p>
          <a:p>
            <a:r>
              <a:rPr lang="en-US" sz="1500" dirty="0" smtClean="0"/>
              <a:t>3 no primers</a:t>
            </a:r>
          </a:p>
        </p:txBody>
      </p:sp>
      <p:cxnSp>
        <p:nvCxnSpPr>
          <p:cNvPr id="14" name="Elbow Connector 13"/>
          <p:cNvCxnSpPr>
            <a:stCxn id="8" idx="3"/>
            <a:endCxn id="2" idx="2"/>
          </p:cNvCxnSpPr>
          <p:nvPr/>
        </p:nvCxnSpPr>
        <p:spPr>
          <a:xfrm flipV="1">
            <a:off x="6964561" y="1252395"/>
            <a:ext cx="1046425" cy="204541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714942"/>
              </p:ext>
            </p:extLst>
          </p:nvPr>
        </p:nvGraphicFramePr>
        <p:xfrm>
          <a:off x="156354" y="169752"/>
          <a:ext cx="4818445" cy="6522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705"/>
                <a:gridCol w="489168"/>
                <a:gridCol w="677908"/>
                <a:gridCol w="1510100"/>
                <a:gridCol w="945564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 new set</a:t>
                      </a:r>
                      <a:endParaRPr lang="en-US" sz="1400" dirty="0"/>
                    </a:p>
                  </a:txBody>
                  <a:tcPr/>
                </a:tc>
              </a:tr>
              <a:tr h="1891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Chr1:227127973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Not good 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Chr2:128353956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good PCR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481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Chr3:174536877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Chr3:179775854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Chr4:104485788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989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Chr5:101948978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Chr5:103442520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52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Chr5:104262387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73558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Chr5:108328313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C-&gt;T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Chr5:164396965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130573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Chr5:46217411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SNV, inherited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Chr6:49093434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Chr7:156433793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4481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Chr8:16224428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*SNV, parents unclear*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Chr8:47365104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Chr9:71204525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Chr9:79324649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True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 de novo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Chr10:131584648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*</a:t>
                      </a:r>
                      <a:r>
                        <a:rPr lang="en-US" sz="1100" baseline="0" dirty="0" smtClean="0">
                          <a:solidFill>
                            <a:srgbClr val="008000"/>
                          </a:solidFill>
                        </a:rPr>
                        <a:t>SNV, parents unclear*</a:t>
                      </a:r>
                      <a:endParaRPr lang="en-US" sz="11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Chr11:103619079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Chr15:49758145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A-&gt;C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Chr16:76104782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Not SNV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Chr20:52376351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T-&gt;G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Chr20:54391403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Y</a:t>
                      </a:r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8000"/>
                          </a:solidFill>
                        </a:rPr>
                        <a:t>Not SNV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Chr20:56671088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C-&gt;A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N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Y</a:t>
                      </a:r>
                      <a:endParaRPr lang="en-US" sz="11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105761" y="2330858"/>
            <a:ext cx="3200400" cy="3200400"/>
          </a:xfrm>
          <a:prstGeom prst="ellipse">
            <a:avLst/>
          </a:prstGeom>
          <a:solidFill>
            <a:schemeClr val="accent2">
              <a:alpha val="49000"/>
            </a:schemeClr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761" y="1060773"/>
            <a:ext cx="3200400" cy="32004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5907" y="311314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5907" y="185972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5907" y="4518593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39130" y="5411246"/>
            <a:ext cx="1415772" cy="1477328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 smtClean="0"/>
              <a:t>2 true de novo</a:t>
            </a:r>
          </a:p>
          <a:p>
            <a:r>
              <a:rPr lang="en-US" sz="1500" dirty="0" smtClean="0"/>
              <a:t>4 no SNV</a:t>
            </a:r>
          </a:p>
          <a:p>
            <a:r>
              <a:rPr lang="en-US" sz="1500" dirty="0" smtClean="0"/>
              <a:t>2 inherited SNV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unclear </a:t>
            </a:r>
          </a:p>
          <a:p>
            <a:r>
              <a:rPr lang="en-US" sz="1500" dirty="0"/>
              <a:t>2</a:t>
            </a:r>
            <a:r>
              <a:rPr lang="en-US" sz="1500" dirty="0" smtClean="0"/>
              <a:t> bad PCR</a:t>
            </a:r>
          </a:p>
          <a:p>
            <a:r>
              <a:rPr lang="en-US" sz="1500" dirty="0" smtClean="0"/>
              <a:t>12 no primers</a:t>
            </a:r>
          </a:p>
        </p:txBody>
      </p:sp>
      <p:cxnSp>
        <p:nvCxnSpPr>
          <p:cNvPr id="19" name="Elbow Connector 18"/>
          <p:cNvCxnSpPr>
            <a:stCxn id="8" idx="1"/>
            <a:endCxn id="10" idx="1"/>
          </p:cNvCxnSpPr>
          <p:nvPr/>
        </p:nvCxnSpPr>
        <p:spPr>
          <a:xfrm rot="10800000" flipV="1">
            <a:off x="6515907" y="3297809"/>
            <a:ext cx="30000" cy="1405450"/>
          </a:xfrm>
          <a:prstGeom prst="bentConnector3">
            <a:avLst>
              <a:gd name="adj1" fmla="val 862000"/>
            </a:avLst>
          </a:prstGeom>
          <a:ln>
            <a:solidFill>
              <a:srgbClr val="7F7F7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5" idx="1"/>
          </p:cNvCxnSpPr>
          <p:nvPr/>
        </p:nvCxnSpPr>
        <p:spPr>
          <a:xfrm rot="10800000" flipH="1" flipV="1">
            <a:off x="6276418" y="4076506"/>
            <a:ext cx="1162711" cy="2073403"/>
          </a:xfrm>
          <a:prstGeom prst="bentConnector3">
            <a:avLst>
              <a:gd name="adj1" fmla="val -19661"/>
            </a:avLst>
          </a:prstGeom>
          <a:ln>
            <a:solidFill>
              <a:srgbClr val="7F7F7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15098" y="5012156"/>
            <a:ext cx="5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96046" y="1303653"/>
            <a:ext cx="61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9570" y="168571"/>
            <a:ext cx="181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First round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876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417" y="107042"/>
            <a:ext cx="1808458" cy="2169825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/>
              <a:t>3</a:t>
            </a:r>
            <a:r>
              <a:rPr lang="en-US" sz="1500" b="1" dirty="0" smtClean="0"/>
              <a:t> </a:t>
            </a:r>
            <a:r>
              <a:rPr lang="en-US" sz="1500" b="1" dirty="0" smtClean="0"/>
              <a:t>true </a:t>
            </a:r>
            <a:r>
              <a:rPr lang="en-US" sz="1500" b="1" i="1" dirty="0" smtClean="0"/>
              <a:t>de </a:t>
            </a:r>
            <a:r>
              <a:rPr lang="en-US" sz="1500" b="1" i="1" dirty="0" smtClean="0"/>
              <a:t>novo</a:t>
            </a:r>
          </a:p>
          <a:p>
            <a:r>
              <a:rPr lang="en-US" sz="1500" dirty="0" smtClean="0"/>
              <a:t>5 </a:t>
            </a:r>
            <a:r>
              <a:rPr lang="en-US" sz="1500" i="1" dirty="0" smtClean="0"/>
              <a:t>de novo</a:t>
            </a:r>
            <a:r>
              <a:rPr lang="en-US" sz="1500" dirty="0" smtClean="0"/>
              <a:t> or somatic</a:t>
            </a:r>
          </a:p>
          <a:p>
            <a:r>
              <a:rPr lang="en-US" sz="1500" dirty="0" smtClean="0"/>
              <a:t>3 somatic</a:t>
            </a:r>
            <a:endParaRPr lang="en-US" sz="1500" dirty="0" smtClean="0"/>
          </a:p>
          <a:p>
            <a:r>
              <a:rPr lang="en-US" sz="1500" dirty="0" smtClean="0"/>
              <a:t>1 false SNV</a:t>
            </a:r>
          </a:p>
          <a:p>
            <a:r>
              <a:rPr lang="en-US" sz="1500" dirty="0" smtClean="0"/>
              <a:t>1 inherited</a:t>
            </a:r>
          </a:p>
          <a:p>
            <a:endParaRPr lang="en-US" sz="1500" dirty="0" smtClean="0"/>
          </a:p>
          <a:p>
            <a:r>
              <a:rPr lang="en-US" sz="1500" dirty="0" smtClean="0"/>
              <a:t>1 unclear </a:t>
            </a:r>
          </a:p>
          <a:p>
            <a:r>
              <a:rPr lang="en-US" sz="1500" dirty="0" smtClean="0"/>
              <a:t>1 bad PCR</a:t>
            </a:r>
          </a:p>
          <a:p>
            <a:r>
              <a:rPr lang="en-US" sz="1500" dirty="0" smtClean="0"/>
              <a:t>3 no primers</a:t>
            </a:r>
          </a:p>
        </p:txBody>
      </p:sp>
      <p:cxnSp>
        <p:nvCxnSpPr>
          <p:cNvPr id="14" name="Elbow Connector 13"/>
          <p:cNvCxnSpPr>
            <a:stCxn id="8" idx="3"/>
            <a:endCxn id="2" idx="2"/>
          </p:cNvCxnSpPr>
          <p:nvPr/>
        </p:nvCxnSpPr>
        <p:spPr>
          <a:xfrm flipV="1">
            <a:off x="7081555" y="2276867"/>
            <a:ext cx="731091" cy="205504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062484"/>
              </p:ext>
            </p:extLst>
          </p:nvPr>
        </p:nvGraphicFramePr>
        <p:xfrm>
          <a:off x="156354" y="169752"/>
          <a:ext cx="4562817" cy="579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930"/>
                <a:gridCol w="540911"/>
                <a:gridCol w="677908"/>
                <a:gridCol w="1872068"/>
              </a:tblGrid>
              <a:tr h="16607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SNV 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Tested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Results</a:t>
                      </a:r>
                      <a:endParaRPr lang="en-US" sz="1400" dirty="0"/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Chr1:</a:t>
                      </a:r>
                      <a:r>
                        <a:rPr lang="en-US" sz="1400" dirty="0" smtClean="0"/>
                        <a:t>23026810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115163435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125652465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Chr2:128353956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Bad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PCR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0022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Chr2:</a:t>
                      </a:r>
                      <a:r>
                        <a:rPr lang="en-US" sz="1400" dirty="0" smtClean="0"/>
                        <a:t>137755589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Chr3:</a:t>
                      </a:r>
                      <a:r>
                        <a:rPr lang="en-US" sz="1400" dirty="0" smtClean="0"/>
                        <a:t>138823668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33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Chr3:179775854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3252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Chr4:104485788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False SNV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7235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Chr5:103442520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  <a:tr h="177466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Chr6:49093434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Chr7:156433793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145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Chr8:29765220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Inherited</a:t>
                      </a:r>
                      <a:endParaRPr lang="en-US" sz="1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506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Chr9:79324649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1" baseline="0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r>
                        <a:rPr lang="en-US" sz="1400" b="0" baseline="0" dirty="0" smtClean="0">
                          <a:solidFill>
                            <a:srgbClr val="008000"/>
                          </a:solidFill>
                        </a:rPr>
                        <a:t> or somatic</a:t>
                      </a:r>
                      <a:endParaRPr lang="en-US" sz="14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87626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Chr10:131584648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SNV, parents unclear*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Chr11:103619079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  <a:tr h="2149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Chr17:39588029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rgbClr val="008000"/>
                          </a:solidFill>
                        </a:rPr>
                        <a:t>True </a:t>
                      </a:r>
                      <a:r>
                        <a:rPr lang="en-US" sz="1400" b="1" i="1" dirty="0" smtClean="0">
                          <a:solidFill>
                            <a:srgbClr val="008000"/>
                          </a:solidFill>
                        </a:rPr>
                        <a:t>de novo</a:t>
                      </a:r>
                      <a:endParaRPr lang="en-US" sz="1400" b="1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Chr20:54391403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8000"/>
                          </a:solidFill>
                        </a:rPr>
                        <a:t>Somatic</a:t>
                      </a:r>
                      <a:endParaRPr lang="en-US" sz="1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Chr20:56671088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C-&gt;A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105761" y="2858853"/>
            <a:ext cx="3200400" cy="3200400"/>
          </a:xfrm>
          <a:prstGeom prst="ellipse">
            <a:avLst/>
          </a:prstGeom>
          <a:solidFill>
            <a:srgbClr val="008000">
              <a:alpha val="50000"/>
            </a:srgb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5907" y="4147249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17-23% (3 out of 13 or 18) are true </a:t>
            </a:r>
            <a:r>
              <a:rPr lang="en-US" i="1" dirty="0" smtClean="0"/>
              <a:t>de novo</a:t>
            </a:r>
          </a:p>
          <a:p>
            <a:r>
              <a:rPr lang="en-US" dirty="0" smtClean="0"/>
              <a:t>28-38% (5 out of 13 or 18) are </a:t>
            </a:r>
            <a:r>
              <a:rPr lang="en-US" i="1" dirty="0" smtClean="0"/>
              <a:t>de novo</a:t>
            </a:r>
            <a:r>
              <a:rPr lang="en-US" dirty="0" smtClean="0"/>
              <a:t> or somatic</a:t>
            </a:r>
          </a:p>
          <a:p>
            <a:r>
              <a:rPr lang="en-US" dirty="0" smtClean="0"/>
              <a:t>17-23% (3 out of 13 or 18) are somatic</a:t>
            </a:r>
          </a:p>
          <a:p>
            <a:r>
              <a:rPr lang="en-US" dirty="0" smtClean="0"/>
              <a:t>11-15% (2 out of 13 or 18) are false positives</a:t>
            </a:r>
          </a:p>
          <a:p>
            <a:r>
              <a:rPr lang="en-US" dirty="0" smtClean="0"/>
              <a:t>0-28% (0 or 4 out of 13 or 18) are uncertain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</a:t>
            </a:r>
            <a:r>
              <a:rPr lang="en-US" dirty="0" smtClean="0"/>
              <a:t>“no SNVs”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351430"/>
              </p:ext>
            </p:extLst>
          </p:nvPr>
        </p:nvGraphicFramePr>
        <p:xfrm>
          <a:off x="457200" y="1600200"/>
          <a:ext cx="76822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Chr3:179775854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C-&gt;A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CCCC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CCCC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AAAAA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Chr4:104485788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TTTTTT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Chr7:156433793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r>
                        <a:rPr lang="en-US" b="1" dirty="0" smtClean="0"/>
                        <a:t>CCCCCC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r>
                        <a:rPr lang="en-US" b="1" dirty="0" smtClean="0"/>
                        <a:t>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Chr20:54391403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GGGGGGGG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</a:t>
                      </a:r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96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4257" y="1848626"/>
            <a:ext cx="7459896" cy="4845411"/>
            <a:chOff x="228888" y="1254392"/>
            <a:chExt cx="8195650" cy="5439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687" t="55787" r="19811"/>
            <a:stretch/>
          </p:blipFill>
          <p:spPr>
            <a:xfrm>
              <a:off x="228889" y="1254392"/>
              <a:ext cx="3758298" cy="259306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888" y="1254392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6515" t="58759" r="19882"/>
            <a:stretch/>
          </p:blipFill>
          <p:spPr>
            <a:xfrm>
              <a:off x="4793767" y="1341260"/>
              <a:ext cx="3630771" cy="2404906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771356" y="219676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6434" t="61439" r="20240"/>
            <a:stretch/>
          </p:blipFill>
          <p:spPr>
            <a:xfrm>
              <a:off x="2337268" y="4100971"/>
              <a:ext cx="4141910" cy="25930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3767" y="1254392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144426" y="5095800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359175" y="410097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242187" y="2212843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784852"/>
              </p:ext>
            </p:extLst>
          </p:nvPr>
        </p:nvGraphicFramePr>
        <p:xfrm>
          <a:off x="661894" y="249899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chr3</a:t>
                      </a:r>
                      <a:r>
                        <a:rPr lang="en-US" sz="1800" b="0" dirty="0" smtClean="0"/>
                        <a:t>:179775854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C-&gt;A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AAA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CCCC</a:t>
                      </a:r>
                      <a:r>
                        <a:rPr lang="en-US" b="1" dirty="0" smtClean="0"/>
                        <a:t>AAAAA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7037" y="1259271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6300" y="2397371"/>
            <a:ext cx="8029127" cy="4430675"/>
            <a:chOff x="170293" y="1425038"/>
            <a:chExt cx="8689108" cy="5438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7594" r="15270"/>
            <a:stretch/>
          </p:blipFill>
          <p:spPr>
            <a:xfrm>
              <a:off x="170293" y="1425038"/>
              <a:ext cx="4212939" cy="272228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0293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54658" r="9837"/>
            <a:stretch/>
          </p:blipFill>
          <p:spPr>
            <a:xfrm>
              <a:off x="4874755" y="1425038"/>
              <a:ext cx="3984645" cy="26758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56013" r="9349"/>
            <a:stretch/>
          </p:blipFill>
          <p:spPr>
            <a:xfrm>
              <a:off x="170294" y="4181306"/>
              <a:ext cx="4212938" cy="267669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0294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4755" y="147150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49876" y="430272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834197" y="173507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423377" y="178211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54187" r="26421" b="2701"/>
            <a:stretch/>
          </p:blipFill>
          <p:spPr>
            <a:xfrm>
              <a:off x="4874755" y="4181306"/>
              <a:ext cx="3984646" cy="268204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874755" y="4240768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411163" y="4256448"/>
              <a:ext cx="1" cy="65056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0293" y="893424"/>
            <a:ext cx="8860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gccaaactgaacttcttggagtcctcC</a:t>
            </a:r>
            <a:r>
              <a:rPr lang="en-US" sz="1600" b="1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CAGCGTCACTGACTGCTCTTCATACTTCCCCTGTTCTTCAGCTGGCTGCCTACTAGTTCTCACTTCTTATTATAAATTGCTAAATTAAACCTCACTTTATTCATAAATTTATGAAAAGAGTATAGAGTCAGGACACATTTGCATAATGTGTGCCTTTGCCTAGAATTAATGGAAGTGAATAACAAAATATCAAAAACATAAACAGAGGCCAAACTTCAGCTTTAGGAATACCCTAGGTGCATGG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hr3:</a:t>
            </a:r>
            <a:r>
              <a:rPr lang="it-IT" dirty="0" smtClean="0">
                <a:latin typeface="Lucida Grande"/>
                <a:cs typeface="Lucida Grande"/>
              </a:rPr>
              <a:t>179775854</a:t>
            </a:r>
            <a:r>
              <a:rPr lang="en-US" dirty="0" smtClean="0">
                <a:latin typeface="Lucida Grande"/>
                <a:cs typeface="Lucida Grand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&gt;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3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619650"/>
              </p:ext>
            </p:extLst>
          </p:nvPr>
        </p:nvGraphicFramePr>
        <p:xfrm>
          <a:off x="810902" y="558314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chr4</a:t>
                      </a:r>
                      <a:r>
                        <a:rPr lang="en-US" sz="1800" b="0" dirty="0" smtClean="0"/>
                        <a:t>:104485788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TTTTTT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50294" y="1715004"/>
            <a:ext cx="8663517" cy="5142996"/>
            <a:chOff x="191086" y="1575351"/>
            <a:chExt cx="8663517" cy="51429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0785"/>
            <a:stretch/>
          </p:blipFill>
          <p:spPr>
            <a:xfrm>
              <a:off x="191086" y="1575351"/>
              <a:ext cx="4069416" cy="251272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546271" y="229321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28888" y="1624117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41652" r="10983"/>
            <a:stretch/>
          </p:blipFill>
          <p:spPr>
            <a:xfrm>
              <a:off x="4791054" y="1575351"/>
              <a:ext cx="4063549" cy="2512723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943096" y="2261068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793767" y="157535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t="41887" r="18915"/>
            <a:stretch/>
          </p:blipFill>
          <p:spPr>
            <a:xfrm>
              <a:off x="2288202" y="4297049"/>
              <a:ext cx="4233985" cy="2421298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523118" y="4969394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88202" y="4341038"/>
              <a:ext cx="1155888" cy="3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18930" y="1299994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34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False SNV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5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864" t="41032" r="37119"/>
          <a:stretch/>
        </p:blipFill>
        <p:spPr>
          <a:xfrm>
            <a:off x="4731730" y="1829307"/>
            <a:ext cx="4243832" cy="25158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1651" y="1889719"/>
            <a:ext cx="8843911" cy="4848228"/>
            <a:chOff x="170373" y="92930"/>
            <a:chExt cx="8843911" cy="48482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864" t="43623" r="33229"/>
            <a:stretch/>
          </p:blipFill>
          <p:spPr>
            <a:xfrm>
              <a:off x="170373" y="92930"/>
              <a:ext cx="4383234" cy="24229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0316" r="23668"/>
            <a:stretch/>
          </p:blipFill>
          <p:spPr>
            <a:xfrm>
              <a:off x="201350" y="2571257"/>
              <a:ext cx="4352257" cy="236990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0746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746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21919" y="557621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52896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847894" y="170385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674" t="36685" r="21789"/>
            <a:stretch/>
          </p:blipFill>
          <p:spPr>
            <a:xfrm>
              <a:off x="4770452" y="2763033"/>
              <a:ext cx="4243832" cy="21781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70452" y="266170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03-04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642065" y="2860642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657554" y="472756"/>
              <a:ext cx="1" cy="72800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-32154" y="615436"/>
            <a:ext cx="92349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CAGAAAAGGAAGTTCAAAGCAGTTACTTTTAAATGTTAAAGTCTTGAGTCCAATGTTGAATTTTATTTTTGGTGAAAAGTTGGATTTGACATACTCTTATAACCTAAAATCATCAAGCACTTTCTATTGTCATATATGTTATACATTGGGGATA</a:t>
            </a:r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/>
              <a:t>TGTAAAGGGGAATAATTTTGGAGAAAAATGCTCAATACCTATTTCTGATAAATGTTTTGTTTAAGTGTTATACACAAGTCCATGGAGAAAATCATGTTTCATAATAAAATTATCTTCTTCTTGTTAACAAAA</a:t>
            </a:r>
            <a:endParaRPr lang="en-US" sz="1400" dirty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4424" y="154896"/>
            <a:ext cx="803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hr4:104485788     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G&gt;T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6966" y="21265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6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2125" y="1867670"/>
            <a:ext cx="8159804" cy="4799830"/>
            <a:chOff x="492125" y="1867670"/>
            <a:chExt cx="8159804" cy="47998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73842"/>
            <a:stretch/>
          </p:blipFill>
          <p:spPr>
            <a:xfrm>
              <a:off x="5222929" y="2052336"/>
              <a:ext cx="3429000" cy="21113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07217" y="1867670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#3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67129" r="16050"/>
            <a:stretch/>
          </p:blipFill>
          <p:spPr>
            <a:xfrm>
              <a:off x="492125" y="2052336"/>
              <a:ext cx="3273425" cy="22542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2125" y="1867671"/>
              <a:ext cx="1269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#2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74074" r="7999"/>
            <a:stretch/>
          </p:blipFill>
          <p:spPr>
            <a:xfrm>
              <a:off x="2542835" y="4417710"/>
              <a:ext cx="4346915" cy="22497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98537" y="4449460"/>
              <a:ext cx="1155888" cy="328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03-03 #4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66787" y="2748400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66379" y="2700775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164583" y="4765784"/>
              <a:ext cx="0" cy="6115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226471"/>
              </p:ext>
            </p:extLst>
          </p:nvPr>
        </p:nvGraphicFramePr>
        <p:xfrm>
          <a:off x="663575" y="669290"/>
          <a:ext cx="76822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640080"/>
                <a:gridCol w="702812"/>
                <a:gridCol w="1485720"/>
                <a:gridCol w="175768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SNV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 (4x)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i2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i3 (8x)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i4 (9x)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chr7</a:t>
                      </a:r>
                      <a:r>
                        <a:rPr lang="en-US" sz="1800" b="0" dirty="0" smtClean="0"/>
                        <a:t>:156433793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G-&gt;C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</a:t>
                      </a:r>
                      <a:r>
                        <a:rPr lang="en-US" b="1" dirty="0" smtClean="0"/>
                        <a:t>CCCCCC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</a:t>
                      </a:r>
                      <a:r>
                        <a:rPr lang="en-US" b="1" dirty="0" smtClean="0"/>
                        <a:t>CCCC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GGGGGG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18930" y="1412374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3262" y="4989680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Somatic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6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528" y="2280284"/>
            <a:ext cx="8121612" cy="4462077"/>
            <a:chOff x="172454" y="1636554"/>
            <a:chExt cx="8826529" cy="51058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4091" t="45728" r="7352"/>
            <a:stretch/>
          </p:blipFill>
          <p:spPr>
            <a:xfrm>
              <a:off x="172454" y="4547174"/>
              <a:ext cx="4295681" cy="219518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780224" y="4084738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64018" r="14965"/>
            <a:stretch/>
          </p:blipFill>
          <p:spPr>
            <a:xfrm>
              <a:off x="172454" y="1667914"/>
              <a:ext cx="4295681" cy="219522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748868" y="1714954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t="71563" r="26669"/>
            <a:stretch/>
          </p:blipFill>
          <p:spPr>
            <a:xfrm>
              <a:off x="4644798" y="1658075"/>
              <a:ext cx="4354185" cy="2195226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228305" y="2012649"/>
              <a:ext cx="0" cy="56533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2454" y="1643317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798" y="1636554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454" y="4285710"/>
              <a:ext cx="1316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03-03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88973" y="280315"/>
            <a:ext cx="541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hr7:</a:t>
            </a:r>
            <a:r>
              <a:rPr lang="en-US" dirty="0" smtClean="0">
                <a:latin typeface="Lucida Grande"/>
                <a:cs typeface="Lucida Grande"/>
              </a:rPr>
              <a:t>156433793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G&gt;C         </a:t>
            </a:r>
            <a:r>
              <a:rPr lang="en-US" b="1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not present</a:t>
            </a:r>
            <a:r>
              <a:rPr lang="en-US" dirty="0" smtClean="0">
                <a:solidFill>
                  <a:schemeClr val="accent6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76" y="1032737"/>
            <a:ext cx="8955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TGAGGGGTACGAATTTACGGCTGCCTAAAGCCTTAGAACAGTGATCCCACGTCGGTAATTTTAGAACCC</a:t>
            </a:r>
            <a:r>
              <a:rPr lang="en-US" b="1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GTAGGACCGGCTGCCATCAGGGGCCCCAGGTGCAGGGTGGTGTCAGCTTTGAGAGGAATTGGAGCCTCGTCACCGCGCGCTTCCTGCATGAGTGGAAC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1160" t="77050" r="17694"/>
          <a:stretch/>
        </p:blipFill>
        <p:spPr>
          <a:xfrm>
            <a:off x="5017990" y="4823938"/>
            <a:ext cx="3856150" cy="19184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5834354" y="5364227"/>
            <a:ext cx="0" cy="49405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7695" y="4574137"/>
            <a:ext cx="131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03-04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2821" y="5489"/>
            <a:ext cx="11742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</a:t>
            </a:r>
            <a:r>
              <a:rPr lang="en-US" sz="2000" b="1" dirty="0" smtClean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FF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T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5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1119</Words>
  <Application>Microsoft Macintosh PowerPoint</Application>
  <PresentationFormat>On-screen Show (4:3)</PresentationFormat>
  <Paragraphs>398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Summary of validating de novo SNPs in 03 family</vt:lpstr>
      <vt:lpstr>PowerPoint Presentation</vt:lpstr>
      <vt:lpstr>Support for “no SNVs”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Validation of additional 7 SNVs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de novo SNPs in 03 family</dc:title>
  <dc:creator>Alexej Abyzov</dc:creator>
  <cp:lastModifiedBy>Alexej Abyzov</cp:lastModifiedBy>
  <cp:revision>65</cp:revision>
  <dcterms:created xsi:type="dcterms:W3CDTF">2013-08-20T07:26:11Z</dcterms:created>
  <dcterms:modified xsi:type="dcterms:W3CDTF">2013-08-20T08:27:55Z</dcterms:modified>
</cp:coreProperties>
</file>