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emf" ContentType="image/x-emf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9" r:id="rId2"/>
    <p:sldId id="260" r:id="rId3"/>
    <p:sldId id="257" r:id="rId4"/>
    <p:sldId id="256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20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F3AC5-A463-A24F-9BD0-3ADAEE18F17F}" type="datetimeFigureOut">
              <a:rPr lang="en-US" smtClean="0"/>
              <a:t>9/3/13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8B960-974B-F442-9BB6-08B9E7718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45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688B6-5A74-5745-824E-12A119873AB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81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Comments:</a:t>
            </a:r>
          </a:p>
          <a:p>
            <a:r>
              <a:rPr lang="en-US" dirty="0" smtClean="0"/>
              <a:t> - Are</a:t>
            </a:r>
            <a:r>
              <a:rPr lang="en-US" baseline="0" dirty="0" smtClean="0"/>
              <a:t> there any </a:t>
            </a:r>
            <a:r>
              <a:rPr lang="en-US" baseline="0" dirty="0" err="1" smtClean="0"/>
              <a:t>orthologs</a:t>
            </a:r>
            <a:r>
              <a:rPr lang="en-US" baseline="0" dirty="0" smtClean="0"/>
              <a:t> have </a:t>
            </a:r>
            <a:r>
              <a:rPr lang="en-US" baseline="0" dirty="0" err="1" smtClean="0"/>
              <a:t>ribo</a:t>
            </a:r>
            <a:r>
              <a:rPr lang="en-US" baseline="0" dirty="0" smtClean="0"/>
              <a:t>-protein parents, that may mess </a:t>
            </a:r>
            <a:r>
              <a:rPr lang="en-US" baseline="0" dirty="0" err="1" smtClean="0"/>
              <a:t>synteny</a:t>
            </a:r>
            <a:r>
              <a:rPr lang="en-US" baseline="0" dirty="0" smtClean="0"/>
              <a:t> results?</a:t>
            </a:r>
          </a:p>
          <a:p>
            <a:r>
              <a:rPr lang="en-US" baseline="0" dirty="0" smtClean="0"/>
              <a:t> - Send the transcribed and </a:t>
            </a:r>
            <a:r>
              <a:rPr lang="en-US" baseline="0" dirty="0" err="1" smtClean="0"/>
              <a:t>orthologues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pgenes</a:t>
            </a:r>
            <a:r>
              <a:rPr lang="en-US" baseline="0" dirty="0" smtClean="0"/>
              <a:t> to Sanger for manual annotation.</a:t>
            </a:r>
            <a:endParaRPr lang="en-US" dirty="0" smtClean="0"/>
          </a:p>
          <a:p>
            <a:r>
              <a:rPr lang="en-US" dirty="0" smtClean="0"/>
              <a:t> - Could some orthologous </a:t>
            </a:r>
            <a:r>
              <a:rPr lang="en-US" dirty="0" err="1" smtClean="0"/>
              <a:t>pseudogenes</a:t>
            </a:r>
            <a:r>
              <a:rPr lang="en-US" dirty="0" smtClean="0"/>
              <a:t> be duplicated originally,</a:t>
            </a:r>
            <a:r>
              <a:rPr lang="en-US" baseline="0" dirty="0" smtClean="0"/>
              <a:t> and mess up the sequence to look like processed?</a:t>
            </a:r>
          </a:p>
          <a:p>
            <a:r>
              <a:rPr lang="en-US" dirty="0" smtClean="0"/>
              <a:t> - Plot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rpkm</a:t>
            </a:r>
            <a:r>
              <a:rPr lang="en-US" baseline="0" dirty="0" smtClean="0"/>
              <a:t> thresholds vs. number of transcribed </a:t>
            </a:r>
            <a:r>
              <a:rPr lang="en-US" baseline="0" dirty="0" err="1" smtClean="0"/>
              <a:t>pseudogenes</a:t>
            </a:r>
            <a:r>
              <a:rPr lang="en-US" baseline="0" dirty="0" smtClean="0"/>
              <a:t> in human and mouse, to see whether the thresholds affect results the </a:t>
            </a:r>
            <a:r>
              <a:rPr lang="en-US" baseline="0" smtClean="0"/>
              <a:t>same way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688B6-5A74-5745-824E-12A119873AB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48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32BF-CD5C-E748-A763-67DD08FD40DD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58D6-E1AA-C94B-9C55-CCC703A4B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0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32BF-CD5C-E748-A763-67DD08FD40DD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58D6-E1AA-C94B-9C55-CCC703A4B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49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32BF-CD5C-E748-A763-67DD08FD40DD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58D6-E1AA-C94B-9C55-CCC703A4B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88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32BF-CD5C-E748-A763-67DD08FD40DD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58D6-E1AA-C94B-9C55-CCC703A4B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96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32BF-CD5C-E748-A763-67DD08FD40DD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58D6-E1AA-C94B-9C55-CCC703A4B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38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32BF-CD5C-E748-A763-67DD08FD40DD}" type="datetimeFigureOut">
              <a:rPr lang="en-US" smtClean="0"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58D6-E1AA-C94B-9C55-CCC703A4B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816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32BF-CD5C-E748-A763-67DD08FD40DD}" type="datetimeFigureOut">
              <a:rPr lang="en-US" smtClean="0"/>
              <a:t>9/3/13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58D6-E1AA-C94B-9C55-CCC703A4B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990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32BF-CD5C-E748-A763-67DD08FD40DD}" type="datetimeFigureOut">
              <a:rPr lang="en-US" smtClean="0"/>
              <a:t>9/3/13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58D6-E1AA-C94B-9C55-CCC703A4B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048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32BF-CD5C-E748-A763-67DD08FD40DD}" type="datetimeFigureOut">
              <a:rPr lang="en-US" smtClean="0"/>
              <a:t>9/3/13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58D6-E1AA-C94B-9C55-CCC703A4B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060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32BF-CD5C-E748-A763-67DD08FD40DD}" type="datetimeFigureOut">
              <a:rPr lang="en-US" smtClean="0"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58D6-E1AA-C94B-9C55-CCC703A4B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4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32BF-CD5C-E748-A763-67DD08FD40DD}" type="datetimeFigureOut">
              <a:rPr lang="en-US" smtClean="0"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58D6-E1AA-C94B-9C55-CCC703A4B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011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332BF-CD5C-E748-A763-67DD08FD40DD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258D6-E1AA-C94B-9C55-CCC703A4B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50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3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Helvetica"/>
                <a:cs typeface="Helvetica"/>
              </a:rPr>
              <a:t>Result on Orthologous </a:t>
            </a:r>
            <a:r>
              <a:rPr lang="en-US" sz="3200" b="1" dirty="0" err="1" smtClean="0">
                <a:latin typeface="Helvetica"/>
                <a:cs typeface="Helvetica"/>
              </a:rPr>
              <a:t>Pseudogenes</a:t>
            </a:r>
            <a:endParaRPr lang="en-US" sz="3200" b="1" dirty="0">
              <a:latin typeface="Helvetica"/>
              <a:cs typeface="Helvetica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088968"/>
              </p:ext>
            </p:extLst>
          </p:nvPr>
        </p:nvGraphicFramePr>
        <p:xfrm>
          <a:off x="982141" y="1893019"/>
          <a:ext cx="7281332" cy="382536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78804"/>
                <a:gridCol w="2281061"/>
                <a:gridCol w="2421467"/>
              </a:tblGrid>
              <a:tr h="541486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Helvetica"/>
                          <a:cs typeface="Helvetica"/>
                        </a:rPr>
                        <a:t>Human</a:t>
                      </a:r>
                      <a:endParaRPr lang="en-US" dirty="0"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Helvetica"/>
                          <a:cs typeface="Helvetica"/>
                        </a:rPr>
                        <a:t>Mouse</a:t>
                      </a:r>
                      <a:endParaRPr lang="en-US" dirty="0"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0344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>
                          <a:latin typeface="Helvetica"/>
                          <a:cs typeface="Helvetica"/>
                        </a:rPr>
                        <a:t>Total </a:t>
                      </a:r>
                      <a:r>
                        <a:rPr lang="en-US" dirty="0" err="1" smtClean="0">
                          <a:latin typeface="Helvetica"/>
                          <a:cs typeface="Helvetica"/>
                        </a:rPr>
                        <a:t>Pseudogenes</a:t>
                      </a:r>
                      <a:endParaRPr lang="en-US" dirty="0"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>
                          <a:latin typeface="Helvetica"/>
                          <a:cs typeface="Helvetica"/>
                        </a:rPr>
                        <a:t>12,007</a:t>
                      </a:r>
                      <a:endParaRPr lang="en-US" dirty="0"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>
                          <a:latin typeface="Helvetica"/>
                          <a:cs typeface="Helvetica"/>
                        </a:rPr>
                        <a:t>15,887</a:t>
                      </a:r>
                      <a:endParaRPr lang="en-US" dirty="0"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765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>
                          <a:latin typeface="Helvetica"/>
                          <a:cs typeface="Helvetica"/>
                        </a:rPr>
                        <a:t>In </a:t>
                      </a:r>
                      <a:r>
                        <a:rPr lang="en-US" dirty="0" err="1" smtClean="0">
                          <a:latin typeface="Helvetica"/>
                          <a:cs typeface="Helvetica"/>
                        </a:rPr>
                        <a:t>Synteny</a:t>
                      </a:r>
                      <a:endParaRPr lang="en-US" dirty="0"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>
                          <a:latin typeface="Helvetica"/>
                          <a:cs typeface="Helvetica"/>
                        </a:rPr>
                        <a:t>687</a:t>
                      </a:r>
                      <a:endParaRPr lang="en-US" dirty="0"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>
                          <a:latin typeface="Helvetica"/>
                          <a:cs typeface="Helvetica"/>
                        </a:rPr>
                        <a:t>610</a:t>
                      </a:r>
                      <a:endParaRPr lang="en-US" dirty="0"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90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kern="100" spc="0" dirty="0" smtClean="0">
                          <a:latin typeface="Helvetica"/>
                          <a:cs typeface="Helvetica"/>
                        </a:rPr>
                        <a:t>In </a:t>
                      </a:r>
                      <a:r>
                        <a:rPr lang="en-US" kern="100" spc="0" dirty="0" err="1" smtClean="0">
                          <a:latin typeface="Helvetica"/>
                          <a:cs typeface="Helvetica"/>
                        </a:rPr>
                        <a:t>Synteny</a:t>
                      </a:r>
                      <a:r>
                        <a:rPr lang="en-US" kern="100" spc="0" baseline="0" dirty="0" smtClean="0">
                          <a:latin typeface="Helvetica"/>
                          <a:cs typeface="Helvetica"/>
                        </a:rPr>
                        <a:t> + orthologous parents + same biotypes</a:t>
                      </a:r>
                      <a:endParaRPr lang="en-US" kern="100" spc="0" dirty="0"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>
                          <a:latin typeface="Helvetica"/>
                          <a:cs typeface="Helvetica"/>
                        </a:rPr>
                        <a:t>129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>
                          <a:latin typeface="Helvetica"/>
                          <a:cs typeface="Helvetica"/>
                        </a:rPr>
                        <a:t>(127</a:t>
                      </a:r>
                      <a:r>
                        <a:rPr lang="en-US" baseline="0" dirty="0" smtClean="0">
                          <a:latin typeface="Helvetica"/>
                          <a:cs typeface="Helvetica"/>
                        </a:rPr>
                        <a:t> processed, 2 duplicated)</a:t>
                      </a:r>
                      <a:endParaRPr lang="en-US" dirty="0"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>
                          <a:latin typeface="Helvetica"/>
                          <a:cs typeface="Helvetica"/>
                        </a:rPr>
                        <a:t>129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>
                          <a:latin typeface="Helvetica"/>
                          <a:cs typeface="Helvetica"/>
                        </a:rPr>
                        <a:t>(127</a:t>
                      </a:r>
                      <a:r>
                        <a:rPr lang="en-US" baseline="0" dirty="0" smtClean="0">
                          <a:latin typeface="Helvetica"/>
                          <a:cs typeface="Helvetica"/>
                        </a:rPr>
                        <a:t> processed, 2 duplicated)</a:t>
                      </a:r>
                      <a:endParaRPr lang="en-US" dirty="0"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D1CAF-7365-9242-992C-FA43E944A4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62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Helvetica"/>
                <a:cs typeface="Helvetica"/>
              </a:rPr>
              <a:t>Human</a:t>
            </a:r>
          </a:p>
          <a:p>
            <a:pPr lvl="1"/>
            <a:r>
              <a:rPr lang="en-US" dirty="0" smtClean="0">
                <a:latin typeface="Helvetica"/>
                <a:cs typeface="Helvetica"/>
              </a:rPr>
              <a:t>19 of 129 </a:t>
            </a:r>
            <a:r>
              <a:rPr lang="en-US" dirty="0" err="1" smtClean="0">
                <a:latin typeface="Helvetica"/>
                <a:cs typeface="Helvetica"/>
              </a:rPr>
              <a:t>orthologs</a:t>
            </a:r>
            <a:r>
              <a:rPr lang="en-US" dirty="0" smtClean="0">
                <a:latin typeface="Helvetica"/>
                <a:cs typeface="Helvetica"/>
              </a:rPr>
              <a:t> are transcribed (14.7%)</a:t>
            </a:r>
          </a:p>
          <a:p>
            <a:pPr marL="457200" lvl="1" indent="0">
              <a:buNone/>
            </a:pPr>
            <a:endParaRPr lang="en-US" b="1" dirty="0" smtClean="0">
              <a:latin typeface="Helvetica"/>
              <a:cs typeface="Helvetica"/>
            </a:endParaRPr>
          </a:p>
          <a:p>
            <a:r>
              <a:rPr lang="en-US" b="1" dirty="0" smtClean="0">
                <a:latin typeface="Helvetica"/>
                <a:cs typeface="Helvetica"/>
              </a:rPr>
              <a:t>Mouse</a:t>
            </a:r>
          </a:p>
          <a:p>
            <a:pPr lvl="1"/>
            <a:r>
              <a:rPr lang="en-US" dirty="0" smtClean="0">
                <a:latin typeface="Helvetica"/>
                <a:cs typeface="Helvetica"/>
              </a:rPr>
              <a:t>27 </a:t>
            </a:r>
            <a:r>
              <a:rPr lang="en-US" dirty="0">
                <a:latin typeface="Helvetica"/>
                <a:cs typeface="Helvetica"/>
              </a:rPr>
              <a:t>of 129 </a:t>
            </a:r>
            <a:r>
              <a:rPr lang="en-US" dirty="0" err="1">
                <a:latin typeface="Helvetica"/>
                <a:cs typeface="Helvetica"/>
              </a:rPr>
              <a:t>orthologs</a:t>
            </a:r>
            <a:r>
              <a:rPr lang="en-US" dirty="0">
                <a:latin typeface="Helvetica"/>
                <a:cs typeface="Helvetica"/>
              </a:rPr>
              <a:t> are transcribed </a:t>
            </a:r>
            <a:r>
              <a:rPr lang="en-US" dirty="0" smtClean="0">
                <a:latin typeface="Helvetica"/>
                <a:cs typeface="Helvetica"/>
              </a:rPr>
              <a:t>(</a:t>
            </a:r>
            <a:r>
              <a:rPr lang="en-US" dirty="0" smtClean="0">
                <a:latin typeface="Helvetica"/>
                <a:cs typeface="Helvetica"/>
              </a:rPr>
              <a:t>20.1</a:t>
            </a:r>
            <a:r>
              <a:rPr lang="en-US" dirty="0" smtClean="0">
                <a:latin typeface="Helvetica"/>
                <a:cs typeface="Helvetica"/>
              </a:rPr>
              <a:t>%</a:t>
            </a:r>
            <a:r>
              <a:rPr lang="en-US" dirty="0" smtClean="0">
                <a:latin typeface="Helvetica"/>
                <a:cs typeface="Helvetica"/>
              </a:rPr>
              <a:t>)</a:t>
            </a:r>
          </a:p>
          <a:p>
            <a:pPr marL="457200" lvl="1" indent="0">
              <a:buNone/>
            </a:pPr>
            <a:endParaRPr lang="en-US" b="1" dirty="0" smtClean="0">
              <a:latin typeface="Helvetica"/>
              <a:cs typeface="Helvetica"/>
            </a:endParaRPr>
          </a:p>
          <a:p>
            <a:r>
              <a:rPr lang="en-US" sz="3000" dirty="0" smtClean="0">
                <a:latin typeface="Helvetica"/>
                <a:cs typeface="Helvetica"/>
              </a:rPr>
              <a:t>5 </a:t>
            </a:r>
            <a:r>
              <a:rPr lang="en-US" sz="3000" dirty="0" err="1" smtClean="0">
                <a:latin typeface="Helvetica"/>
                <a:cs typeface="Helvetica"/>
              </a:rPr>
              <a:t>orthologs</a:t>
            </a:r>
            <a:r>
              <a:rPr lang="en-US" sz="3000" dirty="0" smtClean="0">
                <a:latin typeface="Helvetica"/>
                <a:cs typeface="Helvetica"/>
              </a:rPr>
              <a:t> are transcribed </a:t>
            </a:r>
            <a:r>
              <a:rPr lang="en-US" sz="3000" dirty="0" smtClean="0">
                <a:latin typeface="Helvetica"/>
                <a:cs typeface="Helvetica"/>
              </a:rPr>
              <a:t>in </a:t>
            </a:r>
            <a:r>
              <a:rPr lang="en-US" sz="3000" smtClean="0">
                <a:latin typeface="Helvetica"/>
                <a:cs typeface="Helvetica"/>
              </a:rPr>
              <a:t>both </a:t>
            </a:r>
            <a:r>
              <a:rPr lang="en-US" sz="3000" smtClean="0">
                <a:latin typeface="Helvetica"/>
                <a:cs typeface="Helvetica"/>
              </a:rPr>
              <a:t>organisms</a:t>
            </a:r>
            <a:endParaRPr lang="en-US" sz="3000" dirty="0" smtClean="0">
              <a:latin typeface="Helvetica"/>
              <a:cs typeface="Helvetic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D1CAF-7365-9242-992C-FA43E944A452}" type="slidenum">
              <a:rPr lang="en-US" smtClean="0"/>
              <a:t>2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Helvetica"/>
                <a:cs typeface="Helvetica"/>
              </a:rPr>
              <a:t>Transcribed </a:t>
            </a:r>
            <a:r>
              <a:rPr lang="en-US" sz="3200" b="1" dirty="0" err="1" smtClean="0">
                <a:latin typeface="Helvetica"/>
                <a:cs typeface="Helvetica"/>
              </a:rPr>
              <a:t>Orthologs</a:t>
            </a:r>
            <a:endParaRPr lang="en-US" sz="3200" b="1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871197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dentity_scatter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538" y="228600"/>
            <a:ext cx="6400800" cy="6400800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9267" y="999066"/>
            <a:ext cx="2548465" cy="4978401"/>
          </a:xfrm>
        </p:spPr>
        <p:txBody>
          <a:bodyPr>
            <a:normAutofit lnSpcReduction="10000"/>
          </a:bodyPr>
          <a:lstStyle/>
          <a:p>
            <a:r>
              <a:rPr lang="en-US" sz="1400" dirty="0" smtClean="0">
                <a:latin typeface="Helvetica"/>
                <a:cs typeface="Helvetica"/>
              </a:rPr>
              <a:t>Plot human sequence identity to parents vs. mouse sequence identity to parents for the 129 </a:t>
            </a:r>
            <a:r>
              <a:rPr lang="en-US" sz="1400" dirty="0" err="1" smtClean="0">
                <a:latin typeface="Helvetica"/>
                <a:cs typeface="Helvetica"/>
              </a:rPr>
              <a:t>pseudogene</a:t>
            </a:r>
            <a:r>
              <a:rPr lang="en-US" sz="1400" dirty="0" smtClean="0">
                <a:latin typeface="Helvetica"/>
                <a:cs typeface="Helvetica"/>
              </a:rPr>
              <a:t> </a:t>
            </a:r>
            <a:r>
              <a:rPr lang="en-US" sz="1400" dirty="0" err="1" smtClean="0">
                <a:latin typeface="Helvetica"/>
                <a:cs typeface="Helvetica"/>
              </a:rPr>
              <a:t>ortholog</a:t>
            </a:r>
            <a:r>
              <a:rPr lang="en-US" sz="1400" dirty="0" smtClean="0">
                <a:latin typeface="Helvetica"/>
                <a:cs typeface="Helvetica"/>
              </a:rPr>
              <a:t>;</a:t>
            </a:r>
          </a:p>
          <a:p>
            <a:endParaRPr lang="en-US" sz="1400" dirty="0" smtClean="0">
              <a:latin typeface="Helvetica"/>
              <a:cs typeface="Helvetica"/>
            </a:endParaRPr>
          </a:p>
          <a:p>
            <a:r>
              <a:rPr lang="en-US" sz="1400" dirty="0" smtClean="0">
                <a:latin typeface="Helvetica"/>
                <a:cs typeface="Helvetica"/>
              </a:rPr>
              <a:t>Transcribed </a:t>
            </a:r>
            <a:r>
              <a:rPr lang="en-US" sz="1400" dirty="0" err="1" smtClean="0">
                <a:latin typeface="Helvetica"/>
                <a:cs typeface="Helvetica"/>
              </a:rPr>
              <a:t>orthologs</a:t>
            </a:r>
            <a:r>
              <a:rPr lang="en-US" sz="1400" dirty="0" smtClean="0">
                <a:latin typeface="Helvetica"/>
                <a:cs typeface="Helvetica"/>
              </a:rPr>
              <a:t> tend to have higher sequence conservation than non-transcribed ones;</a:t>
            </a:r>
          </a:p>
          <a:p>
            <a:endParaRPr lang="en-US" sz="1400" dirty="0">
              <a:latin typeface="Helvetica"/>
              <a:cs typeface="Helvetica"/>
            </a:endParaRPr>
          </a:p>
          <a:p>
            <a:r>
              <a:rPr lang="en-US" sz="1400" dirty="0" smtClean="0">
                <a:latin typeface="Helvetica"/>
                <a:cs typeface="Helvetica"/>
              </a:rPr>
              <a:t>No correlation of sequence identities for the entire set of human and mouse </a:t>
            </a:r>
            <a:r>
              <a:rPr lang="en-US" sz="1400" dirty="0" err="1" smtClean="0">
                <a:latin typeface="Helvetica"/>
                <a:cs typeface="Helvetica"/>
              </a:rPr>
              <a:t>orthologs</a:t>
            </a:r>
            <a:endParaRPr lang="en-US" sz="1400" dirty="0" smtClean="0">
              <a:latin typeface="Helvetica"/>
              <a:cs typeface="Helvetica"/>
            </a:endParaRPr>
          </a:p>
          <a:p>
            <a:endParaRPr lang="en-US" sz="1400" dirty="0">
              <a:latin typeface="Helvetica"/>
              <a:cs typeface="Helvetica"/>
            </a:endParaRPr>
          </a:p>
          <a:p>
            <a:r>
              <a:rPr lang="en-US" sz="1400" dirty="0" err="1" smtClean="0">
                <a:latin typeface="Helvetica"/>
                <a:cs typeface="Helvetica"/>
              </a:rPr>
              <a:t>Pseudogene</a:t>
            </a:r>
            <a:r>
              <a:rPr lang="en-US" sz="1400" dirty="0" smtClean="0">
                <a:latin typeface="Helvetica"/>
                <a:cs typeface="Helvetica"/>
              </a:rPr>
              <a:t> </a:t>
            </a:r>
            <a:r>
              <a:rPr lang="en-US" sz="1400" dirty="0" err="1" smtClean="0">
                <a:latin typeface="Helvetica"/>
                <a:cs typeface="Helvetica"/>
              </a:rPr>
              <a:t>orthologs</a:t>
            </a:r>
            <a:r>
              <a:rPr lang="en-US" sz="1400" dirty="0" smtClean="0">
                <a:latin typeface="Helvetica"/>
                <a:cs typeface="Helvetica"/>
              </a:rPr>
              <a:t> transcribed in both organisms have consistent sequence identity to their parents</a:t>
            </a:r>
          </a:p>
        </p:txBody>
      </p:sp>
    </p:spTree>
    <p:extLst>
      <p:ext uri="{BB962C8B-B14F-4D97-AF65-F5344CB8AC3E}">
        <p14:creationId xmlns:p14="http://schemas.microsoft.com/office/powerpoint/2010/main" val="761284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uman_iden_box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5622" y="0"/>
            <a:ext cx="3048000" cy="6858000"/>
          </a:xfrm>
          <a:prstGeom prst="rect">
            <a:avLst/>
          </a:prstGeom>
        </p:spPr>
      </p:pic>
      <p:pic>
        <p:nvPicPr>
          <p:cNvPr id="7" name="Picture 6" descr="mouse_iden_box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622" y="0"/>
            <a:ext cx="3048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751386" y="6395529"/>
            <a:ext cx="10838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Helvetica"/>
                <a:cs typeface="Helvetica"/>
              </a:rPr>
              <a:t>* P-value: 0.5 x 10</a:t>
            </a:r>
            <a:r>
              <a:rPr lang="en-US" sz="800" baseline="30000" dirty="0" smtClean="0">
                <a:latin typeface="Helvetica"/>
                <a:cs typeface="Helvetica"/>
              </a:rPr>
              <a:t>-3</a:t>
            </a:r>
            <a:endParaRPr lang="en-US" sz="800" baseline="30000" dirty="0">
              <a:latin typeface="Helvetica"/>
              <a:cs typeface="Helvetic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24109" y="6387065"/>
            <a:ext cx="8291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Helvetica"/>
                <a:cs typeface="Helvetica"/>
              </a:rPr>
              <a:t>* P-value: 045</a:t>
            </a:r>
            <a:endParaRPr lang="en-US" sz="800" baseline="30000" dirty="0">
              <a:latin typeface="Helvetica"/>
              <a:cs typeface="Helvetic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74843" y="612798"/>
            <a:ext cx="239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Helvetica"/>
                <a:cs typeface="Helvetica"/>
              </a:rPr>
              <a:t>*</a:t>
            </a:r>
            <a:endParaRPr lang="en-US" sz="1100" baseline="30000" dirty="0">
              <a:latin typeface="Helvetica"/>
              <a:cs typeface="Helvetic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14815" y="612798"/>
            <a:ext cx="239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Helvetica"/>
                <a:cs typeface="Helvetica"/>
              </a:rPr>
              <a:t>*</a:t>
            </a:r>
            <a:endParaRPr lang="en-US" sz="1100" baseline="30000" dirty="0">
              <a:latin typeface="Helvetica"/>
              <a:cs typeface="Helvetic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3197" y="623606"/>
            <a:ext cx="29294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Helvetica"/>
                <a:cs typeface="Helvetica"/>
              </a:rPr>
              <a:t>Transcribed </a:t>
            </a:r>
            <a:r>
              <a:rPr lang="en-US" sz="1600" dirty="0" err="1" smtClean="0">
                <a:latin typeface="Helvetica"/>
                <a:cs typeface="Helvetica"/>
              </a:rPr>
              <a:t>pseudogene</a:t>
            </a:r>
            <a:r>
              <a:rPr lang="en-US" sz="1600" dirty="0" smtClean="0">
                <a:latin typeface="Helvetica"/>
                <a:cs typeface="Helvetica"/>
              </a:rPr>
              <a:t> </a:t>
            </a:r>
            <a:r>
              <a:rPr lang="en-US" sz="1600" dirty="0" err="1" smtClean="0">
                <a:latin typeface="Helvetica"/>
                <a:cs typeface="Helvetica"/>
              </a:rPr>
              <a:t>orthologs</a:t>
            </a:r>
            <a:r>
              <a:rPr lang="en-US" sz="1600" dirty="0" smtClean="0">
                <a:latin typeface="Helvetica"/>
                <a:cs typeface="Helvetica"/>
              </a:rPr>
              <a:t> have significant higher sequence conservation than non-</a:t>
            </a:r>
            <a:r>
              <a:rPr lang="en-US" sz="1600" dirty="0" err="1" smtClean="0">
                <a:latin typeface="Helvetica"/>
                <a:cs typeface="Helvetica"/>
              </a:rPr>
              <a:t>ortholog</a:t>
            </a:r>
            <a:r>
              <a:rPr lang="en-US" sz="1600" dirty="0" smtClean="0">
                <a:latin typeface="Helvetica"/>
                <a:cs typeface="Helvetica"/>
              </a:rPr>
              <a:t> </a:t>
            </a:r>
            <a:r>
              <a:rPr lang="en-US" sz="1600" dirty="0" err="1" smtClean="0">
                <a:latin typeface="Helvetica"/>
                <a:cs typeface="Helvetica"/>
              </a:rPr>
              <a:t>pseudogenes</a:t>
            </a:r>
            <a:r>
              <a:rPr lang="en-US" sz="1600" dirty="0" smtClean="0">
                <a:latin typeface="Helvetica"/>
                <a:cs typeface="Helvetica"/>
              </a:rPr>
              <a:t> and non-transcribed </a:t>
            </a:r>
            <a:r>
              <a:rPr lang="en-US" sz="1600" dirty="0" err="1" smtClean="0">
                <a:latin typeface="Helvetica"/>
                <a:cs typeface="Helvetica"/>
              </a:rPr>
              <a:t>pseudogene</a:t>
            </a:r>
            <a:r>
              <a:rPr lang="en-US" sz="1600" dirty="0" smtClean="0">
                <a:latin typeface="Helvetica"/>
                <a:cs typeface="Helvetica"/>
              </a:rPr>
              <a:t> </a:t>
            </a:r>
            <a:r>
              <a:rPr lang="en-US" sz="1600" dirty="0" err="1" smtClean="0">
                <a:latin typeface="Helvetica"/>
                <a:cs typeface="Helvetica"/>
              </a:rPr>
              <a:t>orthologs</a:t>
            </a:r>
            <a:r>
              <a:rPr lang="en-US" sz="1600" dirty="0" smtClean="0">
                <a:latin typeface="Helvetica"/>
                <a:cs typeface="Helvetica"/>
              </a:rPr>
              <a:t>.</a:t>
            </a:r>
            <a:endParaRPr lang="en-US" sz="1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911182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/>
                <a:cs typeface="Helvetica"/>
              </a:rPr>
              <a:t>To do ..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Helvetica"/>
                <a:cs typeface="Helvetica"/>
              </a:rPr>
              <a:t>Further check </a:t>
            </a:r>
            <a:r>
              <a:rPr lang="en-US" dirty="0" err="1" smtClean="0">
                <a:latin typeface="Helvetica"/>
                <a:cs typeface="Helvetica"/>
              </a:rPr>
              <a:t>synteny</a:t>
            </a:r>
            <a:r>
              <a:rPr lang="en-US" dirty="0" smtClean="0">
                <a:latin typeface="Helvetica"/>
                <a:cs typeface="Helvetica"/>
              </a:rPr>
              <a:t> using protein </a:t>
            </a:r>
            <a:r>
              <a:rPr lang="en-US" dirty="0" err="1" smtClean="0">
                <a:latin typeface="Helvetica"/>
                <a:cs typeface="Helvetica"/>
              </a:rPr>
              <a:t>orthologs</a:t>
            </a:r>
            <a:endParaRPr lang="en-US" dirty="0" smtClean="0">
              <a:latin typeface="Helvetica"/>
              <a:cs typeface="Helvetica"/>
            </a:endParaRPr>
          </a:p>
          <a:p>
            <a:endParaRPr lang="en-US" sz="1000" dirty="0" smtClean="0">
              <a:latin typeface="Helvetica"/>
              <a:cs typeface="Helvetica"/>
            </a:endParaRPr>
          </a:p>
          <a:p>
            <a:r>
              <a:rPr lang="en-US" dirty="0" smtClean="0">
                <a:latin typeface="Helvetica"/>
                <a:cs typeface="Helvetica"/>
              </a:rPr>
              <a:t>Should we use quantitative data instead of binary? How to rule out mapping artifact, maybe look at reads mapped to regions unique to </a:t>
            </a:r>
            <a:r>
              <a:rPr lang="en-US" dirty="0" err="1" smtClean="0">
                <a:latin typeface="Helvetica"/>
                <a:cs typeface="Helvetica"/>
              </a:rPr>
              <a:t>pgenes</a:t>
            </a:r>
            <a:r>
              <a:rPr lang="en-US" dirty="0" smtClean="0">
                <a:latin typeface="Helvetica"/>
                <a:cs typeface="Helvetica"/>
              </a:rPr>
              <a:t>?</a:t>
            </a:r>
          </a:p>
          <a:p>
            <a:endParaRPr lang="en-US" sz="1000" dirty="0" smtClean="0">
              <a:latin typeface="Helvetica"/>
              <a:cs typeface="Helvetica"/>
            </a:endParaRPr>
          </a:p>
          <a:p>
            <a:r>
              <a:rPr lang="en-US" dirty="0" smtClean="0">
                <a:latin typeface="Helvetica"/>
                <a:cs typeface="Helvetica"/>
              </a:rPr>
              <a:t>Case studies: interesting cases, weird cases, etc.</a:t>
            </a:r>
          </a:p>
          <a:p>
            <a:endParaRPr lang="en-US" sz="1100" dirty="0" smtClean="0">
              <a:latin typeface="Helvetica"/>
              <a:cs typeface="Helvetica"/>
            </a:endParaRPr>
          </a:p>
          <a:p>
            <a:r>
              <a:rPr lang="en-US" dirty="0" smtClean="0">
                <a:latin typeface="Helvetica"/>
                <a:cs typeface="Helvetica"/>
              </a:rPr>
              <a:t>Integrate functional genomic data</a:t>
            </a:r>
          </a:p>
          <a:p>
            <a:endParaRPr lang="en-US" sz="1100" dirty="0" smtClean="0">
              <a:latin typeface="Helvetica"/>
              <a:cs typeface="Helvetica"/>
            </a:endParaRPr>
          </a:p>
          <a:p>
            <a:r>
              <a:rPr lang="en-US" dirty="0" smtClean="0">
                <a:latin typeface="Helvetica"/>
                <a:cs typeface="Helvetica"/>
              </a:rPr>
              <a:t>Integrate 1000 genome data, FIG?</a:t>
            </a:r>
          </a:p>
          <a:p>
            <a:endParaRPr lang="en-US" sz="1100" dirty="0" smtClean="0">
              <a:latin typeface="Helvetica"/>
              <a:cs typeface="Helvetica"/>
            </a:endParaRPr>
          </a:p>
          <a:p>
            <a:r>
              <a:rPr lang="en-US" dirty="0" smtClean="0">
                <a:latin typeface="Helvetica"/>
                <a:cs typeface="Helvetica"/>
              </a:rPr>
              <a:t>Check upstream and downstream for reason of transcription and conservation, maybe 3’ conservation, or transcribed as passengers?</a:t>
            </a:r>
            <a:endParaRPr lang="en-US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725835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331</Words>
  <Application>Microsoft Macintosh PowerPoint</Application>
  <PresentationFormat>On-screen Show (4:3)</PresentationFormat>
  <Paragraphs>55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Result on Orthologous Pseudogenes</vt:lpstr>
      <vt:lpstr>Transcribed Orthologs</vt:lpstr>
      <vt:lpstr>PowerPoint Presentation</vt:lpstr>
      <vt:lpstr>PowerPoint Presentation</vt:lpstr>
      <vt:lpstr>To do ..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Baikang Pei</dc:creator>
  <cp:lastModifiedBy>Baikang Pei</cp:lastModifiedBy>
  <cp:revision>34</cp:revision>
  <dcterms:created xsi:type="dcterms:W3CDTF">2013-09-03T05:28:47Z</dcterms:created>
  <dcterms:modified xsi:type="dcterms:W3CDTF">2013-09-03T19:43:16Z</dcterms:modified>
</cp:coreProperties>
</file>