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80" r:id="rId22"/>
    <p:sldId id="279" r:id="rId23"/>
    <p:sldId id="277" r:id="rId24"/>
    <p:sldId id="276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93" autoAdjust="0"/>
  </p:normalViewPr>
  <p:slideViewPr>
    <p:cSldViewPr snapToGrid="0" snapToObjects="1">
      <p:cViewPr varScale="1">
        <p:scale>
          <a:sx n="129" d="100"/>
          <a:sy n="129" d="100"/>
        </p:scale>
        <p:origin x="-1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22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89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1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3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3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2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2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B873D-A4E1-1F4B-8BA8-10262125C644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696D4-3280-5843-935E-10F2FE2E2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0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CNVnator</a:t>
            </a:r>
            <a:r>
              <a:rPr lang="en-US" dirty="0" smtClean="0"/>
              <a:t> on phase III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 &amp; Mark Gerstein</a:t>
            </a:r>
          </a:p>
          <a:p>
            <a:r>
              <a:rPr lang="en-US" dirty="0" smtClean="0"/>
              <a:t>Yale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73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chr3:195198001-195218000</a:t>
            </a:r>
            <a:br>
              <a:rPr lang="en-US" dirty="0" smtClean="0"/>
            </a:br>
            <a:r>
              <a:rPr lang="en-US" dirty="0" smtClean="0"/>
              <a:t>del in 76 (77%)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504898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240427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4735472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4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chr4:187880001-187894000</a:t>
            </a:r>
            <a:br>
              <a:rPr lang="en-US" dirty="0" smtClean="0"/>
            </a:br>
            <a:r>
              <a:rPr lang="en-US" dirty="0" smtClean="0"/>
              <a:t>del in 83 (85%)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17658"/>
            <a:ext cx="8229600" cy="50036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1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chr7:126045733-126051546</a:t>
            </a:r>
            <a:br>
              <a:rPr lang="en-US" dirty="0" smtClean="0"/>
            </a:br>
            <a:r>
              <a:rPr lang="en-US" dirty="0" smtClean="0"/>
              <a:t>del in 70 (71%)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57774"/>
            <a:ext cx="8229600" cy="4988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79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chr10:114112001-114117000</a:t>
            </a:r>
            <a:br>
              <a:rPr lang="en-US" dirty="0" smtClean="0"/>
            </a:br>
            <a:r>
              <a:rPr lang="en-US" dirty="0" smtClean="0"/>
              <a:t>del in 69 (70%)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16972"/>
            <a:ext cx="8229600" cy="50879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21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chr13:51069001-51075000</a:t>
            </a:r>
            <a:br>
              <a:rPr lang="en-US" dirty="0" smtClean="0"/>
            </a:br>
            <a:r>
              <a:rPr lang="en-US" dirty="0" smtClean="0"/>
              <a:t>del in 93 (95%)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7652"/>
            <a:ext cx="8229600" cy="5018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10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chr18:76738001-76741000</a:t>
            </a:r>
            <a:br>
              <a:rPr lang="en-US" dirty="0" smtClean="0"/>
            </a:br>
            <a:r>
              <a:rPr lang="en-US" dirty="0" smtClean="0"/>
              <a:t>del in 58 (59%)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32366"/>
            <a:ext cx="8229600" cy="50368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3015" y="392160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False positive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56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chr7:151955001-151984000</a:t>
            </a:r>
            <a:br>
              <a:rPr lang="en-US" dirty="0" smtClean="0"/>
            </a:br>
            <a:r>
              <a:rPr lang="en-US" dirty="0" smtClean="0"/>
              <a:t>dup in 42 (43%)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6968"/>
            <a:ext cx="8229600" cy="50939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3015" y="392160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False positive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29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chr16:33761001-33813000</a:t>
            </a:r>
            <a:br>
              <a:rPr lang="en-US" dirty="0" smtClean="0"/>
            </a:br>
            <a:r>
              <a:rPr lang="en-US" dirty="0" smtClean="0"/>
              <a:t>dup in 32 (33%) samples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96966"/>
            <a:ext cx="8229600" cy="50803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86701" y="1604194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3015" y="392160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False positive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09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deletions IRS seems to be biased against frequent events</a:t>
            </a:r>
          </a:p>
          <a:p>
            <a:r>
              <a:rPr lang="en-US" dirty="0" smtClean="0"/>
              <a:t>For duplications IRS seems to be fine (possibly, because there are not frequent duplications)</a:t>
            </a:r>
          </a:p>
          <a:p>
            <a:r>
              <a:rPr lang="en-US" dirty="0" smtClean="0"/>
              <a:t>~4% of deletion calls seem to be FP</a:t>
            </a:r>
          </a:p>
          <a:p>
            <a:r>
              <a:rPr lang="en-US" dirty="0" smtClean="0"/>
              <a:t>~10% of duplication calls seem to be FP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21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Samples from the following populations don’t have probes on </a:t>
            </a:r>
            <a:r>
              <a:rPr lang="en-US" dirty="0" err="1" smtClean="0"/>
              <a:t>omni</a:t>
            </a:r>
            <a:r>
              <a:rPr lang="en-US" dirty="0" smtClean="0"/>
              <a:t> array:</a:t>
            </a:r>
          </a:p>
          <a:p>
            <a:pPr lvl="1"/>
            <a:r>
              <a:rPr lang="en-US" dirty="0" smtClean="0"/>
              <a:t>BEB, ESN, GWD, ITU, MSL, PJL, 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90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Calling per samples</a:t>
            </a:r>
          </a:p>
          <a:p>
            <a:r>
              <a:rPr lang="en-US" dirty="0" smtClean="0"/>
              <a:t>Iteratively adjust bin size to have mean/</a:t>
            </a:r>
            <a:r>
              <a:rPr lang="en-US" dirty="0" err="1" smtClean="0"/>
              <a:t>sd</a:t>
            </a:r>
            <a:r>
              <a:rPr lang="en-US" dirty="0" smtClean="0"/>
              <a:t> &gt; 4</a:t>
            </a:r>
          </a:p>
          <a:p>
            <a:pPr lvl="1"/>
            <a:r>
              <a:rPr lang="en-US" dirty="0" smtClean="0"/>
              <a:t>Consider bins of 500, 1000, and 1500 bps</a:t>
            </a:r>
          </a:p>
          <a:p>
            <a:pPr lvl="1"/>
            <a:r>
              <a:rPr lang="en-US" dirty="0" smtClean="0"/>
              <a:t>Samples that don’t satisfy the condition are skipped (=94)</a:t>
            </a:r>
          </a:p>
          <a:p>
            <a:r>
              <a:rPr lang="en-US" dirty="0" smtClean="0"/>
              <a:t>Apply standard </a:t>
            </a:r>
            <a:r>
              <a:rPr lang="en-US" dirty="0" err="1" smtClean="0"/>
              <a:t>CNVnator</a:t>
            </a:r>
            <a:r>
              <a:rPr lang="en-US" dirty="0" smtClean="0"/>
              <a:t> procedure</a:t>
            </a:r>
          </a:p>
          <a:p>
            <a:pPr lvl="1"/>
            <a:r>
              <a:rPr lang="en-US" dirty="0" smtClean="0"/>
              <a:t>Calling</a:t>
            </a:r>
          </a:p>
          <a:p>
            <a:pPr lvl="1"/>
            <a:r>
              <a:rPr lang="en-US" dirty="0" smtClean="0"/>
              <a:t>Genotyping</a:t>
            </a:r>
          </a:p>
          <a:p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Around gaps in the reference genome</a:t>
            </a:r>
          </a:p>
          <a:p>
            <a:pPr lvl="1"/>
            <a:r>
              <a:rPr lang="en-US" dirty="0" smtClean="0"/>
              <a:t>RD signal</a:t>
            </a:r>
          </a:p>
          <a:p>
            <a:pPr lvl="1"/>
            <a:r>
              <a:rPr lang="en-US" dirty="0" smtClean="0"/>
              <a:t>Fraction of q0 reads</a:t>
            </a:r>
          </a:p>
          <a:p>
            <a:pPr lvl="1"/>
            <a:r>
              <a:rPr lang="en-US" dirty="0" smtClean="0"/>
              <a:t>RP support</a:t>
            </a:r>
          </a:p>
          <a:p>
            <a:r>
              <a:rPr lang="en-US" dirty="0" smtClean="0"/>
              <a:t>Using IRS to get a sense of 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7917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IRS </a:t>
            </a:r>
            <a:r>
              <a:rPr lang="en-US" dirty="0" err="1" smtClean="0"/>
              <a:t>fdr</a:t>
            </a:r>
            <a:r>
              <a:rPr lang="en-US" dirty="0" smtClean="0"/>
              <a:t> for deletions with PE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3702"/>
            <a:ext cx="8229600" cy="48305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62127" y="1645756"/>
            <a:ext cx="3193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~70% of </a:t>
            </a:r>
            <a:r>
              <a:rPr lang="en-US" dirty="0" err="1" smtClean="0"/>
              <a:t>dels</a:t>
            </a:r>
            <a:r>
              <a:rPr lang="en-US" dirty="0" smtClean="0"/>
              <a:t> with p-</a:t>
            </a:r>
            <a:r>
              <a:rPr lang="en-US" dirty="0" err="1" smtClean="0"/>
              <a:t>val</a:t>
            </a:r>
            <a:r>
              <a:rPr lang="en-US" dirty="0" smtClean="0"/>
              <a:t> &gt; 0.5</a:t>
            </a:r>
          </a:p>
          <a:p>
            <a:r>
              <a:rPr lang="en-US" dirty="0" smtClean="0"/>
              <a:t>overlap with del with p-</a:t>
            </a:r>
            <a:r>
              <a:rPr lang="en-US" dirty="0" err="1" smtClean="0"/>
              <a:t>val</a:t>
            </a:r>
            <a:r>
              <a:rPr lang="en-US" dirty="0" smtClean="0"/>
              <a:t> &lt; 0.5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969102" y="2313471"/>
            <a:ext cx="0" cy="36031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92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IRS </a:t>
            </a:r>
            <a:r>
              <a:rPr lang="en-US" dirty="0" err="1"/>
              <a:t>fdr</a:t>
            </a:r>
            <a:r>
              <a:rPr lang="en-US" dirty="0"/>
              <a:t> for deletions with </a:t>
            </a:r>
            <a:r>
              <a:rPr lang="en-US" dirty="0" smtClean="0"/>
              <a:t>q0 &lt; 0.5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36862"/>
            <a:ext cx="8229600" cy="480109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1969102" y="2313471"/>
            <a:ext cx="0" cy="36031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517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IRS </a:t>
            </a:r>
            <a:r>
              <a:rPr lang="en-US" dirty="0" err="1"/>
              <a:t>fdr</a:t>
            </a:r>
            <a:r>
              <a:rPr lang="en-US" dirty="0"/>
              <a:t> for deletions </a:t>
            </a:r>
            <a:r>
              <a:rPr lang="en-US" dirty="0" smtClean="0"/>
              <a:t>hybrid RD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94384"/>
            <a:ext cx="8229600" cy="480797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V="1">
            <a:off x="1978947" y="2461146"/>
            <a:ext cx="0" cy="360312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503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NA12878 seem to have slightly better than average quality of calls</a:t>
            </a:r>
          </a:p>
          <a:p>
            <a:pPr lvl="1"/>
            <a:r>
              <a:rPr lang="en-US" dirty="0" smtClean="0"/>
              <a:t>May need to apply more stringent filtering</a:t>
            </a:r>
          </a:p>
          <a:p>
            <a:r>
              <a:rPr lang="en-US" dirty="0" smtClean="0"/>
              <a:t>Next:</a:t>
            </a:r>
          </a:p>
          <a:p>
            <a:pPr lvl="1"/>
            <a:r>
              <a:rPr lang="en-US" dirty="0" smtClean="0"/>
              <a:t>Ascertain quality of calls in other populations</a:t>
            </a:r>
          </a:p>
          <a:p>
            <a:pPr lvl="1"/>
            <a:r>
              <a:rPr lang="en-US" dirty="0" smtClean="0"/>
              <a:t>Merge calls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01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YRI duplications (per sample)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17455"/>
            <a:ext cx="8229600" cy="473825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20203" y="4820350"/>
            <a:ext cx="1568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NA12878 qual.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93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YRI duplications (per sample)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74759"/>
            <a:ext cx="8229600" cy="4763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20203" y="4910357"/>
            <a:ext cx="1568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NA12878 qual.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3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NA12878 (CEU)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98 samples with calls/genotypes in CEU population</a:t>
            </a:r>
          </a:p>
          <a:p>
            <a:r>
              <a:rPr lang="en-US" dirty="0" smtClean="0"/>
              <a:t>272 deletions</a:t>
            </a:r>
          </a:p>
          <a:p>
            <a:pPr lvl="1"/>
            <a:r>
              <a:rPr lang="en-US" dirty="0" smtClean="0"/>
              <a:t>204 pass filter</a:t>
            </a:r>
          </a:p>
          <a:p>
            <a:pPr lvl="1"/>
            <a:r>
              <a:rPr lang="en-US" dirty="0" smtClean="0"/>
              <a:t>101 ascertained by IRS</a:t>
            </a:r>
          </a:p>
          <a:p>
            <a:pPr lvl="2"/>
            <a:r>
              <a:rPr lang="en-US" b="1" dirty="0" smtClean="0"/>
              <a:t>12 have p-value &gt; 0.5</a:t>
            </a:r>
          </a:p>
          <a:p>
            <a:pPr lvl="2"/>
            <a:r>
              <a:rPr lang="en-US" dirty="0" smtClean="0"/>
              <a:t>89 have p-value &lt; 0.5</a:t>
            </a:r>
          </a:p>
          <a:p>
            <a:r>
              <a:rPr lang="en-US" dirty="0" smtClean="0"/>
              <a:t>96 duplications</a:t>
            </a:r>
          </a:p>
          <a:p>
            <a:pPr lvl="1"/>
            <a:r>
              <a:rPr lang="en-US" dirty="0" smtClean="0"/>
              <a:t>58 pass filter</a:t>
            </a:r>
          </a:p>
          <a:p>
            <a:pPr lvl="2"/>
            <a:r>
              <a:rPr lang="en-US" dirty="0" smtClean="0"/>
              <a:t>30 ascertained by IRS</a:t>
            </a:r>
          </a:p>
          <a:p>
            <a:pPr lvl="3"/>
            <a:r>
              <a:rPr lang="en-US" b="1" dirty="0" smtClean="0"/>
              <a:t>2 have p-value &gt; 0.5</a:t>
            </a:r>
          </a:p>
          <a:p>
            <a:pPr lvl="3"/>
            <a:r>
              <a:rPr lang="en-US" dirty="0" smtClean="0"/>
              <a:t>28 have p-value &lt; 0.5</a:t>
            </a:r>
          </a:p>
        </p:txBody>
      </p:sp>
    </p:spTree>
    <p:extLst>
      <p:ext uri="{BB962C8B-B14F-4D97-AF65-F5344CB8AC3E}">
        <p14:creationId xmlns:p14="http://schemas.microsoft.com/office/powerpoint/2010/main" val="316539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chr1:248807001-248811000</a:t>
            </a:r>
            <a:br>
              <a:rPr lang="en-US" dirty="0" smtClean="0"/>
            </a:br>
            <a:r>
              <a:rPr lang="en-US" dirty="0" smtClean="0"/>
              <a:t>del in 69 (70%) samples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02365"/>
            <a:ext cx="8229600" cy="50414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6676" y="1828295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6676" y="3989476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3018" y="1861456"/>
            <a:ext cx="158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False positive?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89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chr2:1218001-1226000</a:t>
            </a:r>
            <a:br>
              <a:rPr lang="en-US" dirty="0" smtClean="0"/>
            </a:br>
            <a:r>
              <a:rPr lang="en-US" dirty="0" smtClean="0"/>
              <a:t>del in 86 (88%) samples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96005"/>
            <a:ext cx="8229600" cy="4934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86701" y="1664200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776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05359"/>
            <a:ext cx="8229600" cy="5103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chr2:98140001-98163000</a:t>
            </a:r>
            <a:br>
              <a:rPr lang="en-US" dirty="0" smtClean="0"/>
            </a:br>
            <a:r>
              <a:rPr lang="en-US" dirty="0" smtClean="0"/>
              <a:t>del in 75 (76%) samples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86701" y="1554710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701" y="4126786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9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5096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chr2:242745001-242750000</a:t>
            </a:r>
            <a:br>
              <a:rPr lang="en-US" dirty="0" smtClean="0"/>
            </a:br>
            <a:r>
              <a:rPr lang="en-US" dirty="0" smtClean="0"/>
              <a:t>del in 98 (100%) samples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86701" y="1664200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04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55866"/>
            <a:ext cx="8229600" cy="5050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chr3:146385001-146390000</a:t>
            </a:r>
            <a:br>
              <a:rPr lang="en-US" dirty="0" smtClean="0"/>
            </a:br>
            <a:r>
              <a:rPr lang="en-US" dirty="0" smtClean="0"/>
              <a:t>del in 88 (90%) samples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86701" y="1664200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24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chr3:192875046-192885514</a:t>
            </a:r>
            <a:br>
              <a:rPr lang="en-US" dirty="0" smtClean="0"/>
            </a:br>
            <a:r>
              <a:rPr lang="en-US" dirty="0" smtClean="0"/>
              <a:t>del in 87 (89%) samples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50891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86701" y="1664200"/>
            <a:ext cx="736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HiSeq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86701" y="3995398"/>
            <a:ext cx="79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/>
                </a:solidFill>
              </a:rPr>
              <a:t>MiSeq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0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407</Words>
  <Application>Microsoft Macintosh PowerPoint</Application>
  <PresentationFormat>On-screen Show (4:3)</PresentationFormat>
  <Paragraphs>98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CNVnator on phase III data</vt:lpstr>
      <vt:lpstr>Processing</vt:lpstr>
      <vt:lpstr>NA12878 (CEU)</vt:lpstr>
      <vt:lpstr>chr1:248807001-248811000 del in 69 (70%) samples</vt:lpstr>
      <vt:lpstr>chr2:1218001-1226000 del in 86 (88%) samples</vt:lpstr>
      <vt:lpstr>chr2:98140001-98163000 del in 75 (76%) samples</vt:lpstr>
      <vt:lpstr>chr2:242745001-242750000 del in 98 (100%) samples</vt:lpstr>
      <vt:lpstr>chr3:146385001-146390000 del in 88 (90%) samples</vt:lpstr>
      <vt:lpstr>chr3:192875046-192885514 del in 87 (89%) samples</vt:lpstr>
      <vt:lpstr>chr3:195198001-195218000 del in 76 (77%) samples</vt:lpstr>
      <vt:lpstr>chr4:187880001-187894000 del in 83 (85%) samples</vt:lpstr>
      <vt:lpstr>chr7:126045733-126051546 del in 70 (71%) samples</vt:lpstr>
      <vt:lpstr>chr10:114112001-114117000 del in 69 (70%) samples</vt:lpstr>
      <vt:lpstr>chr13:51069001-51075000 del in 93 (95%) samples</vt:lpstr>
      <vt:lpstr>chr18:76738001-76741000 del in 58 (59%) samples</vt:lpstr>
      <vt:lpstr>chr7:151955001-151984000 dup in 42 (43%) samples</vt:lpstr>
      <vt:lpstr>chr16:33761001-33813000 dup in 32 (33%) samples</vt:lpstr>
      <vt:lpstr>NA12878</vt:lpstr>
      <vt:lpstr>On populations</vt:lpstr>
      <vt:lpstr>IRS fdr for deletions with PE</vt:lpstr>
      <vt:lpstr>IRS fdr for deletions with q0 &lt; 0.5</vt:lpstr>
      <vt:lpstr>IRS fdr for deletions hybrid RD</vt:lpstr>
      <vt:lpstr>Conclusion</vt:lpstr>
      <vt:lpstr>YRI duplications (per sample)</vt:lpstr>
      <vt:lpstr>YRI duplications (per sample)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CNVnator on phase III data</dc:title>
  <dc:creator>Alexej Abyzov</dc:creator>
  <cp:lastModifiedBy>Alexej Abyzov</cp:lastModifiedBy>
  <cp:revision>77</cp:revision>
  <dcterms:created xsi:type="dcterms:W3CDTF">2013-08-11T20:41:39Z</dcterms:created>
  <dcterms:modified xsi:type="dcterms:W3CDTF">2013-09-03T13:50:33Z</dcterms:modified>
</cp:coreProperties>
</file>