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3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embeddings/oleObject1.bin" ContentType="application/vnd.openxmlformats-officedocument.oleObject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89"/>
  </p:notesMasterIdLst>
  <p:handoutMasterIdLst>
    <p:handoutMasterId r:id="rId90"/>
  </p:handoutMasterIdLst>
  <p:sldIdLst>
    <p:sldId id="274" r:id="rId2"/>
    <p:sldId id="382" r:id="rId3"/>
    <p:sldId id="383" r:id="rId4"/>
    <p:sldId id="393" r:id="rId5"/>
    <p:sldId id="381" r:id="rId6"/>
    <p:sldId id="380" r:id="rId7"/>
    <p:sldId id="377" r:id="rId8"/>
    <p:sldId id="411" r:id="rId9"/>
    <p:sldId id="432" r:id="rId10"/>
    <p:sldId id="433" r:id="rId11"/>
    <p:sldId id="434" r:id="rId12"/>
    <p:sldId id="435" r:id="rId13"/>
    <p:sldId id="399" r:id="rId14"/>
    <p:sldId id="452" r:id="rId15"/>
    <p:sldId id="436" r:id="rId16"/>
    <p:sldId id="400" r:id="rId17"/>
    <p:sldId id="379" r:id="rId18"/>
    <p:sldId id="402" r:id="rId19"/>
    <p:sldId id="412" r:id="rId20"/>
    <p:sldId id="414" r:id="rId21"/>
    <p:sldId id="413" r:id="rId22"/>
    <p:sldId id="415" r:id="rId23"/>
    <p:sldId id="416" r:id="rId24"/>
    <p:sldId id="418" r:id="rId25"/>
    <p:sldId id="417" r:id="rId26"/>
    <p:sldId id="419" r:id="rId27"/>
    <p:sldId id="384" r:id="rId28"/>
    <p:sldId id="386" r:id="rId29"/>
    <p:sldId id="385" r:id="rId30"/>
    <p:sldId id="405" r:id="rId31"/>
    <p:sldId id="391" r:id="rId32"/>
    <p:sldId id="317" r:id="rId33"/>
    <p:sldId id="401" r:id="rId34"/>
    <p:sldId id="277" r:id="rId35"/>
    <p:sldId id="278" r:id="rId36"/>
    <p:sldId id="437" r:id="rId37"/>
    <p:sldId id="438" r:id="rId38"/>
    <p:sldId id="439" r:id="rId39"/>
    <p:sldId id="440" r:id="rId40"/>
    <p:sldId id="441" r:id="rId41"/>
    <p:sldId id="442" r:id="rId42"/>
    <p:sldId id="443" r:id="rId43"/>
    <p:sldId id="444" r:id="rId44"/>
    <p:sldId id="445" r:id="rId45"/>
    <p:sldId id="446" r:id="rId46"/>
    <p:sldId id="447" r:id="rId47"/>
    <p:sldId id="448" r:id="rId48"/>
    <p:sldId id="449" r:id="rId49"/>
    <p:sldId id="450" r:id="rId50"/>
    <p:sldId id="451" r:id="rId51"/>
    <p:sldId id="406" r:id="rId52"/>
    <p:sldId id="423" r:id="rId53"/>
    <p:sldId id="407" r:id="rId54"/>
    <p:sldId id="422" r:id="rId55"/>
    <p:sldId id="421" r:id="rId56"/>
    <p:sldId id="420" r:id="rId57"/>
    <p:sldId id="408" r:id="rId58"/>
    <p:sldId id="295" r:id="rId59"/>
    <p:sldId id="296" r:id="rId60"/>
    <p:sldId id="291" r:id="rId61"/>
    <p:sldId id="320" r:id="rId62"/>
    <p:sldId id="298" r:id="rId63"/>
    <p:sldId id="299" r:id="rId64"/>
    <p:sldId id="301" r:id="rId65"/>
    <p:sldId id="302" r:id="rId66"/>
    <p:sldId id="303" r:id="rId67"/>
    <p:sldId id="304" r:id="rId68"/>
    <p:sldId id="306" r:id="rId69"/>
    <p:sldId id="307" r:id="rId70"/>
    <p:sldId id="316" r:id="rId71"/>
    <p:sldId id="289" r:id="rId72"/>
    <p:sldId id="326" r:id="rId73"/>
    <p:sldId id="332" r:id="rId74"/>
    <p:sldId id="333" r:id="rId75"/>
    <p:sldId id="346" r:id="rId76"/>
    <p:sldId id="347" r:id="rId77"/>
    <p:sldId id="409" r:id="rId78"/>
    <p:sldId id="410" r:id="rId79"/>
    <p:sldId id="404" r:id="rId80"/>
    <p:sldId id="431" r:id="rId81"/>
    <p:sldId id="424" r:id="rId82"/>
    <p:sldId id="425" r:id="rId83"/>
    <p:sldId id="426" r:id="rId84"/>
    <p:sldId id="427" r:id="rId85"/>
    <p:sldId id="428" r:id="rId86"/>
    <p:sldId id="429" r:id="rId87"/>
    <p:sldId id="430" r:id="rId8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EF62899-945C-354B-89F5-BCA1B830F878}">
          <p14:sldIdLst>
            <p14:sldId id="274"/>
            <p14:sldId id="382"/>
            <p14:sldId id="383"/>
            <p14:sldId id="393"/>
            <p14:sldId id="381"/>
            <p14:sldId id="380"/>
            <p14:sldId id="377"/>
            <p14:sldId id="411"/>
            <p14:sldId id="432"/>
            <p14:sldId id="433"/>
            <p14:sldId id="434"/>
            <p14:sldId id="435"/>
            <p14:sldId id="399"/>
            <p14:sldId id="452"/>
            <p14:sldId id="436"/>
            <p14:sldId id="400"/>
            <p14:sldId id="379"/>
            <p14:sldId id="402"/>
            <p14:sldId id="412"/>
            <p14:sldId id="414"/>
            <p14:sldId id="413"/>
            <p14:sldId id="415"/>
            <p14:sldId id="416"/>
            <p14:sldId id="418"/>
            <p14:sldId id="417"/>
            <p14:sldId id="419"/>
            <p14:sldId id="384"/>
            <p14:sldId id="386"/>
            <p14:sldId id="385"/>
            <p14:sldId id="405"/>
            <p14:sldId id="391"/>
            <p14:sldId id="317"/>
            <p14:sldId id="401"/>
            <p14:sldId id="277"/>
            <p14:sldId id="278"/>
            <p14:sldId id="437"/>
            <p14:sldId id="438"/>
            <p14:sldId id="439"/>
            <p14:sldId id="440"/>
            <p14:sldId id="441"/>
            <p14:sldId id="442"/>
            <p14:sldId id="443"/>
            <p14:sldId id="444"/>
            <p14:sldId id="445"/>
            <p14:sldId id="446"/>
            <p14:sldId id="447"/>
            <p14:sldId id="448"/>
            <p14:sldId id="449"/>
            <p14:sldId id="450"/>
            <p14:sldId id="451"/>
            <p14:sldId id="406"/>
            <p14:sldId id="423"/>
            <p14:sldId id="407"/>
            <p14:sldId id="422"/>
            <p14:sldId id="421"/>
            <p14:sldId id="420"/>
            <p14:sldId id="408"/>
            <p14:sldId id="295"/>
            <p14:sldId id="296"/>
            <p14:sldId id="291"/>
            <p14:sldId id="320"/>
            <p14:sldId id="298"/>
            <p14:sldId id="299"/>
            <p14:sldId id="301"/>
            <p14:sldId id="302"/>
            <p14:sldId id="303"/>
            <p14:sldId id="304"/>
            <p14:sldId id="306"/>
            <p14:sldId id="307"/>
            <p14:sldId id="316"/>
            <p14:sldId id="289"/>
            <p14:sldId id="326"/>
            <p14:sldId id="332"/>
            <p14:sldId id="333"/>
            <p14:sldId id="346"/>
            <p14:sldId id="347"/>
            <p14:sldId id="409"/>
            <p14:sldId id="410"/>
            <p14:sldId id="404"/>
          </p14:sldIdLst>
        </p14:section>
        <p14:section name="ExtraInfo" id="{8527CF12-573D-FA4D-B1A1-4193FFB34997}">
          <p14:sldIdLst>
            <p14:sldId id="431"/>
            <p14:sldId id="424"/>
            <p14:sldId id="425"/>
            <p14:sldId id="426"/>
            <p14:sldId id="427"/>
            <p14:sldId id="428"/>
            <p14:sldId id="429"/>
            <p14:sldId id="43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605"/>
    <a:srgbClr val="FF790B"/>
    <a:srgbClr val="2DFF00"/>
    <a:srgbClr val="00FFFF"/>
    <a:srgbClr val="800080"/>
    <a:srgbClr val="FF6FC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59" autoAdjust="0"/>
    <p:restoredTop sz="96774" autoAdjust="0"/>
  </p:normalViewPr>
  <p:slideViewPr>
    <p:cSldViewPr snapToGrid="0" snapToObjects="1">
      <p:cViewPr>
        <p:scale>
          <a:sx n="66" d="100"/>
          <a:sy n="66" d="100"/>
        </p:scale>
        <p:origin x="-1880" y="-5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23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-3504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handoutMaster" Target="handoutMasters/handoutMaster1.xml"/><Relationship Id="rId91" Type="http://schemas.openxmlformats.org/officeDocument/2006/relationships/printerSettings" Target="printerSettings/printerSettings1.bin"/><Relationship Id="rId92" Type="http://schemas.openxmlformats.org/officeDocument/2006/relationships/presProps" Target="presProps.xml"/><Relationship Id="rId93" Type="http://schemas.openxmlformats.org/officeDocument/2006/relationships/viewProps" Target="viewProps.xml"/><Relationship Id="rId94" Type="http://schemas.openxmlformats.org/officeDocument/2006/relationships/theme" Target="theme/theme1.xml"/><Relationship Id="rId95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ristina:Documents:modEncode:Companion:Workbook-GroupMeeting7Aug2013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ristina:Documents:modEncode:Companion:Workbook-GroupMeeting7Aug2013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ristina:Documents:modEncode:Companion:Workbook-GroupMeeting7Aug2013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ristina:Documents:modEncode:Companion:Workbook-GroupMeeting7Aug2013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ristina:Documents:modEncode:Companion:Workbook-GroupMeeting7Aug2013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ristina:Documents:modEncode:Companion:Workbook-GroupMeeting7Aug2013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ristina:Documents:modEncode:Companion:Workbook-GroupMeeting7Aug2013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ristina:Documents:modEncode:Companion:Workbook-GroupMeeting7Aug2013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ristina:Documents:modEncode:Companion:Workbook-GroupMeeting7Aug2013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68439838615214"/>
          <c:y val="0.203992782152231"/>
          <c:w val="0.609401314505108"/>
          <c:h val="0.682755176436279"/>
        </c:manualLayout>
      </c:layout>
      <c:pieChart>
        <c:varyColors val="1"/>
        <c:ser>
          <c:idx val="0"/>
          <c:order val="0"/>
          <c:tx>
            <c:strRef>
              <c:f>Sheet1!$B$2</c:f>
              <c:strCache>
                <c:ptCount val="1"/>
                <c:pt idx="0">
                  <c:v>Human</c:v>
                </c:pt>
              </c:strCache>
            </c:strRef>
          </c:tx>
          <c:explosion val="25"/>
          <c:dPt>
            <c:idx val="0"/>
            <c:bubble3D val="0"/>
            <c:explosion val="9"/>
            <c:spPr>
              <a:solidFill>
                <a:srgbClr val="51DBFF"/>
              </a:solidFill>
            </c:spPr>
          </c:dPt>
          <c:dPt>
            <c:idx val="1"/>
            <c:bubble3D val="0"/>
            <c:explosion val="12"/>
            <c:spPr>
              <a:solidFill>
                <a:srgbClr val="FF9900"/>
              </a:solidFill>
            </c:spPr>
          </c:dPt>
          <c:dPt>
            <c:idx val="2"/>
            <c:bubble3D val="0"/>
            <c:explosion val="5"/>
            <c:spPr>
              <a:pattFill prst="ltDnDiag">
                <a:fgClr>
                  <a:prstClr val="black"/>
                </a:fgClr>
                <a:bgClr>
                  <a:prstClr val="white"/>
                </a:bgClr>
              </a:pattFill>
              <a:ln>
                <a:solidFill>
                  <a:schemeClr val="bg1">
                    <a:lumMod val="85000"/>
                  </a:schemeClr>
                </a:solidFill>
              </a:ln>
            </c:spPr>
          </c:dPt>
          <c:dLbls>
            <c:dLbl>
              <c:idx val="2"/>
              <c:layout>
                <c:manualLayout>
                  <c:x val="0.054348745929035"/>
                  <c:y val="0.013127636315480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val>
            <c:numRef>
              <c:f>Sheet1!$C$2:$E$2</c:f>
              <c:numCache>
                <c:formatCode>General</c:formatCode>
                <c:ptCount val="3"/>
                <c:pt idx="0">
                  <c:v>8715.0</c:v>
                </c:pt>
                <c:pt idx="1">
                  <c:v>2158.0</c:v>
                </c:pt>
                <c:pt idx="2">
                  <c:v>343.0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222411104479262"/>
          <c:y val="0.164908890054009"/>
          <c:w val="0.55517745401921"/>
          <c:h val="0.616039060262032"/>
        </c:manualLayout>
      </c:layout>
      <c:pieChart>
        <c:varyColors val="1"/>
        <c:ser>
          <c:idx val="0"/>
          <c:order val="0"/>
          <c:tx>
            <c:strRef>
              <c:f>Sheet1!$G$2</c:f>
              <c:strCache>
                <c:ptCount val="1"/>
                <c:pt idx="0">
                  <c:v>Human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51DBFF"/>
              </a:solidFill>
            </c:spPr>
          </c:dPt>
          <c:dPt>
            <c:idx val="1"/>
            <c:bubble3D val="0"/>
            <c:explosion val="0"/>
            <c:spPr>
              <a:solidFill>
                <a:srgbClr val="FF9900"/>
              </a:solidFill>
            </c:spPr>
          </c:dPt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val>
            <c:numRef>
              <c:f>Sheet1!$H$2:$I$2</c:f>
              <c:numCache>
                <c:formatCode>General</c:formatCode>
                <c:ptCount val="2"/>
                <c:pt idx="0">
                  <c:v>9058.0</c:v>
                </c:pt>
                <c:pt idx="1">
                  <c:v>2158.0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222411104479262"/>
          <c:y val="0.164908890054009"/>
          <c:w val="0.55517745401921"/>
          <c:h val="0.616039060262032"/>
        </c:manualLayout>
      </c:layout>
      <c:pieChart>
        <c:varyColors val="1"/>
        <c:ser>
          <c:idx val="0"/>
          <c:order val="0"/>
          <c:tx>
            <c:strRef>
              <c:f>Sheet1!$G$3</c:f>
              <c:strCache>
                <c:ptCount val="1"/>
                <c:pt idx="0">
                  <c:v>Chimp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51DBFF"/>
              </a:solidFill>
            </c:spPr>
          </c:dPt>
          <c:dPt>
            <c:idx val="1"/>
            <c:bubble3D val="0"/>
            <c:explosion val="0"/>
            <c:spPr>
              <a:solidFill>
                <a:srgbClr val="FF9900"/>
              </a:solidFill>
            </c:spPr>
          </c:dPt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val>
            <c:numRef>
              <c:f>Sheet1!$H$3:$I$3</c:f>
              <c:numCache>
                <c:formatCode>General</c:formatCode>
                <c:ptCount val="2"/>
                <c:pt idx="0">
                  <c:v>12174.0</c:v>
                </c:pt>
                <c:pt idx="1">
                  <c:v>2759.0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229281899826977"/>
          <c:y val="0.164908890054009"/>
          <c:w val="0.549915090916314"/>
          <c:h val="0.616039060262032"/>
        </c:manualLayout>
      </c:layout>
      <c:pieChart>
        <c:varyColors val="1"/>
        <c:ser>
          <c:idx val="0"/>
          <c:order val="0"/>
          <c:tx>
            <c:strRef>
              <c:f>Sheet1!$G$4</c:f>
              <c:strCache>
                <c:ptCount val="1"/>
                <c:pt idx="0">
                  <c:v>Gorilla</c:v>
                </c:pt>
              </c:strCache>
            </c:strRef>
          </c:tx>
          <c:spPr>
            <a:solidFill>
              <a:srgbClr val="51DBFF"/>
            </a:solidFill>
          </c:spPr>
          <c:explosion val="25"/>
          <c:dPt>
            <c:idx val="1"/>
            <c:bubble3D val="0"/>
            <c:explosion val="0"/>
            <c:spPr>
              <a:solidFill>
                <a:srgbClr val="FF9900"/>
              </a:solidFill>
            </c:spPr>
          </c:dPt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val>
            <c:numRef>
              <c:f>Sheet1!$H$4:$I$4</c:f>
              <c:numCache>
                <c:formatCode>General</c:formatCode>
                <c:ptCount val="2"/>
                <c:pt idx="0">
                  <c:v>13736.0</c:v>
                </c:pt>
                <c:pt idx="1">
                  <c:v>2594.0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>
        <c:manualLayout>
          <c:xMode val="edge"/>
          <c:yMode val="edge"/>
          <c:x val="0.314863535463509"/>
          <c:y val="0.161479598896344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Sheet1!$G$5</c:f>
              <c:strCache>
                <c:ptCount val="1"/>
                <c:pt idx="0">
                  <c:v>Orangutan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51DBFF"/>
              </a:solidFill>
            </c:spPr>
          </c:dPt>
          <c:dPt>
            <c:idx val="1"/>
            <c:bubble3D val="0"/>
            <c:explosion val="0"/>
            <c:spPr>
              <a:solidFill>
                <a:srgbClr val="FF9900"/>
              </a:solidFill>
              <a:ln>
                <a:noFill/>
              </a:ln>
            </c:spPr>
          </c:dPt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val>
            <c:numRef>
              <c:f>Sheet1!$H$5:$I$5</c:f>
              <c:numCache>
                <c:formatCode>General</c:formatCode>
                <c:ptCount val="2"/>
                <c:pt idx="0">
                  <c:v>13992.0</c:v>
                </c:pt>
                <c:pt idx="1">
                  <c:v>2869.0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>
        <c:manualLayout>
          <c:xMode val="edge"/>
          <c:yMode val="edge"/>
          <c:x val="0.359254511990491"/>
          <c:y val="0.161479598896344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Sheet1!$G$6</c:f>
              <c:strCache>
                <c:ptCount val="1"/>
                <c:pt idx="0">
                  <c:v>Macaque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51DBFF"/>
              </a:solidFill>
            </c:spPr>
          </c:dPt>
          <c:dPt>
            <c:idx val="1"/>
            <c:bubble3D val="0"/>
            <c:explosion val="0"/>
            <c:spPr>
              <a:solidFill>
                <a:srgbClr val="FF9900"/>
              </a:solidFill>
            </c:spPr>
          </c:dPt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val>
            <c:numRef>
              <c:f>Sheet1!$H$6:$I$6</c:f>
              <c:numCache>
                <c:formatCode>General</c:formatCode>
                <c:ptCount val="2"/>
                <c:pt idx="0">
                  <c:v>11710.0</c:v>
                </c:pt>
                <c:pt idx="1">
                  <c:v>1725.0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>
        <c:manualLayout>
          <c:xMode val="edge"/>
          <c:yMode val="edge"/>
          <c:x val="0.319758615493241"/>
          <c:y val="0.161479598896344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Sheet1!$G$7</c:f>
              <c:strCache>
                <c:ptCount val="1"/>
                <c:pt idx="0">
                  <c:v>Marmoset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51DBFF"/>
              </a:solidFill>
            </c:spPr>
          </c:dPt>
          <c:dPt>
            <c:idx val="1"/>
            <c:bubble3D val="0"/>
            <c:explosion val="0"/>
            <c:spPr>
              <a:solidFill>
                <a:srgbClr val="FF9900"/>
              </a:solidFill>
            </c:spPr>
          </c:dPt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val>
            <c:numRef>
              <c:f>Sheet1!$H$7:$I$7</c:f>
              <c:numCache>
                <c:formatCode>General</c:formatCode>
                <c:ptCount val="2"/>
                <c:pt idx="0">
                  <c:v>27274.0</c:v>
                </c:pt>
                <c:pt idx="1">
                  <c:v>2394.0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>
        <c:manualLayout>
          <c:xMode val="edge"/>
          <c:yMode val="edge"/>
          <c:x val="0.372270243636481"/>
          <c:y val="0.189975998701581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Sheet1!$G$8</c:f>
              <c:strCache>
                <c:ptCount val="1"/>
                <c:pt idx="0">
                  <c:v>Mouse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51DBFF"/>
              </a:solidFill>
            </c:spPr>
          </c:dPt>
          <c:dPt>
            <c:idx val="1"/>
            <c:bubble3D val="0"/>
            <c:explosion val="0"/>
            <c:spPr>
              <a:solidFill>
                <a:srgbClr val="FF9900"/>
              </a:solidFill>
            </c:spPr>
          </c:dPt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val>
            <c:numRef>
              <c:f>Sheet1!$H$8:$I$8</c:f>
              <c:numCache>
                <c:formatCode>General</c:formatCode>
                <c:ptCount val="2"/>
                <c:pt idx="0">
                  <c:v>14061.0</c:v>
                </c:pt>
                <c:pt idx="1">
                  <c:v>1826.0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>
        <c:manualLayout>
          <c:xMode val="edge"/>
          <c:yMode val="edge"/>
          <c:x val="0.356145247160335"/>
          <c:y val="0.166228998863884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Sheet1!$G$9</c:f>
              <c:strCache>
                <c:ptCount val="1"/>
                <c:pt idx="0">
                  <c:v>Worm</c:v>
                </c:pt>
              </c:strCache>
            </c:strRef>
          </c:tx>
          <c:explosion val="25"/>
          <c:dPt>
            <c:idx val="0"/>
            <c:bubble3D val="0"/>
            <c:explosion val="0"/>
            <c:spPr>
              <a:solidFill>
                <a:srgbClr val="51DBFF"/>
              </a:solidFill>
            </c:spPr>
          </c:dPt>
          <c:dPt>
            <c:idx val="1"/>
            <c:bubble3D val="0"/>
            <c:explosion val="13"/>
            <c:spPr>
              <a:solidFill>
                <a:srgbClr val="FF9900"/>
              </a:solidFill>
            </c:spPr>
          </c:dPt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val>
            <c:numRef>
              <c:f>Sheet1!$H$9:$I$9</c:f>
              <c:numCache>
                <c:formatCode>General</c:formatCode>
                <c:ptCount val="2"/>
                <c:pt idx="0">
                  <c:v>282.0</c:v>
                </c:pt>
                <c:pt idx="1">
                  <c:v>629.0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>
        <c:manualLayout>
          <c:xMode val="edge"/>
          <c:yMode val="edge"/>
          <c:x val="0.432591310767314"/>
          <c:y val="0.166228998863884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Sheet1!$G$10</c:f>
              <c:strCache>
                <c:ptCount val="1"/>
                <c:pt idx="0">
                  <c:v>Fly</c:v>
                </c:pt>
              </c:strCache>
            </c:strRef>
          </c:tx>
          <c:explosion val="25"/>
          <c:dPt>
            <c:idx val="0"/>
            <c:bubble3D val="0"/>
            <c:explosion val="0"/>
            <c:spPr>
              <a:solidFill>
                <a:srgbClr val="51DBFF"/>
              </a:solidFill>
            </c:spPr>
          </c:dPt>
          <c:dPt>
            <c:idx val="1"/>
            <c:bubble3D val="0"/>
            <c:spPr>
              <a:solidFill>
                <a:srgbClr val="FF9900"/>
              </a:solidFill>
            </c:spPr>
          </c:dPt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val>
            <c:numRef>
              <c:f>Sheet1!$H$10:$I$10</c:f>
              <c:numCache>
                <c:formatCode>General</c:formatCode>
                <c:ptCount val="2"/>
                <c:pt idx="0">
                  <c:v>36.0</c:v>
                </c:pt>
                <c:pt idx="1">
                  <c:v>109.0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3"/>
    </mc:Choice>
    <mc:Fallback>
      <c:style val="13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"/>
          <c:y val="0.00605696447317531"/>
          <c:w val="1.0"/>
          <c:h val="0.95484357602097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Processed Transcribed</c:v>
                </c:pt>
              </c:strCache>
            </c:strRef>
          </c:tx>
          <c:spPr>
            <a:solidFill>
              <a:srgbClr val="008000"/>
            </a:solidFill>
            <a:ln w="9525" cap="flat" cmpd="sng" algn="ctr">
              <a:noFill/>
              <a:prstDash val="solid"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Worm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29.0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Duplicated Transcribed</c:v>
                </c:pt>
              </c:strCache>
            </c:strRef>
          </c:tx>
          <c:spPr>
            <a:pattFill prst="wdUpDiag">
              <a:fgClr>
                <a:srgbClr val="008000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</c:dPt>
          <c:cat>
            <c:strRef>
              <c:f>Sheet1!$A$2</c:f>
              <c:strCache>
                <c:ptCount val="1"/>
                <c:pt idx="0">
                  <c:v>Worm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62.0</c:v>
                </c:pt>
              </c:numCache>
            </c:numRef>
          </c:val>
        </c:ser>
        <c:ser>
          <c:idx val="2"/>
          <c:order val="2"/>
          <c:tx>
            <c:v>Other Transcribed</c:v>
          </c:tx>
          <c:spPr>
            <a:solidFill>
              <a:srgbClr val="D9D9D9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Worm</c:v>
                </c:pt>
              </c:strCache>
            </c:strRef>
          </c:cat>
          <c:val>
            <c:numRef>
              <c:f>Table1[Other Transcribed]</c:f>
              <c:numCache>
                <c:formatCode>General</c:formatCode>
                <c:ptCount val="1"/>
                <c:pt idx="0">
                  <c:v>64.0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Processed</c:v>
                </c:pt>
              </c:strCache>
            </c:strRef>
          </c:tx>
          <c:spPr>
            <a:solidFill>
              <a:srgbClr val="008000"/>
            </a:solidFill>
            <a:ln w="9525" cap="flat" cmpd="sng" algn="ctr">
              <a:noFill/>
              <a:prstDash val="solid"/>
            </a:ln>
            <a:effectLst/>
          </c:spPr>
          <c:invertIfNegative val="0"/>
          <c:dPt>
            <c:idx val="0"/>
            <c:invertIfNegative val="0"/>
            <c:bubble3D val="0"/>
          </c:dPt>
          <c:cat>
            <c:strRef>
              <c:f>Sheet1!$A$2</c:f>
              <c:strCache>
                <c:ptCount val="1"/>
                <c:pt idx="0">
                  <c:v>Worm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124.0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Duplicated</c:v>
                </c:pt>
              </c:strCache>
            </c:strRef>
          </c:tx>
          <c:spPr>
            <a:pattFill prst="wdUpDiag">
              <a:fgClr>
                <a:srgbClr val="008000"/>
              </a:fgClr>
              <a:bgClr>
                <a:schemeClr val="bg1"/>
              </a:bgClr>
            </a:pattFill>
            <a:ln w="9525" cap="flat" cmpd="sng" algn="ctr">
              <a:noFill/>
              <a:prstDash val="solid"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Worm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364.0</c:v>
                </c:pt>
              </c:numCache>
            </c:numRef>
          </c:val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rgbClr val="D9D9D9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Worm</c:v>
                </c:pt>
              </c:strCache>
            </c:strRef>
          </c:cat>
          <c:val>
            <c:numRef>
              <c:f>Sheet1!$G$2</c:f>
              <c:numCache>
                <c:formatCode>General</c:formatCode>
                <c:ptCount val="1"/>
                <c:pt idx="0">
                  <c:v>268.0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40453384"/>
        <c:axId val="2140444728"/>
      </c:barChart>
      <c:catAx>
        <c:axId val="2140453384"/>
        <c:scaling>
          <c:orientation val="minMax"/>
        </c:scaling>
        <c:delete val="1"/>
        <c:axPos val="l"/>
        <c:majorTickMark val="out"/>
        <c:minorTickMark val="none"/>
        <c:tickLblPos val="nextTo"/>
        <c:crossAx val="2140444728"/>
        <c:crosses val="autoZero"/>
        <c:auto val="1"/>
        <c:lblAlgn val="ctr"/>
        <c:lblOffset val="100"/>
        <c:noMultiLvlLbl val="0"/>
      </c:catAx>
      <c:valAx>
        <c:axId val="2140444728"/>
        <c:scaling>
          <c:orientation val="minMax"/>
        </c:scaling>
        <c:delete val="1"/>
        <c:axPos val="b"/>
        <c:numFmt formatCode="0%" sourceLinked="1"/>
        <c:majorTickMark val="in"/>
        <c:minorTickMark val="none"/>
        <c:tickLblPos val="nextTo"/>
        <c:crossAx val="21404533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Sheet1!$B$3</c:f>
              <c:strCache>
                <c:ptCount val="1"/>
                <c:pt idx="0">
                  <c:v>Chimp</c:v>
                </c:pt>
              </c:strCache>
            </c:strRef>
          </c:tx>
          <c:dPt>
            <c:idx val="0"/>
            <c:bubble3D val="0"/>
            <c:explosion val="7"/>
            <c:spPr>
              <a:solidFill>
                <a:srgbClr val="51DBFF"/>
              </a:solidFill>
            </c:spPr>
          </c:dPt>
          <c:dPt>
            <c:idx val="1"/>
            <c:bubble3D val="0"/>
            <c:spPr>
              <a:solidFill>
                <a:srgbClr val="FF9900"/>
              </a:solidFill>
            </c:spPr>
          </c:dPt>
          <c:dPt>
            <c:idx val="2"/>
            <c:bubble3D val="0"/>
            <c:explosion val="7"/>
            <c:spPr>
              <a:pattFill prst="ltDnDiag">
                <a:fgClr>
                  <a:schemeClr val="tx1"/>
                </a:fgClr>
                <a:bgClr>
                  <a:prstClr val="white"/>
                </a:bgClr>
              </a:pattFill>
              <a:ln>
                <a:solidFill>
                  <a:srgbClr val="D9D9D9"/>
                </a:solidFill>
              </a:ln>
            </c:spPr>
          </c:dPt>
          <c:dLbls>
            <c:dLbl>
              <c:idx val="2"/>
              <c:layout>
                <c:manualLayout>
                  <c:x val="0.0273592642206031"/>
                  <c:y val="-0.0515496500437445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spPr>
              <a:noFill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val>
            <c:numRef>
              <c:f>Sheet1!$C$3:$E$3</c:f>
              <c:numCache>
                <c:formatCode>General</c:formatCode>
                <c:ptCount val="3"/>
                <c:pt idx="0">
                  <c:v>6945.0</c:v>
                </c:pt>
                <c:pt idx="1">
                  <c:v>2759.0</c:v>
                </c:pt>
                <c:pt idx="2">
                  <c:v>5229.0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"/>
          <c:y val="0.00605595407046627"/>
          <c:w val="1.0"/>
          <c:h val="0.993943272566547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Processed Transcribed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HUMAN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606.0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Duplicated Transcribed</c:v>
                </c:pt>
              </c:strCache>
            </c:strRef>
          </c:tx>
          <c:spPr>
            <a:pattFill prst="wdUpDiag">
              <a:fgClr>
                <a:srgbClr val="FF8D97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pattFill prst="wdUpDiag">
                <a:fgClr>
                  <a:srgbClr val="FF0000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</c:dPt>
          <c:cat>
            <c:strRef>
              <c:f>Sheet1!$A$2</c:f>
              <c:strCache>
                <c:ptCount val="1"/>
                <c:pt idx="0">
                  <c:v>HUMAN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270.0</c:v>
                </c:pt>
              </c:numCache>
            </c:numRef>
          </c:val>
        </c:ser>
        <c:ser>
          <c:idx val="2"/>
          <c:order val="2"/>
          <c:tx>
            <c:strRef>
              <c:f>Sheet1!#REF!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HUMAN</c:v>
                </c:pt>
              </c:strCache>
            </c:strRef>
          </c:cat>
          <c:val>
            <c:numRef>
              <c:f>Sheet1!#REF!</c:f>
              <c:numCache>
                <c:formatCode>General</c:formatCode>
                <c:ptCount val="1"/>
                <c:pt idx="0">
                  <c:v>1.0</c:v>
                </c:pt>
              </c:numCache>
            </c:numRef>
          </c:val>
        </c:ser>
        <c:ser>
          <c:idx val="3"/>
          <c:order val="3"/>
          <c:tx>
            <c:strRef>
              <c:f>Sheet1!$D$1</c:f>
              <c:strCache>
                <c:ptCount val="1"/>
                <c:pt idx="0">
                  <c:v>Processed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cat>
            <c:strRef>
              <c:f>Sheet1!$A$2</c:f>
              <c:strCache>
                <c:ptCount val="1"/>
                <c:pt idx="0">
                  <c:v>HUMAN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8109.0</c:v>
                </c:pt>
              </c:numCache>
            </c:numRef>
          </c:val>
        </c:ser>
        <c:ser>
          <c:idx val="4"/>
          <c:order val="4"/>
          <c:tx>
            <c:strRef>
              <c:f>Sheet1!$E$1</c:f>
              <c:strCache>
                <c:ptCount val="1"/>
                <c:pt idx="0">
                  <c:v>Duplicated</c:v>
                </c:pt>
              </c:strCache>
            </c:strRef>
          </c:tx>
          <c:spPr>
            <a:pattFill prst="wdUpDiag">
              <a:fgClr>
                <a:srgbClr val="FF8D97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pattFill prst="wdUpDiag">
                <a:fgClr>
                  <a:srgbClr val="FF0000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</c:dPt>
          <c:cat>
            <c:strRef>
              <c:f>Sheet1!$A$2</c:f>
              <c:strCache>
                <c:ptCount val="1"/>
                <c:pt idx="0">
                  <c:v>HUMAN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1888.0</c:v>
                </c:pt>
              </c:numCache>
            </c:numRef>
          </c:val>
        </c:ser>
        <c:ser>
          <c:idx val="5"/>
          <c:order val="5"/>
          <c:tx>
            <c:strRef>
              <c:f>Sheet1!$F$1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HUMAN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367.0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86474696"/>
        <c:axId val="2084720328"/>
      </c:barChart>
      <c:catAx>
        <c:axId val="2086474696"/>
        <c:scaling>
          <c:orientation val="minMax"/>
        </c:scaling>
        <c:delete val="1"/>
        <c:axPos val="l"/>
        <c:majorTickMark val="out"/>
        <c:minorTickMark val="none"/>
        <c:tickLblPos val="nextTo"/>
        <c:crossAx val="2084720328"/>
        <c:crosses val="autoZero"/>
        <c:auto val="1"/>
        <c:lblAlgn val="ctr"/>
        <c:lblOffset val="100"/>
        <c:noMultiLvlLbl val="0"/>
      </c:catAx>
      <c:valAx>
        <c:axId val="2084720328"/>
        <c:scaling>
          <c:orientation val="minMax"/>
        </c:scaling>
        <c:delete val="1"/>
        <c:axPos val="b"/>
        <c:numFmt formatCode="0%" sourceLinked="1"/>
        <c:majorTickMark val="in"/>
        <c:minorTickMark val="none"/>
        <c:tickLblPos val="nextTo"/>
        <c:crossAx val="2086474696"/>
        <c:crosses val="autoZero"/>
        <c:crossBetween val="between"/>
      </c:valAx>
      <c:spPr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0137537115571996"/>
          <c:y val="0.0710871571203699"/>
          <c:w val="0.998409486987519"/>
          <c:h val="0.87374398533811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Processed Transcribed</c:v>
                </c:pt>
              </c:strCache>
            </c:strRef>
          </c:tx>
          <c:spPr>
            <a:solidFill>
              <a:srgbClr val="0000FF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</c:dPt>
          <c:cat>
            <c:strRef>
              <c:f>Sheet1!$A$2</c:f>
              <c:strCache>
                <c:ptCount val="1"/>
                <c:pt idx="0">
                  <c:v>Fly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Duplicated Transcribed</c:v>
                </c:pt>
              </c:strCache>
            </c:strRef>
          </c:tx>
          <c:spPr>
            <a:pattFill prst="wdUpDiag">
              <a:fgClr>
                <a:srgbClr val="0000FF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</c:dPt>
          <c:cat>
            <c:strRef>
              <c:f>Sheet1!$A$2</c:f>
              <c:strCache>
                <c:ptCount val="1"/>
                <c:pt idx="0">
                  <c:v>Fly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7.0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Other Transcribed</c:v>
                </c:pt>
              </c:strCache>
            </c:strRef>
          </c:tx>
          <c:spPr>
            <a:solidFill>
              <a:srgbClr val="D9D9D9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Fly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1.0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Processed</c:v>
                </c:pt>
              </c:strCache>
            </c:strRef>
          </c:tx>
          <c:spPr>
            <a:solidFill>
              <a:srgbClr val="0000FF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Fly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11.0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Duplicated</c:v>
                </c:pt>
              </c:strCache>
            </c:strRef>
          </c:tx>
          <c:spPr>
            <a:pattFill prst="wdUpDiag">
              <a:fgClr>
                <a:srgbClr val="0000FF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Fly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79.0</c:v>
                </c:pt>
              </c:numCache>
            </c:numRef>
          </c:val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rgbClr val="D9D9D9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Fly</c:v>
                </c:pt>
              </c:strCache>
            </c:strRef>
          </c:cat>
          <c:val>
            <c:numRef>
              <c:f>Sheet1!$G$2</c:f>
              <c:numCache>
                <c:formatCode>General</c:formatCode>
                <c:ptCount val="1"/>
                <c:pt idx="0">
                  <c:v>9.0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46159432"/>
        <c:axId val="2145895880"/>
      </c:barChart>
      <c:catAx>
        <c:axId val="2146159432"/>
        <c:scaling>
          <c:orientation val="minMax"/>
        </c:scaling>
        <c:delete val="1"/>
        <c:axPos val="l"/>
        <c:majorTickMark val="out"/>
        <c:minorTickMark val="none"/>
        <c:tickLblPos val="nextTo"/>
        <c:crossAx val="2145895880"/>
        <c:crosses val="autoZero"/>
        <c:auto val="1"/>
        <c:lblAlgn val="ctr"/>
        <c:lblOffset val="100"/>
        <c:noMultiLvlLbl val="0"/>
      </c:catAx>
      <c:valAx>
        <c:axId val="2145895880"/>
        <c:scaling>
          <c:orientation val="minMax"/>
        </c:scaling>
        <c:delete val="1"/>
        <c:axPos val="b"/>
        <c:numFmt formatCode="0%" sourceLinked="1"/>
        <c:majorTickMark val="in"/>
        <c:minorTickMark val="none"/>
        <c:tickLblPos val="nextTo"/>
        <c:crossAx val="2146159432"/>
        <c:crosses val="autoZero"/>
        <c:crossBetween val="between"/>
      </c:valAx>
      <c:spPr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Sheet1!$B$4</c:f>
              <c:strCache>
                <c:ptCount val="1"/>
                <c:pt idx="0">
                  <c:v>Gorilla</c:v>
                </c:pt>
              </c:strCache>
            </c:strRef>
          </c:tx>
          <c:explosion val="6"/>
          <c:dPt>
            <c:idx val="0"/>
            <c:bubble3D val="0"/>
            <c:spPr>
              <a:solidFill>
                <a:srgbClr val="51DBFF"/>
              </a:solidFill>
            </c:spPr>
          </c:dPt>
          <c:dPt>
            <c:idx val="1"/>
            <c:bubble3D val="0"/>
            <c:spPr>
              <a:solidFill>
                <a:srgbClr val="FF9900"/>
              </a:solidFill>
            </c:spPr>
          </c:dPt>
          <c:dPt>
            <c:idx val="2"/>
            <c:bubble3D val="0"/>
            <c:spPr>
              <a:pattFill prst="ltDnDiag">
                <a:fgClr>
                  <a:schemeClr val="tx1"/>
                </a:fgClr>
                <a:bgClr>
                  <a:prstClr val="white"/>
                </a:bgClr>
              </a:pattFill>
            </c:spPr>
          </c:dPt>
          <c:dLbls>
            <c:dLbl>
              <c:idx val="2"/>
              <c:layout>
                <c:manualLayout>
                  <c:x val="0.0285961245585043"/>
                  <c:y val="-0.112135097696121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val>
            <c:numRef>
              <c:f>Sheet1!$C$4:$E$4</c:f>
              <c:numCache>
                <c:formatCode>General</c:formatCode>
                <c:ptCount val="3"/>
                <c:pt idx="0">
                  <c:v>6624.0</c:v>
                </c:pt>
                <c:pt idx="1">
                  <c:v>2594.0</c:v>
                </c:pt>
                <c:pt idx="2">
                  <c:v>7112.0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Sheet1!$B$5</c:f>
              <c:strCache>
                <c:ptCount val="1"/>
                <c:pt idx="0">
                  <c:v>Orangutan</c:v>
                </c:pt>
              </c:strCache>
            </c:strRef>
          </c:tx>
          <c:explosion val="10"/>
          <c:dPt>
            <c:idx val="0"/>
            <c:bubble3D val="0"/>
            <c:spPr>
              <a:solidFill>
                <a:srgbClr val="51DBFF"/>
              </a:solidFill>
            </c:spPr>
          </c:dPt>
          <c:dPt>
            <c:idx val="1"/>
            <c:bubble3D val="0"/>
            <c:spPr>
              <a:solidFill>
                <a:srgbClr val="FF9900"/>
              </a:solidFill>
            </c:spPr>
          </c:dPt>
          <c:dPt>
            <c:idx val="2"/>
            <c:bubble3D val="0"/>
            <c:spPr>
              <a:pattFill prst="ltDnDiag">
                <a:fgClr>
                  <a:schemeClr val="tx1"/>
                </a:fgClr>
                <a:bgClr>
                  <a:prstClr val="white"/>
                </a:bgClr>
              </a:pattFill>
            </c:spPr>
          </c:dPt>
          <c:dLbls>
            <c:dLbl>
              <c:idx val="2"/>
              <c:layout>
                <c:manualLayout>
                  <c:x val="0.0214246135899679"/>
                  <c:y val="-0.0748180956547099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val>
            <c:numRef>
              <c:f>Sheet1!$C$5:$E$5</c:f>
              <c:numCache>
                <c:formatCode>General</c:formatCode>
                <c:ptCount val="3"/>
                <c:pt idx="0">
                  <c:v>7152.0</c:v>
                </c:pt>
                <c:pt idx="1">
                  <c:v>2869.0</c:v>
                </c:pt>
                <c:pt idx="2">
                  <c:v>6840.0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Sheet1!$B$6</c:f>
              <c:strCache>
                <c:ptCount val="1"/>
                <c:pt idx="0">
                  <c:v>Macaque</c:v>
                </c:pt>
              </c:strCache>
            </c:strRef>
          </c:tx>
          <c:explosion val="3"/>
          <c:dPt>
            <c:idx val="0"/>
            <c:bubble3D val="0"/>
            <c:spPr>
              <a:solidFill>
                <a:srgbClr val="51DBFF"/>
              </a:solidFill>
            </c:spPr>
          </c:dPt>
          <c:dPt>
            <c:idx val="1"/>
            <c:bubble3D val="0"/>
            <c:spPr>
              <a:solidFill>
                <a:srgbClr val="FF9900"/>
              </a:solidFill>
            </c:spPr>
          </c:dPt>
          <c:dPt>
            <c:idx val="2"/>
            <c:bubble3D val="0"/>
            <c:spPr>
              <a:pattFill prst="ltDnDiag">
                <a:fgClr>
                  <a:schemeClr val="tx1"/>
                </a:fgClr>
                <a:bgClr>
                  <a:prstClr val="white"/>
                </a:bgClr>
              </a:pattFill>
            </c:spPr>
          </c:dPt>
          <c:dLbls>
            <c:dLbl>
              <c:idx val="2"/>
              <c:layout>
                <c:manualLayout>
                  <c:x val="0.0194160642829482"/>
                  <c:y val="-0.06349773986585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val>
            <c:numRef>
              <c:f>Sheet1!$C$6:$E$6</c:f>
              <c:numCache>
                <c:formatCode>General</c:formatCode>
                <c:ptCount val="3"/>
                <c:pt idx="0">
                  <c:v>6570.0</c:v>
                </c:pt>
                <c:pt idx="1">
                  <c:v>1725.0</c:v>
                </c:pt>
                <c:pt idx="2">
                  <c:v>5140.0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224436233380663"/>
          <c:y val="0.180844634004083"/>
          <c:w val="0.624898025041952"/>
          <c:h val="0.705903324584427"/>
        </c:manualLayout>
      </c:layout>
      <c:pieChart>
        <c:varyColors val="1"/>
        <c:ser>
          <c:idx val="0"/>
          <c:order val="0"/>
          <c:tx>
            <c:strRef>
              <c:f>Sheet1!$B$7</c:f>
              <c:strCache>
                <c:ptCount val="1"/>
                <c:pt idx="0">
                  <c:v>Marmoset</c:v>
                </c:pt>
              </c:strCache>
            </c:strRef>
          </c:tx>
          <c:explosion val="25"/>
          <c:dPt>
            <c:idx val="0"/>
            <c:bubble3D val="0"/>
            <c:explosion val="2"/>
            <c:spPr>
              <a:solidFill>
                <a:srgbClr val="51DBFF"/>
              </a:solidFill>
            </c:spPr>
          </c:dPt>
          <c:dPt>
            <c:idx val="1"/>
            <c:bubble3D val="0"/>
            <c:explosion val="13"/>
            <c:spPr>
              <a:solidFill>
                <a:srgbClr val="FF9900"/>
              </a:solidFill>
            </c:spPr>
          </c:dPt>
          <c:dPt>
            <c:idx val="2"/>
            <c:bubble3D val="0"/>
            <c:explosion val="20"/>
            <c:spPr>
              <a:pattFill prst="ltDnDiag">
                <a:fgClr>
                  <a:schemeClr val="tx1"/>
                </a:fgClr>
                <a:bgClr>
                  <a:prstClr val="white"/>
                </a:bgClr>
              </a:pattFill>
            </c:spPr>
          </c:dPt>
          <c:dLbls>
            <c:dLbl>
              <c:idx val="2"/>
              <c:layout>
                <c:manualLayout>
                  <c:x val="-0.0171722925003227"/>
                  <c:y val="-0.0461005395158938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val>
            <c:numRef>
              <c:f>Sheet1!$C$7:$E$7</c:f>
              <c:numCache>
                <c:formatCode>General</c:formatCode>
                <c:ptCount val="3"/>
                <c:pt idx="0">
                  <c:v>8321.0</c:v>
                </c:pt>
                <c:pt idx="1">
                  <c:v>2394.0</c:v>
                </c:pt>
                <c:pt idx="2">
                  <c:v>18953.0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75255905511811"/>
          <c:y val="0.166955745115194"/>
          <c:w val="0.686373434878017"/>
          <c:h val="0.775347769028871"/>
        </c:manualLayout>
      </c:layout>
      <c:pieChart>
        <c:varyColors val="1"/>
        <c:ser>
          <c:idx val="0"/>
          <c:order val="0"/>
          <c:tx>
            <c:strRef>
              <c:f>Sheet1!$B$8</c:f>
              <c:strCache>
                <c:ptCount val="1"/>
                <c:pt idx="0">
                  <c:v>Mouse</c:v>
                </c:pt>
              </c:strCache>
            </c:strRef>
          </c:tx>
          <c:explosion val="30"/>
          <c:dPt>
            <c:idx val="0"/>
            <c:bubble3D val="0"/>
            <c:explosion val="7"/>
            <c:spPr>
              <a:solidFill>
                <a:srgbClr val="51DBFF"/>
              </a:solidFill>
            </c:spPr>
          </c:dPt>
          <c:dPt>
            <c:idx val="1"/>
            <c:bubble3D val="0"/>
            <c:explosion val="6"/>
            <c:spPr>
              <a:solidFill>
                <a:srgbClr val="FF9900"/>
              </a:solidFill>
            </c:spPr>
          </c:dPt>
          <c:dPt>
            <c:idx val="2"/>
            <c:bubble3D val="0"/>
            <c:explosion val="11"/>
            <c:spPr>
              <a:pattFill prst="ltDnDiag">
                <a:fgClr>
                  <a:schemeClr val="tx1"/>
                </a:fgClr>
                <a:bgClr>
                  <a:prstClr val="white"/>
                </a:bgClr>
              </a:pattFill>
            </c:spPr>
          </c:dPt>
          <c:dLbls>
            <c:dLbl>
              <c:idx val="2"/>
              <c:layout>
                <c:manualLayout>
                  <c:x val="0.0043121530915193"/>
                  <c:y val="-0.0155562846310878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val>
            <c:numRef>
              <c:f>Sheet1!$C$8:$E$8</c:f>
              <c:numCache>
                <c:formatCode>General</c:formatCode>
                <c:ptCount val="3"/>
                <c:pt idx="0">
                  <c:v>7810.0</c:v>
                </c:pt>
                <c:pt idx="1">
                  <c:v>1826.0</c:v>
                </c:pt>
                <c:pt idx="2">
                  <c:v>6251.0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Sheet1!$B$9</c:f>
              <c:strCache>
                <c:ptCount val="1"/>
                <c:pt idx="0">
                  <c:v>Worm</c:v>
                </c:pt>
              </c:strCache>
            </c:strRef>
          </c:tx>
          <c:dPt>
            <c:idx val="0"/>
            <c:bubble3D val="0"/>
            <c:explosion val="5"/>
            <c:spPr>
              <a:solidFill>
                <a:srgbClr val="51DBFF"/>
              </a:solidFill>
            </c:spPr>
          </c:dPt>
          <c:dPt>
            <c:idx val="1"/>
            <c:bubble3D val="0"/>
            <c:explosion val="8"/>
            <c:spPr>
              <a:solidFill>
                <a:srgbClr val="FF9900"/>
              </a:solidFill>
            </c:spPr>
          </c:dPt>
          <c:dPt>
            <c:idx val="2"/>
            <c:bubble3D val="0"/>
            <c:explosion val="5"/>
            <c:spPr>
              <a:pattFill prst="ltDnDiag">
                <a:fgClr>
                  <a:schemeClr val="tx1"/>
                </a:fgClr>
                <a:bgClr>
                  <a:prstClr val="white"/>
                </a:bgClr>
              </a:pattFill>
            </c:spPr>
          </c:dPt>
          <c:dLbls>
            <c:dLbl>
              <c:idx val="2"/>
              <c:layout>
                <c:manualLayout>
                  <c:x val="0.011907099575516"/>
                  <c:y val="0.000125765529308836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val>
            <c:numRef>
              <c:f>Sheet1!$C$9:$E$9</c:f>
              <c:numCache>
                <c:formatCode>General</c:formatCode>
                <c:ptCount val="3"/>
                <c:pt idx="0">
                  <c:v>155.0</c:v>
                </c:pt>
                <c:pt idx="1">
                  <c:v>629.0</c:v>
                </c:pt>
                <c:pt idx="2">
                  <c:v>127.0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91649348134762"/>
          <c:y val="0.203992782152231"/>
          <c:w val="0.657684910287853"/>
          <c:h val="0.742940361621464"/>
        </c:manualLayout>
      </c:layout>
      <c:pieChart>
        <c:varyColors val="1"/>
        <c:ser>
          <c:idx val="0"/>
          <c:order val="0"/>
          <c:tx>
            <c:strRef>
              <c:f>Sheet1!$B$10</c:f>
              <c:strCache>
                <c:ptCount val="1"/>
                <c:pt idx="0">
                  <c:v>Fly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51DBFF"/>
              </a:solidFill>
            </c:spPr>
          </c:dPt>
          <c:dPt>
            <c:idx val="1"/>
            <c:bubble3D val="0"/>
            <c:explosion val="0"/>
            <c:spPr>
              <a:solidFill>
                <a:srgbClr val="FF9900"/>
              </a:solidFill>
            </c:spPr>
          </c:dPt>
          <c:dPt>
            <c:idx val="2"/>
            <c:bubble3D val="0"/>
            <c:spPr>
              <a:pattFill prst="ltDnDiag">
                <a:fgClr>
                  <a:schemeClr val="tx1"/>
                </a:fgClr>
                <a:bgClr>
                  <a:prstClr val="white"/>
                </a:bgClr>
              </a:pattFill>
            </c:spPr>
          </c:dPt>
          <c:dLbls>
            <c:dLbl>
              <c:idx val="2"/>
              <c:layout>
                <c:manualLayout>
                  <c:x val="0.0279077384794114"/>
                  <c:y val="0.00312846310877807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val>
            <c:numRef>
              <c:f>Sheet1!$C$10:$E$10</c:f>
              <c:numCache>
                <c:formatCode>General</c:formatCode>
                <c:ptCount val="3"/>
                <c:pt idx="0">
                  <c:v>16.0</c:v>
                </c:pt>
                <c:pt idx="1">
                  <c:v>109.0</c:v>
                </c:pt>
                <c:pt idx="2">
                  <c:v>20.0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E599EC-1F46-1246-BA91-F462070C046F}" type="doc">
      <dgm:prSet loTypeId="urn:microsoft.com/office/officeart/2005/8/layout/chevron1" loCatId="" qsTypeId="urn:microsoft.com/office/officeart/2005/8/quickstyle/simple2" qsCatId="simple" csTypeId="urn:microsoft.com/office/officeart/2005/8/colors/colorful1" csCatId="colorful" phldr="1"/>
      <dgm:spPr/>
    </dgm:pt>
    <dgm:pt modelId="{11CAE055-2CE7-9441-9A0D-10373F168CF0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2200" dirty="0" smtClean="0">
              <a:latin typeface="Helvetica"/>
              <a:cs typeface="Helvetica"/>
            </a:rPr>
            <a:t>Annotation</a:t>
          </a:r>
          <a:endParaRPr lang="en-US" sz="2200" dirty="0">
            <a:latin typeface="Helvetica"/>
            <a:cs typeface="Helvetica"/>
          </a:endParaRPr>
        </a:p>
      </dgm:t>
    </dgm:pt>
    <dgm:pt modelId="{A4324D7A-7F81-0741-B277-40099492D308}" type="parTrans" cxnId="{D678E11E-77E8-024A-AF98-B97764648F16}">
      <dgm:prSet/>
      <dgm:spPr/>
      <dgm:t>
        <a:bodyPr/>
        <a:lstStyle/>
        <a:p>
          <a:endParaRPr lang="en-US"/>
        </a:p>
      </dgm:t>
    </dgm:pt>
    <dgm:pt modelId="{414AB02D-AE89-C146-B2DA-198168139625}" type="sibTrans" cxnId="{D678E11E-77E8-024A-AF98-B97764648F16}">
      <dgm:prSet/>
      <dgm:spPr/>
      <dgm:t>
        <a:bodyPr/>
        <a:lstStyle/>
        <a:p>
          <a:endParaRPr lang="en-US"/>
        </a:p>
      </dgm:t>
    </dgm:pt>
    <dgm:pt modelId="{962DA89A-0168-BE43-8C32-39164343CFA8}">
      <dgm:prSet phldrT="[Text]" custT="1"/>
      <dgm:spPr>
        <a:solidFill>
          <a:srgbClr val="FFB605"/>
        </a:solidFill>
      </dgm:spPr>
      <dgm:t>
        <a:bodyPr/>
        <a:lstStyle/>
        <a:p>
          <a:r>
            <a:rPr lang="en-US" sz="2200" dirty="0" smtClean="0">
              <a:latin typeface="Helvetica"/>
              <a:cs typeface="Helvetica"/>
            </a:rPr>
            <a:t>Activity</a:t>
          </a:r>
          <a:endParaRPr lang="en-US" sz="2200" dirty="0">
            <a:latin typeface="Helvetica"/>
            <a:cs typeface="Helvetica"/>
          </a:endParaRPr>
        </a:p>
      </dgm:t>
    </dgm:pt>
    <dgm:pt modelId="{8D971256-0A0D-6946-8E1C-386BCAD171B7}" type="parTrans" cxnId="{BD557FAE-0EA0-B44D-A3AD-57995C04677B}">
      <dgm:prSet/>
      <dgm:spPr/>
      <dgm:t>
        <a:bodyPr/>
        <a:lstStyle/>
        <a:p>
          <a:endParaRPr lang="en-US"/>
        </a:p>
      </dgm:t>
    </dgm:pt>
    <dgm:pt modelId="{4C5B5D1E-6689-6D48-B1B3-B47ACFFA3F73}" type="sibTrans" cxnId="{BD557FAE-0EA0-B44D-A3AD-57995C04677B}">
      <dgm:prSet/>
      <dgm:spPr/>
      <dgm:t>
        <a:bodyPr/>
        <a:lstStyle/>
        <a:p>
          <a:endParaRPr lang="en-US"/>
        </a:p>
      </dgm:t>
    </dgm:pt>
    <dgm:pt modelId="{7B04A70A-961D-0547-B4CC-C6C977389596}">
      <dgm:prSet phldrT="[Text]" custT="1"/>
      <dgm:spPr>
        <a:solidFill>
          <a:srgbClr val="008000"/>
        </a:solidFill>
      </dgm:spPr>
      <dgm:t>
        <a:bodyPr/>
        <a:lstStyle/>
        <a:p>
          <a:r>
            <a:rPr lang="en-US" sz="2200" dirty="0" smtClean="0">
              <a:latin typeface="Helvetica"/>
              <a:cs typeface="Helvetica"/>
            </a:rPr>
            <a:t>Function</a:t>
          </a:r>
          <a:endParaRPr lang="en-US" sz="2200" dirty="0">
            <a:latin typeface="Helvetica"/>
            <a:cs typeface="Helvetica"/>
          </a:endParaRPr>
        </a:p>
      </dgm:t>
    </dgm:pt>
    <dgm:pt modelId="{6BD1A8A8-2286-234A-8D01-C014261313CC}" type="parTrans" cxnId="{A1A27061-F5D9-3A42-A2A8-319B318519C0}">
      <dgm:prSet/>
      <dgm:spPr/>
      <dgm:t>
        <a:bodyPr/>
        <a:lstStyle/>
        <a:p>
          <a:endParaRPr lang="en-US"/>
        </a:p>
      </dgm:t>
    </dgm:pt>
    <dgm:pt modelId="{FB6534C3-64DF-6544-BD5F-193A97CB45FF}" type="sibTrans" cxnId="{A1A27061-F5D9-3A42-A2A8-319B318519C0}">
      <dgm:prSet/>
      <dgm:spPr/>
      <dgm:t>
        <a:bodyPr/>
        <a:lstStyle/>
        <a:p>
          <a:endParaRPr lang="en-US"/>
        </a:p>
      </dgm:t>
    </dgm:pt>
    <dgm:pt modelId="{DF7FB3F6-542A-D14A-9636-9D993DC369A9}" type="pres">
      <dgm:prSet presAssocID="{EAE599EC-1F46-1246-BA91-F462070C046F}" presName="Name0" presStyleCnt="0">
        <dgm:presLayoutVars>
          <dgm:dir/>
          <dgm:animLvl val="lvl"/>
          <dgm:resizeHandles val="exact"/>
        </dgm:presLayoutVars>
      </dgm:prSet>
      <dgm:spPr/>
    </dgm:pt>
    <dgm:pt modelId="{0D0ABC8D-BAF9-7F4F-B5C9-D3E84717DA11}" type="pres">
      <dgm:prSet presAssocID="{11CAE055-2CE7-9441-9A0D-10373F168CF0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FEE49B-5ABE-DF4B-AF6A-5102372D1446}" type="pres">
      <dgm:prSet presAssocID="{414AB02D-AE89-C146-B2DA-198168139625}" presName="parTxOnlySpace" presStyleCnt="0"/>
      <dgm:spPr/>
    </dgm:pt>
    <dgm:pt modelId="{A25E87B0-400C-8043-8EA2-5A9513D4E4E8}" type="pres">
      <dgm:prSet presAssocID="{962DA89A-0168-BE43-8C32-39164343CFA8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D46B78-F5D1-4242-840E-11119E633638}" type="pres">
      <dgm:prSet presAssocID="{4C5B5D1E-6689-6D48-B1B3-B47ACFFA3F73}" presName="parTxOnlySpace" presStyleCnt="0"/>
      <dgm:spPr/>
    </dgm:pt>
    <dgm:pt modelId="{97565E8A-6D6B-E24B-9ED9-8144D651EAF7}" type="pres">
      <dgm:prSet presAssocID="{7B04A70A-961D-0547-B4CC-C6C977389596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47B9893-234C-114E-BB9E-0E94FE634645}" type="presOf" srcId="{11CAE055-2CE7-9441-9A0D-10373F168CF0}" destId="{0D0ABC8D-BAF9-7F4F-B5C9-D3E84717DA11}" srcOrd="0" destOrd="0" presId="urn:microsoft.com/office/officeart/2005/8/layout/chevron1"/>
    <dgm:cxn modelId="{354DFD73-8D52-394E-8E29-8201D6F44520}" type="presOf" srcId="{962DA89A-0168-BE43-8C32-39164343CFA8}" destId="{A25E87B0-400C-8043-8EA2-5A9513D4E4E8}" srcOrd="0" destOrd="0" presId="urn:microsoft.com/office/officeart/2005/8/layout/chevron1"/>
    <dgm:cxn modelId="{D678E11E-77E8-024A-AF98-B97764648F16}" srcId="{EAE599EC-1F46-1246-BA91-F462070C046F}" destId="{11CAE055-2CE7-9441-9A0D-10373F168CF0}" srcOrd="0" destOrd="0" parTransId="{A4324D7A-7F81-0741-B277-40099492D308}" sibTransId="{414AB02D-AE89-C146-B2DA-198168139625}"/>
    <dgm:cxn modelId="{C3D1E521-399F-AB4A-BD5A-03ED88070272}" type="presOf" srcId="{7B04A70A-961D-0547-B4CC-C6C977389596}" destId="{97565E8A-6D6B-E24B-9ED9-8144D651EAF7}" srcOrd="0" destOrd="0" presId="urn:microsoft.com/office/officeart/2005/8/layout/chevron1"/>
    <dgm:cxn modelId="{525CEA39-CFD2-BD41-87CB-ED2D5275BD77}" type="presOf" srcId="{EAE599EC-1F46-1246-BA91-F462070C046F}" destId="{DF7FB3F6-542A-D14A-9636-9D993DC369A9}" srcOrd="0" destOrd="0" presId="urn:microsoft.com/office/officeart/2005/8/layout/chevron1"/>
    <dgm:cxn modelId="{A1A27061-F5D9-3A42-A2A8-319B318519C0}" srcId="{EAE599EC-1F46-1246-BA91-F462070C046F}" destId="{7B04A70A-961D-0547-B4CC-C6C977389596}" srcOrd="2" destOrd="0" parTransId="{6BD1A8A8-2286-234A-8D01-C014261313CC}" sibTransId="{FB6534C3-64DF-6544-BD5F-193A97CB45FF}"/>
    <dgm:cxn modelId="{BD557FAE-0EA0-B44D-A3AD-57995C04677B}" srcId="{EAE599EC-1F46-1246-BA91-F462070C046F}" destId="{962DA89A-0168-BE43-8C32-39164343CFA8}" srcOrd="1" destOrd="0" parTransId="{8D971256-0A0D-6946-8E1C-386BCAD171B7}" sibTransId="{4C5B5D1E-6689-6D48-B1B3-B47ACFFA3F73}"/>
    <dgm:cxn modelId="{0E209108-6DD7-D447-B9A9-DA0D703F3E7D}" type="presParOf" srcId="{DF7FB3F6-542A-D14A-9636-9D993DC369A9}" destId="{0D0ABC8D-BAF9-7F4F-B5C9-D3E84717DA11}" srcOrd="0" destOrd="0" presId="urn:microsoft.com/office/officeart/2005/8/layout/chevron1"/>
    <dgm:cxn modelId="{7B278BAD-7484-3C46-9195-F8407318FA65}" type="presParOf" srcId="{DF7FB3F6-542A-D14A-9636-9D993DC369A9}" destId="{5BFEE49B-5ABE-DF4B-AF6A-5102372D1446}" srcOrd="1" destOrd="0" presId="urn:microsoft.com/office/officeart/2005/8/layout/chevron1"/>
    <dgm:cxn modelId="{EB028B26-61E9-0B45-804E-5D91705C3443}" type="presParOf" srcId="{DF7FB3F6-542A-D14A-9636-9D993DC369A9}" destId="{A25E87B0-400C-8043-8EA2-5A9513D4E4E8}" srcOrd="2" destOrd="0" presId="urn:microsoft.com/office/officeart/2005/8/layout/chevron1"/>
    <dgm:cxn modelId="{1CD14C22-D71F-3345-8EDF-4EF73654A161}" type="presParOf" srcId="{DF7FB3F6-542A-D14A-9636-9D993DC369A9}" destId="{04D46B78-F5D1-4242-840E-11119E633638}" srcOrd="3" destOrd="0" presId="urn:microsoft.com/office/officeart/2005/8/layout/chevron1"/>
    <dgm:cxn modelId="{6F4A9077-E552-214D-999C-98F68C35C094}" type="presParOf" srcId="{DF7FB3F6-542A-D14A-9636-9D993DC369A9}" destId="{97565E8A-6D6B-E24B-9ED9-8144D651EAF7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0ABC8D-BAF9-7F4F-B5C9-D3E84717DA11}">
      <dsp:nvSpPr>
        <dsp:cNvPr id="0" name=""/>
        <dsp:cNvSpPr/>
      </dsp:nvSpPr>
      <dsp:spPr>
        <a:xfrm>
          <a:off x="2128" y="125148"/>
          <a:ext cx="2592908" cy="1037163"/>
        </a:xfrm>
        <a:prstGeom prst="chevron">
          <a:avLst/>
        </a:prstGeom>
        <a:solidFill>
          <a:srgbClr val="FF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latin typeface="Helvetica"/>
              <a:cs typeface="Helvetica"/>
            </a:rPr>
            <a:t>Annotation</a:t>
          </a:r>
          <a:endParaRPr lang="en-US" sz="2200" kern="1200" dirty="0">
            <a:latin typeface="Helvetica"/>
            <a:cs typeface="Helvetica"/>
          </a:endParaRPr>
        </a:p>
      </dsp:txBody>
      <dsp:txXfrm>
        <a:off x="520710" y="125148"/>
        <a:ext cx="1555745" cy="1037163"/>
      </dsp:txXfrm>
    </dsp:sp>
    <dsp:sp modelId="{A25E87B0-400C-8043-8EA2-5A9513D4E4E8}">
      <dsp:nvSpPr>
        <dsp:cNvPr id="0" name=""/>
        <dsp:cNvSpPr/>
      </dsp:nvSpPr>
      <dsp:spPr>
        <a:xfrm>
          <a:off x="2335745" y="125148"/>
          <a:ext cx="2592908" cy="1037163"/>
        </a:xfrm>
        <a:prstGeom prst="chevron">
          <a:avLst/>
        </a:prstGeom>
        <a:solidFill>
          <a:srgbClr val="FFB605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latin typeface="Helvetica"/>
              <a:cs typeface="Helvetica"/>
            </a:rPr>
            <a:t>Activity</a:t>
          </a:r>
          <a:endParaRPr lang="en-US" sz="2200" kern="1200" dirty="0">
            <a:latin typeface="Helvetica"/>
            <a:cs typeface="Helvetica"/>
          </a:endParaRPr>
        </a:p>
      </dsp:txBody>
      <dsp:txXfrm>
        <a:off x="2854327" y="125148"/>
        <a:ext cx="1555745" cy="1037163"/>
      </dsp:txXfrm>
    </dsp:sp>
    <dsp:sp modelId="{97565E8A-6D6B-E24B-9ED9-8144D651EAF7}">
      <dsp:nvSpPr>
        <dsp:cNvPr id="0" name=""/>
        <dsp:cNvSpPr/>
      </dsp:nvSpPr>
      <dsp:spPr>
        <a:xfrm>
          <a:off x="4669363" y="125148"/>
          <a:ext cx="2592908" cy="1037163"/>
        </a:xfrm>
        <a:prstGeom prst="chevron">
          <a:avLst/>
        </a:prstGeom>
        <a:solidFill>
          <a:srgbClr val="008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latin typeface="Helvetica"/>
              <a:cs typeface="Helvetica"/>
            </a:rPr>
            <a:t>Function</a:t>
          </a:r>
          <a:endParaRPr lang="en-US" sz="2200" kern="1200" dirty="0">
            <a:latin typeface="Helvetica"/>
            <a:cs typeface="Helvetica"/>
          </a:endParaRPr>
        </a:p>
      </dsp:txBody>
      <dsp:txXfrm>
        <a:off x="5187945" y="125148"/>
        <a:ext cx="1555745" cy="10371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425A8C-BE94-A84D-B25A-5FF8585C7D04}" type="datetimeFigureOut">
              <a:rPr lang="en-US" smtClean="0"/>
              <a:t>13/08/2013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26A770-35F3-EF41-ABBD-53A1CBDC7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7776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FF199-D57E-A14B-903A-76B86B3C551D}" type="datetimeFigureOut">
              <a:rPr lang="en-US" smtClean="0"/>
              <a:pPr/>
              <a:t>13/08/2013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F28296-6284-BE42-839B-61B1120CFC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6570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28296-6284-BE42-839B-61B1120CFCE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998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28296-6284-BE42-839B-61B1120CFCE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376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28296-6284-BE42-839B-61B1120CFCEF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7861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28296-6284-BE42-839B-61B1120CFCEF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2102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28296-6284-BE42-839B-61B1120CFCEF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5144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49876-0CDE-9646-AADC-7B42979E7674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1273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28296-6284-BE42-839B-61B1120CFCEF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2668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49876-0CDE-9646-AADC-7B42979E7674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2522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28296-6284-BE42-839B-61B1120CFCEF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3130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28296-6284-BE42-839B-61B1120CFCEF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998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28296-6284-BE42-839B-61B1120CFCE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377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(15/08/2013 16:56) -----</a:t>
            </a:r>
          </a:p>
          <a:p>
            <a:r>
              <a:rPr lang="en-US"/>
              <a:t>redo with calculating the false positive for human and extrapolate for the mammals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28296-6284-BE42-839B-61B1120CFCE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594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(15/08/2013 16:56) -----</a:t>
            </a:r>
          </a:p>
          <a:p>
            <a:r>
              <a:rPr lang="en-US"/>
              <a:t>highlight parts of the slide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28296-6284-BE42-839B-61B1120CFCE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593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28296-6284-BE42-839B-61B1120CFCE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954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(15/08/2013 16:56) -----</a:t>
            </a:r>
          </a:p>
          <a:p>
            <a:r>
              <a:rPr lang="en-US"/>
              <a:t>redo slide and reconcile the chimp</a:t>
            </a:r>
          </a:p>
          <a:p>
            <a:r>
              <a:rPr lang="en-US"/>
              <a:t>fraction </a:t>
            </a:r>
          </a:p>
          <a:p>
            <a:r>
              <a:rPr lang="en-US"/>
              <a:t>maybe just the number </a:t>
            </a:r>
          </a:p>
          <a:p>
            <a:r>
              <a:rPr lang="en-US"/>
              <a:t>human, average primate, mouse, worm, fly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28296-6284-BE42-839B-61B1120CFCE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897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(15/08/2013 16:23) -----</a:t>
            </a:r>
          </a:p>
          <a:p>
            <a:r>
              <a:rPr lang="en-US"/>
              <a:t>redo graphs for dup in old, median, recent </a:t>
            </a:r>
          </a:p>
          <a:p>
            <a:endParaRPr lang="en-US"/>
          </a:p>
          <a:p>
            <a:r>
              <a:rPr lang="en-US"/>
              <a:t>do the binning for parallogs as well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28296-6284-BE42-839B-61B1120CFCE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985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28296-6284-BE42-839B-61B1120CFCE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054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28296-6284-BE42-839B-61B1120CFCE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952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C8353-4C08-F544-A1B7-568527BADA14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13/08/2013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1591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7A65C-B695-3345-8E07-037D27A983CE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13/08/2013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257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6C357-F64D-C143-8485-0AEA7ABE8241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13/08/2013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2114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13/08/2013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5641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A72A7-41E7-8C4B-ABBE-68127B2E14C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13/08/2013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7036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657C2-4574-CC42-BD94-BA9D15B80A31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13/08/2013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5383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96C94-43CC-1348-AB2E-07B73F5E3092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13/08/2013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6759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7AFC-060B-C747-9470-8B48D6172E7D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13/08/2013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1970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60369-2AFF-A849-B405-FBA1C843B704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13/08/2013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6239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C2262-5C0E-CA4C-A071-1E1F5AEE1C82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13/08/2013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3006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E91B-1D2C-584A-88E1-82668BEC31FE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13/08/2013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6731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84AC1E-86D1-3349-AC39-806838205DF2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13/08/2013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E623E-B3A8-8944-9F63-321E437DA8A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2207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000090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microsoft.com/office/2007/relationships/hdphoto" Target="../media/hdphoto2.wdp"/><Relationship Id="rId5" Type="http://schemas.openxmlformats.org/officeDocument/2006/relationships/image" Target="../media/image32.png"/><Relationship Id="rId6" Type="http://schemas.microsoft.com/office/2007/relationships/hdphoto" Target="../media/hdphoto3.wdp"/><Relationship Id="rId7" Type="http://schemas.openxmlformats.org/officeDocument/2006/relationships/image" Target="../media/image33.png"/><Relationship Id="rId8" Type="http://schemas.openxmlformats.org/officeDocument/2006/relationships/chart" Target="../charts/chart19.xml"/><Relationship Id="rId9" Type="http://schemas.openxmlformats.org/officeDocument/2006/relationships/chart" Target="../charts/chart20.xml"/><Relationship Id="rId10" Type="http://schemas.openxmlformats.org/officeDocument/2006/relationships/chart" Target="../charts/chart2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4" Type="http://schemas.openxmlformats.org/officeDocument/2006/relationships/image" Target="../media/image31.png"/><Relationship Id="rId5" Type="http://schemas.microsoft.com/office/2007/relationships/hdphoto" Target="../media/hdphoto2.wdp"/><Relationship Id="rId6" Type="http://schemas.openxmlformats.org/officeDocument/2006/relationships/image" Target="../media/image32.png"/><Relationship Id="rId7" Type="http://schemas.microsoft.com/office/2007/relationships/hdphoto" Target="../media/hdphoto3.wdp"/><Relationship Id="rId8" Type="http://schemas.openxmlformats.org/officeDocument/2006/relationships/image" Target="../media/image33.png"/><Relationship Id="rId9" Type="http://schemas.openxmlformats.org/officeDocument/2006/relationships/image" Target="../media/image7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microsoft.com/office/2007/relationships/hdphoto" Target="../media/hdphoto2.wdp"/><Relationship Id="rId5" Type="http://schemas.openxmlformats.org/officeDocument/2006/relationships/image" Target="../media/image32.png"/><Relationship Id="rId6" Type="http://schemas.microsoft.com/office/2007/relationships/hdphoto" Target="../media/hdphoto3.wdp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archive.gersteinlab.org/yanzhang/worm_AllVsMS_fdr05.xlsx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jpeg"/><Relationship Id="rId9" Type="http://schemas.openxmlformats.org/officeDocument/2006/relationships/image" Target="../media/image9.png"/><Relationship Id="rId10" Type="http://schemas.microsoft.com/office/2007/relationships/hdphoto" Target="../media/hdphoto1.wdp"/><Relationship Id="rId11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emf"/><Relationship Id="rId3" Type="http://schemas.openxmlformats.org/officeDocument/2006/relationships/image" Target="../media/image78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4" Type="http://schemas.openxmlformats.org/officeDocument/2006/relationships/image" Target="../media/image31.png"/><Relationship Id="rId5" Type="http://schemas.microsoft.com/office/2007/relationships/hdphoto" Target="../media/hdphoto2.wdp"/><Relationship Id="rId6" Type="http://schemas.openxmlformats.org/officeDocument/2006/relationships/image" Target="../media/image32.png"/><Relationship Id="rId7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4" Type="http://schemas.openxmlformats.org/officeDocument/2006/relationships/image" Target="../media/image83.emf"/><Relationship Id="rId5" Type="http://schemas.openxmlformats.org/officeDocument/2006/relationships/image" Target="../media/image84.emf"/><Relationship Id="rId6" Type="http://schemas.openxmlformats.org/officeDocument/2006/relationships/image" Target="../media/image85.emf"/><Relationship Id="rId7" Type="http://schemas.openxmlformats.org/officeDocument/2006/relationships/image" Target="../media/image8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e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4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4" Type="http://schemas.openxmlformats.org/officeDocument/2006/relationships/image" Target="../media/image84.emf"/><Relationship Id="rId5" Type="http://schemas.openxmlformats.org/officeDocument/2006/relationships/image" Target="../media/image85.emf"/><Relationship Id="rId6" Type="http://schemas.openxmlformats.org/officeDocument/2006/relationships/image" Target="../media/image86.emf"/><Relationship Id="rId7" Type="http://schemas.openxmlformats.org/officeDocument/2006/relationships/image" Target="../media/image8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e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5" Type="http://schemas.openxmlformats.org/officeDocument/2006/relationships/chart" Target="../charts/chart3.xml"/><Relationship Id="rId6" Type="http://schemas.openxmlformats.org/officeDocument/2006/relationships/chart" Target="../charts/chart4.xml"/><Relationship Id="rId7" Type="http://schemas.openxmlformats.org/officeDocument/2006/relationships/chart" Target="../charts/chart5.xml"/><Relationship Id="rId8" Type="http://schemas.openxmlformats.org/officeDocument/2006/relationships/chart" Target="../charts/chart6.xml"/><Relationship Id="rId9" Type="http://schemas.openxmlformats.org/officeDocument/2006/relationships/chart" Target="../charts/chart7.xml"/><Relationship Id="rId10" Type="http://schemas.openxmlformats.org/officeDocument/2006/relationships/chart" Target="../charts/chart8.xml"/><Relationship Id="rId11" Type="http://schemas.openxmlformats.org/officeDocument/2006/relationships/chart" Target="../charts/chart9.xml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9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4" Type="http://schemas.openxmlformats.org/officeDocument/2006/relationships/chart" Target="../charts/chart11.xml"/><Relationship Id="rId5" Type="http://schemas.openxmlformats.org/officeDocument/2006/relationships/chart" Target="../charts/chart12.xml"/><Relationship Id="rId6" Type="http://schemas.openxmlformats.org/officeDocument/2006/relationships/chart" Target="../charts/chart13.xml"/><Relationship Id="rId7" Type="http://schemas.openxmlformats.org/officeDocument/2006/relationships/chart" Target="../charts/chart14.xml"/><Relationship Id="rId8" Type="http://schemas.openxmlformats.org/officeDocument/2006/relationships/chart" Target="../charts/chart15.xml"/><Relationship Id="rId9" Type="http://schemas.openxmlformats.org/officeDocument/2006/relationships/chart" Target="../charts/chart16.xml"/><Relationship Id="rId10" Type="http://schemas.openxmlformats.org/officeDocument/2006/relationships/chart" Target="../charts/chart17.xml"/><Relationship Id="rId11" Type="http://schemas.openxmlformats.org/officeDocument/2006/relationships/chart" Target="../charts/chart18.xml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Relationship Id="rId3" Type="http://schemas.microsoft.com/office/2007/relationships/hdphoto" Target="../media/hdphoto4.wdp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em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emf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emf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emf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emf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emf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2054225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 smtClean="0"/>
              <a:t>Humans &amp; Other Organisms - a </a:t>
            </a:r>
            <a:r>
              <a:rPr lang="en-US" b="1" dirty="0" err="1" smtClean="0"/>
              <a:t>pseudoStory</a:t>
            </a:r>
            <a:endParaRPr lang="en-US" b="1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25256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Cristina Sisu</a:t>
            </a:r>
          </a:p>
          <a:p>
            <a:r>
              <a:rPr lang="en-US" sz="2400" dirty="0" smtClean="0"/>
              <a:t>BP, SB, JJL, YZ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1600" dirty="0" smtClean="0"/>
              <a:t>15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</a:t>
            </a:r>
            <a:r>
              <a:rPr lang="en-US" sz="1600" dirty="0" smtClean="0"/>
              <a:t>August </a:t>
            </a:r>
            <a:r>
              <a:rPr lang="en-US" sz="1600" dirty="0" smtClean="0"/>
              <a:t>2013</a:t>
            </a:r>
          </a:p>
          <a:p>
            <a:r>
              <a:rPr lang="en-US" sz="1600" dirty="0" smtClean="0"/>
              <a:t>Pseudogene Slide Pack</a:t>
            </a:r>
          </a:p>
          <a:p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109417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Repeats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Gill Sans" charset="0"/>
              </a:rPr>
              <a:t>PSSD </a:t>
            </a:r>
            <a:r>
              <a:rPr lang="en-US" dirty="0" err="1">
                <a:ea typeface="ＭＳ Ｐゴシック" charset="0"/>
                <a:cs typeface="Gill Sans" charset="0"/>
              </a:rPr>
              <a:t>pgenes</a:t>
            </a:r>
            <a:r>
              <a:rPr lang="en-US" dirty="0">
                <a:ea typeface="ＭＳ Ｐゴシック" charset="0"/>
                <a:cs typeface="Gill Sans" charset="0"/>
              </a:rPr>
              <a:t> created by repeats </a:t>
            </a:r>
          </a:p>
          <a:p>
            <a:r>
              <a:rPr lang="en-US" dirty="0">
                <a:ea typeface="ＭＳ Ｐゴシック" charset="0"/>
                <a:cs typeface="Gill Sans" charset="0"/>
              </a:rPr>
              <a:t>repeat exaptation in : new </a:t>
            </a:r>
            <a:r>
              <a:rPr lang="en-US" dirty="0" err="1">
                <a:ea typeface="ＭＳ Ｐゴシック" charset="0"/>
                <a:cs typeface="Gill Sans" charset="0"/>
              </a:rPr>
              <a:t>ncRNAs</a:t>
            </a:r>
            <a:r>
              <a:rPr lang="en-US" dirty="0">
                <a:ea typeface="ＭＳ Ｐゴシック" charset="0"/>
                <a:cs typeface="Gill Sans" charset="0"/>
              </a:rPr>
              <a:t>, new exons, retro-genes</a:t>
            </a:r>
          </a:p>
          <a:p>
            <a:r>
              <a:rPr lang="en-US" dirty="0">
                <a:ea typeface="ＭＳ Ｐゴシック" charset="0"/>
                <a:cs typeface="Gill Sans" charset="0"/>
              </a:rPr>
              <a:t>regulatory elements, species/lineage-specific sequences enrich for certain repeats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8385A-267C-2A42-8C73-982E21E39592}" type="slidenum">
              <a:rPr lang="en-US"/>
              <a:pPr/>
              <a:t>10</a:t>
            </a:fld>
            <a:endParaRPr lang="en-US"/>
          </a:p>
        </p:txBody>
      </p:sp>
      <p:sp>
        <p:nvSpPr>
          <p:cNvPr id="79874" name="Rectangle 2"/>
          <p:cNvSpPr>
            <a:spLocks/>
          </p:cNvSpPr>
          <p:nvPr/>
        </p:nvSpPr>
        <p:spPr bwMode="auto">
          <a:xfrm>
            <a:off x="723305" y="2509242"/>
            <a:ext cx="7697391" cy="1634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 sz="2100" dirty="0">
              <a:ea typeface="ＭＳ Ｐゴシック" charset="0"/>
              <a:cs typeface="Gill San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7882469" y="5151943"/>
            <a:ext cx="2039482" cy="369332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FFFF"/>
                </a:solidFill>
                <a:latin typeface="Helvetica"/>
                <a:cs typeface="Helvetica"/>
              </a:rPr>
              <a:t>JJL Presentation</a:t>
            </a:r>
            <a:endParaRPr lang="en-US" i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 rot="18777516">
            <a:off x="54864" y="353957"/>
            <a:ext cx="1266097" cy="707886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  <a:t>UPDATE </a:t>
            </a:r>
          </a:p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  <a:t> NEW</a:t>
            </a:r>
            <a:endParaRPr lang="en-US" sz="2000" b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5843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A600E-6A32-974A-BFE8-81EF737733C9}" type="slidenum">
              <a:rPr lang="en-US"/>
              <a:pPr/>
              <a:t>11</a:t>
            </a:fld>
            <a:endParaRPr lang="en-US"/>
          </a:p>
        </p:txBody>
      </p:sp>
      <p:pic>
        <p:nvPicPr>
          <p:cNvPr id="7475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383" y="1149698"/>
            <a:ext cx="4018359" cy="403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39" y="1169789"/>
            <a:ext cx="4019475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 rot="16200000">
            <a:off x="7882469" y="5151943"/>
            <a:ext cx="2039482" cy="369332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FFFF"/>
                </a:solidFill>
                <a:latin typeface="Helvetica"/>
                <a:cs typeface="Helvetica"/>
              </a:rPr>
              <a:t>JJL Presentation</a:t>
            </a:r>
            <a:endParaRPr lang="en-US" i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 rot="18777516">
            <a:off x="54864" y="353957"/>
            <a:ext cx="1266097" cy="707886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  <a:t>UPDATE </a:t>
            </a:r>
          </a:p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  <a:t> NEW</a:t>
            </a:r>
            <a:endParaRPr lang="en-US" sz="2000" b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7251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44155-4C76-B543-99A5-422A2216FE31}" type="slidenum">
              <a:rPr lang="en-US"/>
              <a:pPr/>
              <a:t>12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16200000">
            <a:off x="7882469" y="5151943"/>
            <a:ext cx="2039482" cy="369332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FFFF"/>
                </a:solidFill>
                <a:latin typeface="Helvetica"/>
                <a:cs typeface="Helvetica"/>
              </a:rPr>
              <a:t>JJL Presentation</a:t>
            </a:r>
            <a:endParaRPr lang="en-US" i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 rot="18777516">
            <a:off x="54864" y="353957"/>
            <a:ext cx="1266097" cy="707886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  <a:t>UPDATE </a:t>
            </a:r>
          </a:p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  <a:t> NEW</a:t>
            </a:r>
            <a:endParaRPr lang="en-US" sz="2000" b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0343080"/>
              </p:ext>
            </p:extLst>
          </p:nvPr>
        </p:nvGraphicFramePr>
        <p:xfrm>
          <a:off x="553400" y="1648787"/>
          <a:ext cx="7983140" cy="354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6628"/>
                <a:gridCol w="1596628"/>
                <a:gridCol w="1596628"/>
                <a:gridCol w="1596628"/>
                <a:gridCol w="159662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Helvetica"/>
                          <a:cs typeface="Helvetica"/>
                        </a:rPr>
                        <a:t>RNA type</a:t>
                      </a:r>
                      <a:endParaRPr lang="en-US" sz="1600" dirty="0">
                        <a:latin typeface="Helvetica"/>
                        <a:cs typeface="Helvetica"/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Helvetica"/>
                          <a:cs typeface="Helvetica"/>
                        </a:rPr>
                        <a:t>#transcripts</a:t>
                      </a:r>
                      <a:endParaRPr lang="en-US" sz="1600" dirty="0">
                        <a:latin typeface="Helvetica"/>
                        <a:cs typeface="Helvetica"/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Helvetica"/>
                          <a:cs typeface="Helvetica"/>
                        </a:rPr>
                        <a:t>#transcripts w/ repeat</a:t>
                      </a:r>
                      <a:endParaRPr lang="en-US" sz="1600" dirty="0">
                        <a:latin typeface="Helvetica"/>
                        <a:cs typeface="Helvetica"/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Helvetica"/>
                          <a:cs typeface="Helvetica"/>
                        </a:rPr>
                        <a:t>%transcripts</a:t>
                      </a:r>
                      <a:r>
                        <a:rPr lang="en-US" sz="1600" baseline="0" dirty="0" smtClean="0">
                          <a:latin typeface="Helvetica"/>
                          <a:cs typeface="Helvetica"/>
                        </a:rPr>
                        <a:t> w/ repeat</a:t>
                      </a:r>
                      <a:endParaRPr lang="en-US" sz="1600" dirty="0">
                        <a:latin typeface="Helvetica"/>
                        <a:cs typeface="Helvetica"/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Helvetica"/>
                          <a:cs typeface="Helvetica"/>
                        </a:rPr>
                        <a:t>%</a:t>
                      </a:r>
                      <a:r>
                        <a:rPr lang="en-US" sz="1600" dirty="0" err="1" smtClean="0">
                          <a:latin typeface="Helvetica"/>
                          <a:cs typeface="Helvetica"/>
                        </a:rPr>
                        <a:t>seq</a:t>
                      </a:r>
                      <a:r>
                        <a:rPr lang="en-US" sz="1600" dirty="0" smtClean="0">
                          <a:latin typeface="Helvetica"/>
                          <a:cs typeface="Helvetica"/>
                        </a:rPr>
                        <a:t> w/repeat</a:t>
                      </a:r>
                      <a:endParaRPr lang="en-US" sz="1600" dirty="0">
                        <a:latin typeface="Helvetica"/>
                        <a:cs typeface="Helvetica"/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Helvetica"/>
                          <a:cs typeface="Helvetica"/>
                        </a:rPr>
                        <a:t>lincRNA</a:t>
                      </a:r>
                      <a:endParaRPr lang="en-US" sz="1600" dirty="0">
                        <a:latin typeface="Helvetica"/>
                        <a:cs typeface="Helvetica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Helvetica"/>
                          <a:cs typeface="Helvetica"/>
                        </a:rPr>
                        <a:t>3129</a:t>
                      </a:r>
                    </a:p>
                  </a:txBody>
                  <a:tcPr marR="3960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Helvetica"/>
                          <a:cs typeface="Helvetica"/>
                        </a:rPr>
                        <a:t>2563</a:t>
                      </a:r>
                      <a:endParaRPr lang="en-US" sz="1600" dirty="0">
                        <a:latin typeface="Helvetica"/>
                        <a:cs typeface="Helvetica"/>
                      </a:endParaRPr>
                    </a:p>
                  </a:txBody>
                  <a:tcPr marR="3960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Helvetica"/>
                          <a:cs typeface="Helvetica"/>
                        </a:rPr>
                        <a:t>0.819</a:t>
                      </a:r>
                      <a:endParaRPr lang="en-US" sz="1600" dirty="0">
                        <a:latin typeface="Helvetica"/>
                        <a:cs typeface="Helvetica"/>
                      </a:endParaRPr>
                    </a:p>
                  </a:txBody>
                  <a:tcPr marR="3960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Helvetica"/>
                          <a:cs typeface="Helvetica"/>
                        </a:rPr>
                        <a:t>31.261</a:t>
                      </a:r>
                      <a:endParaRPr lang="en-US" sz="1600" dirty="0">
                        <a:latin typeface="Helvetica"/>
                        <a:cs typeface="Helvetica"/>
                      </a:endParaRPr>
                    </a:p>
                  </a:txBody>
                  <a:tcPr marR="3960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Helvetica"/>
                          <a:cs typeface="Helvetica"/>
                        </a:rPr>
                        <a:t>miRNA</a:t>
                      </a:r>
                      <a:endParaRPr lang="en-US" sz="1600" dirty="0">
                        <a:latin typeface="Helvetica"/>
                        <a:cs typeface="Helvetica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Helvetica"/>
                          <a:cs typeface="Helvetica"/>
                        </a:rPr>
                        <a:t>1771</a:t>
                      </a:r>
                      <a:endParaRPr lang="en-US" sz="1600" dirty="0">
                        <a:latin typeface="Helvetica"/>
                        <a:cs typeface="Helvetica"/>
                      </a:endParaRPr>
                    </a:p>
                  </a:txBody>
                  <a:tcPr marR="396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Helvetica"/>
                          <a:cs typeface="Helvetica"/>
                        </a:rPr>
                        <a:t>1108</a:t>
                      </a:r>
                      <a:endParaRPr lang="en-US" sz="1600" dirty="0">
                        <a:latin typeface="Helvetica"/>
                        <a:cs typeface="Helvetica"/>
                      </a:endParaRPr>
                    </a:p>
                  </a:txBody>
                  <a:tcPr marR="396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Helvetica"/>
                          <a:cs typeface="Helvetica"/>
                        </a:rPr>
                        <a:t>0.626</a:t>
                      </a:r>
                      <a:endParaRPr lang="en-US" sz="1600" dirty="0">
                        <a:latin typeface="Helvetica"/>
                        <a:cs typeface="Helvetica"/>
                      </a:endParaRPr>
                    </a:p>
                  </a:txBody>
                  <a:tcPr marR="396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Helvetica"/>
                          <a:cs typeface="Helvetica"/>
                        </a:rPr>
                        <a:t>56.241</a:t>
                      </a:r>
                      <a:endParaRPr lang="en-US" sz="1600" dirty="0">
                        <a:latin typeface="Helvetica"/>
                        <a:cs typeface="Helvetica"/>
                      </a:endParaRPr>
                    </a:p>
                  </a:txBody>
                  <a:tcPr marR="396000"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Helvetica"/>
                          <a:cs typeface="Helvetica"/>
                        </a:rPr>
                        <a:t>pseudogene</a:t>
                      </a:r>
                      <a:endParaRPr lang="en-US" sz="1600" dirty="0">
                        <a:latin typeface="Helvetica"/>
                        <a:cs typeface="Helvetica"/>
                      </a:endParaRPr>
                    </a:p>
                  </a:txBody>
                  <a:tcP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Helvetica"/>
                          <a:cs typeface="Helvetica"/>
                        </a:rPr>
                        <a:t>15614</a:t>
                      </a:r>
                      <a:endParaRPr lang="en-US" sz="1600" dirty="0">
                        <a:latin typeface="Helvetica"/>
                        <a:cs typeface="Helvetica"/>
                      </a:endParaRPr>
                    </a:p>
                  </a:txBody>
                  <a:tcPr marR="396000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Helvetica"/>
                          <a:cs typeface="Helvetica"/>
                        </a:rPr>
                        <a:t>4655</a:t>
                      </a:r>
                      <a:endParaRPr lang="en-US" sz="1600" dirty="0">
                        <a:latin typeface="Helvetica"/>
                        <a:cs typeface="Helvetica"/>
                      </a:endParaRPr>
                    </a:p>
                  </a:txBody>
                  <a:tcPr marR="396000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Helvetica"/>
                          <a:cs typeface="Helvetica"/>
                        </a:rPr>
                        <a:t>0.298</a:t>
                      </a:r>
                      <a:endParaRPr lang="en-US" sz="1600" dirty="0">
                        <a:latin typeface="Helvetica"/>
                        <a:cs typeface="Helvetica"/>
                      </a:endParaRPr>
                    </a:p>
                  </a:txBody>
                  <a:tcPr marR="396000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Helvetica"/>
                          <a:cs typeface="Helvetica"/>
                        </a:rPr>
                        <a:t>7.011</a:t>
                      </a:r>
                      <a:endParaRPr lang="en-US" sz="1600" dirty="0">
                        <a:latin typeface="Helvetica"/>
                        <a:cs typeface="Helvetica"/>
                      </a:endParaRPr>
                    </a:p>
                  </a:txBody>
                  <a:tcPr marR="396000">
                    <a:solidFill>
                      <a:srgbClr val="DCE6F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Helvetica"/>
                          <a:cs typeface="Helvetica"/>
                        </a:rPr>
                        <a:t>PSSD  </a:t>
                      </a:r>
                      <a:r>
                        <a:rPr lang="en-US" sz="1600" dirty="0" err="1" smtClean="0">
                          <a:latin typeface="Helvetica"/>
                          <a:cs typeface="Helvetica"/>
                        </a:rPr>
                        <a:t>pgene</a:t>
                      </a:r>
                      <a:endParaRPr lang="en-US" sz="1600" dirty="0">
                        <a:latin typeface="Helvetica"/>
                        <a:cs typeface="Helvetica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Helvetica"/>
                          <a:cs typeface="Helvetica"/>
                        </a:rPr>
                        <a:t>9691</a:t>
                      </a:r>
                      <a:endParaRPr lang="en-US" sz="1600" dirty="0">
                        <a:latin typeface="Helvetica"/>
                        <a:cs typeface="Helvetica"/>
                      </a:endParaRPr>
                    </a:p>
                  </a:txBody>
                  <a:tcPr marR="3960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Helvetica"/>
                          <a:cs typeface="Helvetica"/>
                        </a:rPr>
                        <a:t>2318</a:t>
                      </a:r>
                      <a:endParaRPr lang="en-US" sz="1600" dirty="0">
                        <a:latin typeface="Helvetica"/>
                        <a:cs typeface="Helvetica"/>
                      </a:endParaRPr>
                    </a:p>
                  </a:txBody>
                  <a:tcPr marR="3960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Helvetica"/>
                          <a:cs typeface="Helvetica"/>
                        </a:rPr>
                        <a:t>0.239</a:t>
                      </a:r>
                      <a:endParaRPr lang="en-US" sz="1600" dirty="0">
                        <a:latin typeface="Helvetica"/>
                        <a:cs typeface="Helvetica"/>
                      </a:endParaRPr>
                    </a:p>
                  </a:txBody>
                  <a:tcPr marR="3960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Helvetica"/>
                          <a:cs typeface="Helvetica"/>
                        </a:rPr>
                        <a:t>5.214</a:t>
                      </a:r>
                      <a:endParaRPr lang="en-US" sz="1600" dirty="0">
                        <a:latin typeface="Helvetica"/>
                        <a:cs typeface="Helvetica"/>
                      </a:endParaRPr>
                    </a:p>
                  </a:txBody>
                  <a:tcPr marR="396000"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Helvetica"/>
                          <a:cs typeface="Helvetica"/>
                        </a:rPr>
                        <a:t>DUP </a:t>
                      </a:r>
                      <a:r>
                        <a:rPr lang="en-US" sz="1600" dirty="0" err="1" smtClean="0">
                          <a:latin typeface="Helvetica"/>
                          <a:cs typeface="Helvetica"/>
                        </a:rPr>
                        <a:t>pgene</a:t>
                      </a:r>
                      <a:endParaRPr lang="en-US" sz="1600" dirty="0">
                        <a:latin typeface="Helvetica"/>
                        <a:cs typeface="Helvetica"/>
                      </a:endParaRPr>
                    </a:p>
                  </a:txBody>
                  <a:tcP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Helvetica"/>
                          <a:cs typeface="Helvetica"/>
                        </a:rPr>
                        <a:t>2429</a:t>
                      </a:r>
                      <a:endParaRPr lang="en-US" sz="1600" dirty="0">
                        <a:latin typeface="Helvetica"/>
                        <a:cs typeface="Helvetica"/>
                      </a:endParaRPr>
                    </a:p>
                  </a:txBody>
                  <a:tcPr marR="396000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Helvetica"/>
                          <a:cs typeface="Helvetica"/>
                        </a:rPr>
                        <a:t>515</a:t>
                      </a:r>
                      <a:endParaRPr lang="en-US" sz="1600" dirty="0">
                        <a:latin typeface="Helvetica"/>
                        <a:cs typeface="Helvetica"/>
                      </a:endParaRPr>
                    </a:p>
                  </a:txBody>
                  <a:tcPr marR="396000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Helvetica"/>
                          <a:cs typeface="Helvetica"/>
                        </a:rPr>
                        <a:t>0.212</a:t>
                      </a:r>
                      <a:endParaRPr lang="en-US" sz="1600" dirty="0">
                        <a:latin typeface="Helvetica"/>
                        <a:cs typeface="Helvetica"/>
                      </a:endParaRPr>
                    </a:p>
                  </a:txBody>
                  <a:tcPr marR="396000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Helvetica"/>
                          <a:cs typeface="Helvetica"/>
                        </a:rPr>
                        <a:t>2.531</a:t>
                      </a:r>
                      <a:endParaRPr lang="en-US" sz="1600" dirty="0">
                        <a:latin typeface="Helvetica"/>
                        <a:cs typeface="Helvetica"/>
                      </a:endParaRPr>
                    </a:p>
                  </a:txBody>
                  <a:tcPr marR="396000">
                    <a:solidFill>
                      <a:srgbClr val="DCE6F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Helvetica"/>
                          <a:cs typeface="Helvetica"/>
                        </a:rPr>
                        <a:t>protein-coding</a:t>
                      </a:r>
                      <a:endParaRPr lang="en-US" sz="1600" dirty="0">
                        <a:latin typeface="Helvetica"/>
                        <a:cs typeface="Helvetica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Helvetica"/>
                          <a:cs typeface="Helvetica"/>
                        </a:rPr>
                        <a:t>122955</a:t>
                      </a:r>
                      <a:endParaRPr lang="en-US" sz="1600" dirty="0">
                        <a:latin typeface="Helvetica"/>
                        <a:cs typeface="Helvetica"/>
                      </a:endParaRPr>
                    </a:p>
                  </a:txBody>
                  <a:tcPr marR="3960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Helvetica"/>
                          <a:cs typeface="Helvetica"/>
                        </a:rPr>
                        <a:t>63063</a:t>
                      </a:r>
                      <a:endParaRPr lang="en-US" sz="1600" dirty="0">
                        <a:latin typeface="Helvetica"/>
                        <a:cs typeface="Helvetica"/>
                      </a:endParaRPr>
                    </a:p>
                  </a:txBody>
                  <a:tcPr marR="3960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Helvetica"/>
                          <a:cs typeface="Helvetica"/>
                        </a:rPr>
                        <a:t>0.513</a:t>
                      </a:r>
                      <a:endParaRPr lang="en-US" sz="1600" dirty="0">
                        <a:latin typeface="Helvetica"/>
                        <a:cs typeface="Helvetica"/>
                      </a:endParaRPr>
                    </a:p>
                  </a:txBody>
                  <a:tcPr marR="3960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Helvetica"/>
                          <a:cs typeface="Helvetica"/>
                        </a:rPr>
                        <a:t>6.498</a:t>
                      </a:r>
                      <a:endParaRPr lang="en-US" sz="1600" dirty="0">
                        <a:latin typeface="Helvetica"/>
                        <a:cs typeface="Helvetica"/>
                      </a:endParaRPr>
                    </a:p>
                  </a:txBody>
                  <a:tcPr marR="396000"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Helvetica"/>
                          <a:cs typeface="Helvetica"/>
                        </a:rPr>
                        <a:t>CDS</a:t>
                      </a:r>
                    </a:p>
                  </a:txBody>
                  <a:tcP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Helvetica"/>
                          <a:cs typeface="Helvetica"/>
                        </a:rPr>
                        <a:t>84405</a:t>
                      </a:r>
                      <a:endParaRPr lang="en-US" sz="1600" dirty="0">
                        <a:latin typeface="Helvetica"/>
                        <a:cs typeface="Helvetica"/>
                      </a:endParaRPr>
                    </a:p>
                  </a:txBody>
                  <a:tcPr marR="396000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Helvetica"/>
                          <a:cs typeface="Helvetica"/>
                        </a:rPr>
                        <a:t>17615</a:t>
                      </a:r>
                      <a:endParaRPr lang="en-US" sz="1600" dirty="0">
                        <a:latin typeface="Helvetica"/>
                        <a:cs typeface="Helvetica"/>
                      </a:endParaRPr>
                    </a:p>
                  </a:txBody>
                  <a:tcPr marR="396000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Helvetica"/>
                          <a:cs typeface="Helvetica"/>
                        </a:rPr>
                        <a:t>0.209</a:t>
                      </a:r>
                      <a:endParaRPr lang="en-US" sz="1600" dirty="0">
                        <a:latin typeface="Helvetica"/>
                        <a:cs typeface="Helvetica"/>
                      </a:endParaRPr>
                    </a:p>
                  </a:txBody>
                  <a:tcPr marR="396000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Helvetica"/>
                          <a:cs typeface="Helvetica"/>
                        </a:rPr>
                        <a:t>1.279</a:t>
                      </a:r>
                    </a:p>
                  </a:txBody>
                  <a:tcPr marR="396000">
                    <a:solidFill>
                      <a:srgbClr val="DCE6F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Helvetica"/>
                          <a:cs typeface="Helvetica"/>
                        </a:rPr>
                        <a:t>UTR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Helvetica"/>
                          <a:cs typeface="Helvetica"/>
                        </a:rPr>
                        <a:t>82302</a:t>
                      </a:r>
                      <a:endParaRPr lang="en-US" sz="1600" dirty="0">
                        <a:latin typeface="Helvetica"/>
                        <a:cs typeface="Helvetica"/>
                      </a:endParaRPr>
                    </a:p>
                  </a:txBody>
                  <a:tcPr marR="3960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Helvetica"/>
                          <a:cs typeface="Helvetica"/>
                        </a:rPr>
                        <a:t>38645</a:t>
                      </a:r>
                      <a:endParaRPr lang="en-US" sz="1600" dirty="0">
                        <a:latin typeface="Helvetica"/>
                        <a:cs typeface="Helvetica"/>
                      </a:endParaRPr>
                    </a:p>
                  </a:txBody>
                  <a:tcPr marR="3960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Helvetica"/>
                          <a:cs typeface="Helvetica"/>
                        </a:rPr>
                        <a:t>0.470</a:t>
                      </a:r>
                      <a:endParaRPr lang="en-US" sz="1600" dirty="0">
                        <a:latin typeface="Helvetica"/>
                        <a:cs typeface="Helvetica"/>
                      </a:endParaRPr>
                    </a:p>
                  </a:txBody>
                  <a:tcPr marR="3960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Helvetica"/>
                          <a:cs typeface="Helvetica"/>
                        </a:rPr>
                        <a:t>11.301</a:t>
                      </a:r>
                    </a:p>
                  </a:txBody>
                  <a:tcPr marR="396000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899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Biotype Timeline</a:t>
            </a:r>
            <a:endParaRPr lang="en-US" dirty="0"/>
          </a:p>
        </p:txBody>
      </p:sp>
      <p:pic>
        <p:nvPicPr>
          <p:cNvPr id="6" name="Content Placeholder 5" descr="HWFchm-gor-urg-mac-mrs-mus.pd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086" r="-49086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13/08/2013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57200" y="1790700"/>
            <a:ext cx="1701800" cy="2308324"/>
            <a:chOff x="457200" y="1790700"/>
            <a:chExt cx="1701800" cy="2308324"/>
          </a:xfrm>
        </p:grpSpPr>
        <p:sp>
          <p:nvSpPr>
            <p:cNvPr id="8" name="TextBox 7"/>
            <p:cNvSpPr txBox="1"/>
            <p:nvPr/>
          </p:nvSpPr>
          <p:spPr>
            <a:xfrm>
              <a:off x="787400" y="1790700"/>
              <a:ext cx="137160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Helvetica"/>
                  <a:cs typeface="Helvetica"/>
                </a:rPr>
                <a:t>Human</a:t>
              </a:r>
            </a:p>
            <a:p>
              <a:r>
                <a:rPr lang="en-US" sz="1600" dirty="0" smtClean="0">
                  <a:latin typeface="Helvetica"/>
                  <a:cs typeface="Helvetica"/>
                </a:rPr>
                <a:t>Worm</a:t>
              </a:r>
            </a:p>
            <a:p>
              <a:r>
                <a:rPr lang="en-US" sz="1600" dirty="0" smtClean="0">
                  <a:latin typeface="Helvetica"/>
                  <a:cs typeface="Helvetica"/>
                </a:rPr>
                <a:t>Fly</a:t>
              </a:r>
            </a:p>
            <a:p>
              <a:r>
                <a:rPr lang="en-US" sz="1600" dirty="0" smtClean="0">
                  <a:latin typeface="Helvetica"/>
                  <a:cs typeface="Helvetica"/>
                </a:rPr>
                <a:t>Chimpanzee</a:t>
              </a:r>
            </a:p>
            <a:p>
              <a:r>
                <a:rPr lang="en-US" sz="1600" dirty="0" smtClean="0">
                  <a:latin typeface="Helvetica"/>
                  <a:cs typeface="Helvetica"/>
                </a:rPr>
                <a:t>Gorilla</a:t>
              </a:r>
            </a:p>
            <a:p>
              <a:r>
                <a:rPr lang="en-US" sz="1600" dirty="0" smtClean="0">
                  <a:latin typeface="Helvetica"/>
                  <a:cs typeface="Helvetica"/>
                </a:rPr>
                <a:t>Orangutan</a:t>
              </a:r>
            </a:p>
            <a:p>
              <a:r>
                <a:rPr lang="en-US" sz="1600" dirty="0" smtClean="0">
                  <a:latin typeface="Helvetica"/>
                  <a:cs typeface="Helvetica"/>
                </a:rPr>
                <a:t>Macaque</a:t>
              </a:r>
            </a:p>
            <a:p>
              <a:r>
                <a:rPr lang="en-US" sz="1600" dirty="0" smtClean="0">
                  <a:latin typeface="Helvetica"/>
                  <a:cs typeface="Helvetica"/>
                </a:rPr>
                <a:t>Marmoset</a:t>
              </a:r>
            </a:p>
            <a:p>
              <a:r>
                <a:rPr lang="en-US" sz="1600" dirty="0" smtClean="0">
                  <a:latin typeface="Helvetica"/>
                  <a:cs typeface="Helvetica"/>
                </a:rPr>
                <a:t>Mouse</a:t>
              </a:r>
              <a:endParaRPr lang="en-US" sz="1600" dirty="0">
                <a:latin typeface="Helvetica"/>
                <a:cs typeface="Helvetica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457200" y="1955800"/>
              <a:ext cx="330200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457200" y="2209800"/>
              <a:ext cx="330200" cy="0"/>
            </a:xfrm>
            <a:prstGeom prst="line">
              <a:avLst/>
            </a:pr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57200" y="2451100"/>
              <a:ext cx="330200" cy="0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57200" y="2692400"/>
              <a:ext cx="330200" cy="0"/>
            </a:xfrm>
            <a:prstGeom prst="line">
              <a:avLst/>
            </a:prstGeom>
            <a:ln>
              <a:solidFill>
                <a:srgbClr val="FF790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57200" y="2933700"/>
              <a:ext cx="330200" cy="0"/>
            </a:xfrm>
            <a:prstGeom prst="line">
              <a:avLst/>
            </a:prstGeom>
            <a:ln>
              <a:solidFill>
                <a:srgbClr val="00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57200" y="3187700"/>
              <a:ext cx="330200" cy="0"/>
            </a:xfrm>
            <a:prstGeom prst="line">
              <a:avLst/>
            </a:prstGeom>
            <a:ln>
              <a:solidFill>
                <a:srgbClr val="FF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57200" y="3429000"/>
              <a:ext cx="330200" cy="0"/>
            </a:xfrm>
            <a:prstGeom prst="line">
              <a:avLst/>
            </a:prstGeom>
            <a:ln>
              <a:solidFill>
                <a:srgbClr val="2D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57200" y="3670300"/>
              <a:ext cx="330200" cy="0"/>
            </a:xfrm>
            <a:prstGeom prst="line">
              <a:avLst/>
            </a:prstGeom>
            <a:ln>
              <a:solidFill>
                <a:srgbClr val="80008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57200" y="3937000"/>
              <a:ext cx="330200" cy="0"/>
            </a:xfrm>
            <a:prstGeom prst="line">
              <a:avLst/>
            </a:prstGeom>
            <a:ln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Content Placeholder 7" descr="WF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08" r="-4130"/>
          <a:stretch/>
        </p:blipFill>
        <p:spPr>
          <a:xfrm>
            <a:off x="6642100" y="1600200"/>
            <a:ext cx="2667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22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Biotype Timeline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20" name="Content Placeholder 19" descr="HWFall-primate-mammlas-DUPnonDUP.pdf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0" t="1631" r="-2354" b="-1631"/>
          <a:stretch/>
        </p:blipFill>
        <p:spPr>
          <a:xfrm>
            <a:off x="2093502" y="1412397"/>
            <a:ext cx="6363360" cy="4721980"/>
          </a:xfrm>
        </p:spPr>
      </p:pic>
      <p:sp>
        <p:nvSpPr>
          <p:cNvPr id="8" name="TextBox 7"/>
          <p:cNvSpPr txBox="1"/>
          <p:nvPr/>
        </p:nvSpPr>
        <p:spPr>
          <a:xfrm rot="18777516">
            <a:off x="54864" y="353957"/>
            <a:ext cx="1266097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  <a:t>UPDATE </a:t>
            </a:r>
          </a:p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  <a:t> NEW</a:t>
            </a:r>
            <a:endParaRPr lang="en-US" sz="2000" b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57200" y="1790700"/>
            <a:ext cx="1701800" cy="2308324"/>
            <a:chOff x="457200" y="1790700"/>
            <a:chExt cx="1701800" cy="2308324"/>
          </a:xfrm>
        </p:grpSpPr>
        <p:sp>
          <p:nvSpPr>
            <p:cNvPr id="10" name="TextBox 9"/>
            <p:cNvSpPr txBox="1"/>
            <p:nvPr/>
          </p:nvSpPr>
          <p:spPr>
            <a:xfrm>
              <a:off x="787400" y="1790700"/>
              <a:ext cx="137160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Helvetica"/>
                  <a:cs typeface="Helvetica"/>
                </a:rPr>
                <a:t>Human</a:t>
              </a:r>
            </a:p>
            <a:p>
              <a:r>
                <a:rPr lang="en-US" sz="1600" dirty="0" smtClean="0">
                  <a:latin typeface="Helvetica"/>
                  <a:cs typeface="Helvetica"/>
                </a:rPr>
                <a:t>Worm</a:t>
              </a:r>
            </a:p>
            <a:p>
              <a:r>
                <a:rPr lang="en-US" sz="1600" dirty="0" smtClean="0">
                  <a:latin typeface="Helvetica"/>
                  <a:cs typeface="Helvetica"/>
                </a:rPr>
                <a:t>Fly</a:t>
              </a:r>
            </a:p>
            <a:p>
              <a:r>
                <a:rPr lang="en-US" sz="1600" dirty="0" smtClean="0">
                  <a:latin typeface="Helvetica"/>
                  <a:cs typeface="Helvetica"/>
                </a:rPr>
                <a:t>Chimpanzee</a:t>
              </a:r>
            </a:p>
            <a:p>
              <a:r>
                <a:rPr lang="en-US" sz="1600" dirty="0" smtClean="0">
                  <a:latin typeface="Helvetica"/>
                  <a:cs typeface="Helvetica"/>
                </a:rPr>
                <a:t>Gorilla</a:t>
              </a:r>
            </a:p>
            <a:p>
              <a:r>
                <a:rPr lang="en-US" sz="1600" dirty="0" smtClean="0">
                  <a:latin typeface="Helvetica"/>
                  <a:cs typeface="Helvetica"/>
                </a:rPr>
                <a:t>Orangutan</a:t>
              </a:r>
            </a:p>
            <a:p>
              <a:r>
                <a:rPr lang="en-US" sz="1600" dirty="0" smtClean="0">
                  <a:latin typeface="Helvetica"/>
                  <a:cs typeface="Helvetica"/>
                </a:rPr>
                <a:t>Macaque</a:t>
              </a:r>
            </a:p>
            <a:p>
              <a:r>
                <a:rPr lang="en-US" sz="1600" dirty="0" smtClean="0">
                  <a:latin typeface="Helvetica"/>
                  <a:cs typeface="Helvetica"/>
                </a:rPr>
                <a:t>Marmoset</a:t>
              </a:r>
            </a:p>
            <a:p>
              <a:r>
                <a:rPr lang="en-US" sz="1600" dirty="0" smtClean="0">
                  <a:latin typeface="Helvetica"/>
                  <a:cs typeface="Helvetica"/>
                </a:rPr>
                <a:t>Mouse</a:t>
              </a:r>
              <a:endParaRPr lang="en-US" sz="1600" dirty="0">
                <a:latin typeface="Helvetica"/>
                <a:cs typeface="Helvetica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457200" y="1955800"/>
              <a:ext cx="330200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57200" y="2209800"/>
              <a:ext cx="330200" cy="0"/>
            </a:xfrm>
            <a:prstGeom prst="line">
              <a:avLst/>
            </a:pr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57200" y="2451100"/>
              <a:ext cx="330200" cy="0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57200" y="2692400"/>
              <a:ext cx="330200" cy="0"/>
            </a:xfrm>
            <a:prstGeom prst="line">
              <a:avLst/>
            </a:prstGeom>
            <a:ln>
              <a:solidFill>
                <a:srgbClr val="FF790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57200" y="2933700"/>
              <a:ext cx="330200" cy="0"/>
            </a:xfrm>
            <a:prstGeom prst="line">
              <a:avLst/>
            </a:prstGeom>
            <a:ln>
              <a:solidFill>
                <a:srgbClr val="00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57200" y="3187700"/>
              <a:ext cx="330200" cy="0"/>
            </a:xfrm>
            <a:prstGeom prst="line">
              <a:avLst/>
            </a:prstGeom>
            <a:ln>
              <a:solidFill>
                <a:srgbClr val="FF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57200" y="3429000"/>
              <a:ext cx="330200" cy="0"/>
            </a:xfrm>
            <a:prstGeom prst="line">
              <a:avLst/>
            </a:prstGeom>
            <a:ln>
              <a:solidFill>
                <a:srgbClr val="2D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57200" y="3670300"/>
              <a:ext cx="330200" cy="0"/>
            </a:xfrm>
            <a:prstGeom prst="line">
              <a:avLst/>
            </a:prstGeom>
            <a:ln>
              <a:solidFill>
                <a:srgbClr val="80008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57200" y="3937000"/>
              <a:ext cx="330200" cy="0"/>
            </a:xfrm>
            <a:prstGeom prst="line">
              <a:avLst/>
            </a:prstGeom>
            <a:ln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73404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E21E0-AB7E-474B-B3B4-A0C8857F9009}" type="slidenum">
              <a:rPr lang="en-US"/>
              <a:pPr/>
              <a:t>15</a:t>
            </a:fld>
            <a:endParaRPr lang="en-US"/>
          </a:p>
        </p:txBody>
      </p:sp>
      <p:pic>
        <p:nvPicPr>
          <p:cNvPr id="7577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86" y="962174"/>
            <a:ext cx="4107656" cy="4126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812" y="-3349"/>
            <a:ext cx="3036094" cy="306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133" y="3106416"/>
            <a:ext cx="2884289" cy="2912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 rot="16200000">
            <a:off x="7882469" y="5151943"/>
            <a:ext cx="2039482" cy="369332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FFFF"/>
                </a:solidFill>
                <a:latin typeface="Helvetica"/>
                <a:cs typeface="Helvetica"/>
              </a:rPr>
              <a:t>JJL Presentation</a:t>
            </a:r>
            <a:endParaRPr lang="en-US" i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 rot="18777516">
            <a:off x="54864" y="353957"/>
            <a:ext cx="1266097" cy="707886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  <a:t>UPDATE </a:t>
            </a:r>
          </a:p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  <a:t> NEW</a:t>
            </a:r>
            <a:endParaRPr lang="en-US" sz="2000" b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6495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Mammals have a higher number of processed to duplicated pseudogenes</a:t>
            </a:r>
          </a:p>
          <a:p>
            <a:r>
              <a:rPr lang="en-US" sz="2400" dirty="0" smtClean="0"/>
              <a:t>The burst of retro-transposition events 40 </a:t>
            </a:r>
            <a:r>
              <a:rPr lang="en-US" sz="2400" dirty="0" err="1" smtClean="0"/>
              <a:t>Mya</a:t>
            </a:r>
            <a:r>
              <a:rPr lang="en-US" sz="2400" dirty="0" smtClean="0"/>
              <a:t> is human specific</a:t>
            </a:r>
          </a:p>
          <a:p>
            <a:r>
              <a:rPr lang="en-US" sz="2400" dirty="0" smtClean="0"/>
              <a:t> Chimp, Gorilla, &amp; Orangutan – dramatic decrease in young processed pseudogenes</a:t>
            </a:r>
          </a:p>
          <a:p>
            <a:r>
              <a:rPr lang="en-US" sz="2400" dirty="0" smtClean="0"/>
              <a:t>Macaque, Marmoset, &amp; Mouse – slight increase in recent processed pseudogenes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13/08/2013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652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Chromosomal Localization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568" t="10503" b="-12997"/>
          <a:stretch/>
        </p:blipFill>
        <p:spPr>
          <a:xfrm>
            <a:off x="635000" y="2679700"/>
            <a:ext cx="7442200" cy="40433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13/08/2013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981200" y="6096000"/>
            <a:ext cx="5816602" cy="369332"/>
            <a:chOff x="1943100" y="1714500"/>
            <a:chExt cx="6337671" cy="369332"/>
          </a:xfrm>
        </p:grpSpPr>
        <p:sp>
          <p:nvSpPr>
            <p:cNvPr id="9" name="TextBox 8"/>
            <p:cNvSpPr txBox="1"/>
            <p:nvPr/>
          </p:nvSpPr>
          <p:spPr>
            <a:xfrm>
              <a:off x="1943100" y="1714500"/>
              <a:ext cx="1701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Mammals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254500" y="1714500"/>
              <a:ext cx="1701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Worm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78970" y="1714500"/>
              <a:ext cx="17018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Fly</a:t>
              </a:r>
              <a:endParaRPr lang="en-US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76300" y="1417638"/>
            <a:ext cx="721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Helvetica"/>
                <a:cs typeface="Helvetica"/>
              </a:rPr>
              <a:t>Chromosome ends are 2x15% of the chromosome length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Helvetica"/>
                <a:cs typeface="Helvetica"/>
              </a:rPr>
              <a:t>Chromosome middle is 2x15% of the chromosome length around the </a:t>
            </a:r>
            <a:r>
              <a:rPr lang="en-US" sz="2000" dirty="0" err="1" smtClean="0">
                <a:latin typeface="Helvetica"/>
                <a:cs typeface="Helvetica"/>
              </a:rPr>
              <a:t>centromeric</a:t>
            </a:r>
            <a:r>
              <a:rPr lang="en-US" sz="2000" dirty="0" smtClean="0">
                <a:latin typeface="Helvetica"/>
                <a:cs typeface="Helvetica"/>
              </a:rPr>
              <a:t> region or the physical middle of the chromosome</a:t>
            </a:r>
            <a:endParaRPr lang="en-US" sz="2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92433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Mammals show an uniform distribution of pseudogenes along the chromosome arms</a:t>
            </a:r>
          </a:p>
          <a:p>
            <a:r>
              <a:rPr lang="en-US" dirty="0" smtClean="0"/>
              <a:t>Worm pseudogenes are located preferentially in the </a:t>
            </a:r>
            <a:r>
              <a:rPr lang="en-US" dirty="0" err="1" smtClean="0"/>
              <a:t>telomeric</a:t>
            </a:r>
            <a:r>
              <a:rPr lang="en-US" dirty="0" smtClean="0"/>
              <a:t> regions </a:t>
            </a:r>
          </a:p>
          <a:p>
            <a:r>
              <a:rPr lang="en-US" dirty="0" smtClean="0"/>
              <a:t>Fly pseudogenes are found grouped near the chromosome center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13/08/2013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2861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97" y="274638"/>
            <a:ext cx="7503755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Pseudogene-Parent Chromosomal Co-residence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2629" r="-2629" b="3548"/>
          <a:stretch/>
        </p:blipFill>
        <p:spPr>
          <a:xfrm>
            <a:off x="1164165" y="1600201"/>
            <a:ext cx="6815671" cy="361535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14/08/2013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7882469" y="5151943"/>
            <a:ext cx="203948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0000"/>
                </a:solidFill>
                <a:latin typeface="Helvetica"/>
                <a:cs typeface="Helvetica"/>
              </a:rPr>
              <a:t>YZ Presentation</a:t>
            </a:r>
            <a:endParaRPr lang="en-US" i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9216" y="5215556"/>
            <a:ext cx="75226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The chromosomal co-residence is non-random in human &amp; mouse</a:t>
            </a:r>
          </a:p>
          <a:p>
            <a:endParaRPr lang="en-US" dirty="0">
              <a:latin typeface="Helvetica"/>
              <a:cs typeface="Helvetica"/>
            </a:endParaRPr>
          </a:p>
          <a:p>
            <a:r>
              <a:rPr lang="en-US" i="1" dirty="0" err="1" smtClean="0">
                <a:solidFill>
                  <a:srgbClr val="0000FF"/>
                </a:solidFill>
                <a:latin typeface="Helvetica"/>
                <a:cs typeface="Helvetica"/>
              </a:rPr>
              <a:t>ToDo</a:t>
            </a:r>
            <a:r>
              <a:rPr lang="en-US" i="1" dirty="0" smtClean="0">
                <a:solidFill>
                  <a:srgbClr val="0000FF"/>
                </a:solidFill>
                <a:latin typeface="Helvetica"/>
                <a:cs typeface="Helvetica"/>
              </a:rPr>
              <a:t>: - check the co-residence for primates &amp; worm, fly see if the trend is maintained  ….</a:t>
            </a:r>
          </a:p>
          <a:p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 rot="18777516">
            <a:off x="54864" y="353957"/>
            <a:ext cx="1266097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Helvetica"/>
                <a:cs typeface="Helvetica"/>
              </a:rPr>
              <a:t>UPDATE 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Helvetica"/>
                <a:cs typeface="Helvetica"/>
              </a:rPr>
              <a:t> NEW</a:t>
            </a:r>
            <a:endParaRPr lang="en-US" sz="2000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94943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Circle of Life?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13336" b="13336"/>
          <a:stretch>
            <a:fillRect/>
          </a:stretch>
        </p:blipFill>
        <p:spPr>
          <a:xfrm>
            <a:off x="457200" y="1498600"/>
            <a:ext cx="8229600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13/08/2013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4797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93" y="4023367"/>
            <a:ext cx="4660900" cy="219710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851" r="3851" b="6100"/>
          <a:stretch/>
        </p:blipFill>
        <p:spPr>
          <a:xfrm>
            <a:off x="297492" y="1600201"/>
            <a:ext cx="4402061" cy="2273300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657C2-4574-CC42-BD94-BA9D15B80A31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14/08/2013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t="3522"/>
          <a:stretch/>
        </p:blipFill>
        <p:spPr>
          <a:xfrm>
            <a:off x="4718793" y="1600201"/>
            <a:ext cx="4370320" cy="2273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1268" t="1700" r="93481" b="2632"/>
          <a:stretch/>
        </p:blipFill>
        <p:spPr>
          <a:xfrm>
            <a:off x="77133" y="1600201"/>
            <a:ext cx="239600" cy="2273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7200" y="1600201"/>
            <a:ext cx="1255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/>
                <a:cs typeface="Helvetica"/>
              </a:rPr>
              <a:t>Human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600" y="4023367"/>
            <a:ext cx="1255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Fly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24844" y="1600201"/>
            <a:ext cx="1255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Worm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24844" y="4023367"/>
            <a:ext cx="35619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i="1" dirty="0" smtClean="0">
                <a:solidFill>
                  <a:srgbClr val="0000FF"/>
                </a:solidFill>
                <a:latin typeface="Helvetica"/>
                <a:cs typeface="Helvetica"/>
              </a:rPr>
              <a:t>To Do’s: test the preference of up-stream or down-stream of the localization of </a:t>
            </a:r>
            <a:r>
              <a:rPr lang="en-US" i="1" dirty="0" err="1" smtClean="0">
                <a:solidFill>
                  <a:srgbClr val="0000FF"/>
                </a:solidFill>
                <a:latin typeface="Helvetica"/>
                <a:cs typeface="Helvetica"/>
              </a:rPr>
              <a:t>pgenes</a:t>
            </a:r>
            <a:endParaRPr lang="en-US" i="1" dirty="0" smtClean="0">
              <a:solidFill>
                <a:srgbClr val="0000FF"/>
              </a:solidFill>
              <a:latin typeface="Helvetica"/>
              <a:cs typeface="Helvetica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FF"/>
              </a:solidFill>
              <a:latin typeface="Helvetica"/>
              <a:cs typeface="Helvetica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7882469" y="5151943"/>
            <a:ext cx="203948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0000"/>
                </a:solidFill>
                <a:latin typeface="Helvetica"/>
                <a:cs typeface="Helvetica"/>
              </a:rPr>
              <a:t>YZ Presentation</a:t>
            </a:r>
            <a:endParaRPr lang="en-US" i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20" name="TextBox 19"/>
          <p:cNvSpPr txBox="1"/>
          <p:nvPr/>
        </p:nvSpPr>
        <p:spPr>
          <a:xfrm rot="18777516">
            <a:off x="54864" y="353957"/>
            <a:ext cx="1266097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Helvetica"/>
                <a:cs typeface="Helvetica"/>
              </a:rPr>
              <a:t>UPDATE 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Helvetica"/>
                <a:cs typeface="Helvetica"/>
              </a:rPr>
              <a:t> NEW</a:t>
            </a:r>
            <a:endParaRPr lang="en-US" sz="2000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Co-localization as Function of Distance (25 k 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136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Inter- &amp; Intra-chromosomal Pseudogene Exchange (Human)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5798" r="10043" b="5268"/>
          <a:stretch/>
        </p:blipFill>
        <p:spPr>
          <a:xfrm>
            <a:off x="457199" y="1885890"/>
            <a:ext cx="7700731" cy="2270765"/>
          </a:xfrm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57200" y="4156655"/>
            <a:ext cx="8229600" cy="1969508"/>
          </a:xfrm>
        </p:spPr>
        <p:txBody>
          <a:bodyPr>
            <a:normAutofit fontScale="92500" lnSpcReduction="20000"/>
          </a:bodyPr>
          <a:lstStyle/>
          <a:p>
            <a:r>
              <a:rPr lang="en-US" sz="2200" dirty="0"/>
              <a:t>3by3: Pearson's Chi-squared test &amp; Fisher’s Exact Test: p-value &lt; 2.2e-16. </a:t>
            </a:r>
            <a:endParaRPr lang="en-US" sz="2200" dirty="0"/>
          </a:p>
          <a:p>
            <a:r>
              <a:rPr lang="en-US" sz="2200" dirty="0" smtClean="0"/>
              <a:t>2by2 </a:t>
            </a:r>
            <a:r>
              <a:rPr lang="en-US" sz="2200" dirty="0"/>
              <a:t>(X, Y only): Fisher’s Exact Test: p-value &lt; 2.2e-16. </a:t>
            </a:r>
            <a:endParaRPr lang="en-US" sz="2200" dirty="0"/>
          </a:p>
          <a:p>
            <a:r>
              <a:rPr lang="en-US" sz="2200" dirty="0"/>
              <a:t>Sample es1mat: odds ra1o ≈ 208. </a:t>
            </a:r>
            <a:endParaRPr lang="en-US" sz="2200" dirty="0"/>
          </a:p>
          <a:p>
            <a:r>
              <a:rPr lang="en-US" sz="2200" u="sng" dirty="0" smtClean="0">
                <a:solidFill>
                  <a:srgbClr val="FF0000"/>
                </a:solidFill>
              </a:rPr>
              <a:t>Y </a:t>
            </a:r>
            <a:r>
              <a:rPr lang="en-US" sz="2200" u="sng" dirty="0">
                <a:solidFill>
                  <a:srgbClr val="FF0000"/>
                </a:solidFill>
              </a:rPr>
              <a:t>chromosome very seldom exports to other </a:t>
            </a:r>
            <a:r>
              <a:rPr lang="en-US" sz="2200" u="sng" dirty="0" smtClean="0">
                <a:solidFill>
                  <a:srgbClr val="FF0000"/>
                </a:solidFill>
              </a:rPr>
              <a:t>chromosomes</a:t>
            </a:r>
          </a:p>
          <a:p>
            <a:r>
              <a:rPr lang="en-US" sz="2200" u="sng" dirty="0" smtClean="0">
                <a:solidFill>
                  <a:srgbClr val="FF0000"/>
                </a:solidFill>
              </a:rPr>
              <a:t>X is an exporter</a:t>
            </a:r>
            <a:endParaRPr lang="en-US" sz="2200" u="sng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14/08/2013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7882469" y="5151943"/>
            <a:ext cx="203948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0000"/>
                </a:solidFill>
                <a:latin typeface="Helvetica"/>
                <a:cs typeface="Helvetica"/>
              </a:rPr>
              <a:t>YZ Presentation</a:t>
            </a:r>
            <a:endParaRPr lang="en-US" i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 rot="18777516">
            <a:off x="54864" y="353957"/>
            <a:ext cx="1266097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Helvetica"/>
                <a:cs typeface="Helvetica"/>
              </a:rPr>
              <a:t>UPDATE 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Helvetica"/>
                <a:cs typeface="Helvetica"/>
              </a:rPr>
              <a:t> NEW</a:t>
            </a:r>
            <a:endParaRPr lang="en-US" sz="2000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85129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Inter- &amp; Intra-chromosomal Pseudogene Exchange </a:t>
            </a:r>
            <a:r>
              <a:rPr lang="en-US" dirty="0" smtClean="0"/>
              <a:t>(Worm)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-19415" t="7201" r="-19415" b="11387"/>
          <a:stretch/>
        </p:blipFill>
        <p:spPr>
          <a:xfrm>
            <a:off x="264800" y="1770426"/>
            <a:ext cx="8229600" cy="1924379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64217"/>
            <a:ext cx="8229600" cy="2161946"/>
          </a:xfrm>
        </p:spPr>
        <p:txBody>
          <a:bodyPr/>
          <a:lstStyle/>
          <a:p>
            <a:r>
              <a:rPr lang="en-US" dirty="0"/>
              <a:t>Fisher’s Exact Test: p-value = 6.293e-06.</a:t>
            </a:r>
            <a:br>
              <a:rPr lang="en-US" dirty="0"/>
            </a:br>
            <a:r>
              <a:rPr lang="en-US" dirty="0" smtClean="0"/>
              <a:t>			Sample estimate: </a:t>
            </a:r>
            <a:r>
              <a:rPr lang="en-US" dirty="0"/>
              <a:t>odds </a:t>
            </a:r>
            <a:r>
              <a:rPr lang="en-US" dirty="0" smtClean="0"/>
              <a:t>ratio </a:t>
            </a:r>
            <a:r>
              <a:rPr lang="en-US" dirty="0"/>
              <a:t>≈ 23. </a:t>
            </a:r>
            <a:endParaRPr lang="en-US" dirty="0"/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657C2-4574-CC42-BD94-BA9D15B80A31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14/08/2013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7882469" y="5151943"/>
            <a:ext cx="203948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0000"/>
                </a:solidFill>
                <a:latin typeface="Helvetica"/>
                <a:cs typeface="Helvetica"/>
              </a:rPr>
              <a:t>YZ Presentation</a:t>
            </a:r>
            <a:endParaRPr lang="en-US" i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 rot="18777516">
            <a:off x="54864" y="353957"/>
            <a:ext cx="1266097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Helvetica"/>
                <a:cs typeface="Helvetica"/>
              </a:rPr>
              <a:t>UPDATE 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Helvetica"/>
                <a:cs typeface="Helvetica"/>
              </a:rPr>
              <a:t> NEW</a:t>
            </a:r>
            <a:endParaRPr lang="en-US" sz="2000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4698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Inter- &amp; Intra-chromosomal Pseudogene Exchange </a:t>
            </a:r>
            <a:r>
              <a:rPr lang="en-US" dirty="0" smtClean="0"/>
              <a:t>(Fly)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6688" r="19006" b="9332"/>
          <a:stretch/>
        </p:blipFill>
        <p:spPr>
          <a:xfrm>
            <a:off x="1378348" y="1751182"/>
            <a:ext cx="5432754" cy="1905135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867999"/>
            <a:ext cx="8229600" cy="2258164"/>
          </a:xfrm>
        </p:spPr>
        <p:txBody>
          <a:bodyPr/>
          <a:lstStyle/>
          <a:p>
            <a:r>
              <a:rPr lang="en-US" dirty="0"/>
              <a:t>Fisher’s Exact Test: p-value = 2.376e-16. </a:t>
            </a:r>
            <a:endParaRPr lang="en-US" dirty="0"/>
          </a:p>
          <a:p>
            <a:r>
              <a:rPr lang="en-US" dirty="0" smtClean="0"/>
              <a:t>Y </a:t>
            </a:r>
            <a:r>
              <a:rPr lang="en-US" dirty="0"/>
              <a:t>chromosome very seldom exports to other chromosomes. (Y is not parent source.) </a:t>
            </a:r>
            <a:endParaRPr lang="en-US" dirty="0"/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657C2-4574-CC42-BD94-BA9D15B80A31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14/08/2013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7882469" y="5151943"/>
            <a:ext cx="203948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0000"/>
                </a:solidFill>
                <a:latin typeface="Helvetica"/>
                <a:cs typeface="Helvetica"/>
              </a:rPr>
              <a:t>YZ Presentation</a:t>
            </a:r>
            <a:endParaRPr lang="en-US" i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 rot="18777516">
            <a:off x="54864" y="353957"/>
            <a:ext cx="1266097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Helvetica"/>
                <a:cs typeface="Helvetica"/>
              </a:rPr>
              <a:t>UPDATE 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Helvetica"/>
                <a:cs typeface="Helvetica"/>
              </a:rPr>
              <a:t> NEW</a:t>
            </a:r>
            <a:endParaRPr lang="en-US" sz="2000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232807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Inter- &amp; Intra-chromosomal Pseudogene Exchange </a:t>
            </a:r>
            <a:r>
              <a:rPr lang="en-US" dirty="0" smtClean="0"/>
              <a:t>(Mouse)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-8693" r="3242"/>
          <a:stretch/>
        </p:blipFill>
        <p:spPr>
          <a:xfrm>
            <a:off x="457200" y="1600200"/>
            <a:ext cx="7392883" cy="226853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867999"/>
            <a:ext cx="8229600" cy="2258164"/>
          </a:xfrm>
        </p:spPr>
        <p:txBody>
          <a:bodyPr/>
          <a:lstStyle/>
          <a:p>
            <a:r>
              <a:rPr lang="en-US" dirty="0" smtClean="0"/>
              <a:t>3by3</a:t>
            </a:r>
            <a:r>
              <a:rPr lang="en-US" dirty="0"/>
              <a:t>: Pearson's Chi-squared test &amp; Fisher’s Exact Test: p-value &lt; 2.2e-16. </a:t>
            </a:r>
            <a:endParaRPr lang="en-US" dirty="0"/>
          </a:p>
          <a:p>
            <a:r>
              <a:rPr lang="en-US" dirty="0" smtClean="0"/>
              <a:t>Y </a:t>
            </a:r>
            <a:r>
              <a:rPr lang="en-US" dirty="0"/>
              <a:t>chromosome very seldom exports to other chromosomes. </a:t>
            </a:r>
            <a:endParaRPr lang="en-US" dirty="0"/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657C2-4574-CC42-BD94-BA9D15B80A31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14/08/2013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7882469" y="5151943"/>
            <a:ext cx="203948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0000"/>
                </a:solidFill>
                <a:latin typeface="Helvetica"/>
                <a:cs typeface="Helvetica"/>
              </a:rPr>
              <a:t>YZ Presentation</a:t>
            </a:r>
            <a:endParaRPr lang="en-US" i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 rot="18777516">
            <a:off x="54864" y="353957"/>
            <a:ext cx="1266097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Helvetica"/>
                <a:cs typeface="Helvetica"/>
              </a:rPr>
              <a:t>UPDATE 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Helvetica"/>
                <a:cs typeface="Helvetica"/>
              </a:rPr>
              <a:t> NEW</a:t>
            </a:r>
            <a:endParaRPr lang="en-US" sz="2000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28847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Observations (1)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 smtClean="0"/>
              <a:t>In </a:t>
            </a:r>
            <a:r>
              <a:rPr lang="en-US" sz="2200" dirty="0"/>
              <a:t>both human and mouse, co-residence is not random. </a:t>
            </a:r>
            <a:endParaRPr lang="en-US" sz="2200" dirty="0"/>
          </a:p>
          <a:p>
            <a:pPr lvl="1"/>
            <a:r>
              <a:rPr lang="en-US" sz="2200" dirty="0" smtClean="0"/>
              <a:t>In </a:t>
            </a:r>
            <a:r>
              <a:rPr lang="en-US" sz="2200" dirty="0"/>
              <a:t>human, Y is </a:t>
            </a:r>
            <a:r>
              <a:rPr lang="en-US" sz="2200" dirty="0" smtClean="0"/>
              <a:t>exceptionally </a:t>
            </a:r>
            <a:r>
              <a:rPr lang="en-US" sz="2200" dirty="0"/>
              <a:t>significant. </a:t>
            </a:r>
            <a:endParaRPr lang="en-US" sz="2200" dirty="0"/>
          </a:p>
          <a:p>
            <a:r>
              <a:rPr lang="en-US" sz="2200" dirty="0" smtClean="0"/>
              <a:t>In </a:t>
            </a:r>
            <a:r>
              <a:rPr lang="en-US" sz="2200" dirty="0"/>
              <a:t>human, pseudogene type is an important </a:t>
            </a:r>
            <a:r>
              <a:rPr lang="en-US" sz="2200" dirty="0" smtClean="0"/>
              <a:t>contributor </a:t>
            </a:r>
            <a:r>
              <a:rPr lang="en-US" sz="2200" dirty="0"/>
              <a:t>determining co-residence. </a:t>
            </a:r>
            <a:endParaRPr lang="en-US" sz="2200" dirty="0"/>
          </a:p>
          <a:p>
            <a:pPr lvl="1"/>
            <a:r>
              <a:rPr lang="en-US" sz="2200" dirty="0" smtClean="0"/>
              <a:t>DUP </a:t>
            </a:r>
            <a:r>
              <a:rPr lang="en-US" sz="2200" dirty="0" err="1"/>
              <a:t>pgenes</a:t>
            </a:r>
            <a:r>
              <a:rPr lang="en-US" sz="2200" dirty="0"/>
              <a:t> tend to reside on the same chromosome with the parents, compared to PSSD </a:t>
            </a:r>
            <a:r>
              <a:rPr lang="en-US" sz="2200" dirty="0" err="1"/>
              <a:t>pgenes</a:t>
            </a:r>
            <a:r>
              <a:rPr lang="en-US" sz="2200" dirty="0"/>
              <a:t>. </a:t>
            </a:r>
            <a:endParaRPr lang="en-US" sz="2200" dirty="0"/>
          </a:p>
          <a:p>
            <a:pPr lvl="1"/>
            <a:r>
              <a:rPr lang="en-US" sz="2200" dirty="0" smtClean="0"/>
              <a:t>Transcribed</a:t>
            </a:r>
            <a:r>
              <a:rPr lang="en-US" sz="2200" dirty="0"/>
              <a:t>/Not plays a weaker role. </a:t>
            </a:r>
            <a:endParaRPr lang="en-US" sz="2200" dirty="0"/>
          </a:p>
          <a:p>
            <a:r>
              <a:rPr lang="en-US" sz="2200" dirty="0" smtClean="0"/>
              <a:t>Exchange </a:t>
            </a:r>
            <a:r>
              <a:rPr lang="en-US" sz="2200" dirty="0"/>
              <a:t>between sex chromosomes and autosomes </a:t>
            </a:r>
            <a:endParaRPr lang="en-US" sz="2200" dirty="0"/>
          </a:p>
          <a:p>
            <a:pPr lvl="1"/>
            <a:r>
              <a:rPr lang="en-US" sz="2200" dirty="0" smtClean="0"/>
              <a:t>In </a:t>
            </a:r>
            <a:r>
              <a:rPr lang="en-US" sz="2200" dirty="0"/>
              <a:t>both human and mouse, Y chromosome very seldom exports to other chromosomes. </a:t>
            </a:r>
            <a:endParaRPr lang="en-US" sz="2200" dirty="0"/>
          </a:p>
          <a:p>
            <a:endParaRPr lang="en-US" sz="22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657C2-4574-CC42-BD94-BA9D15B80A31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14/08/2013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7882469" y="5151943"/>
            <a:ext cx="203948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0000"/>
                </a:solidFill>
                <a:latin typeface="Helvetica"/>
                <a:cs typeface="Helvetica"/>
              </a:rPr>
              <a:t>YZ Presentation</a:t>
            </a:r>
            <a:endParaRPr lang="en-US" i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 rot="18777516">
            <a:off x="54864" y="353957"/>
            <a:ext cx="1266097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Helvetica"/>
                <a:cs typeface="Helvetica"/>
              </a:rPr>
              <a:t>UPDATE 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Helvetica"/>
                <a:cs typeface="Helvetica"/>
              </a:rPr>
              <a:t> NEW</a:t>
            </a:r>
            <a:endParaRPr lang="en-US" sz="2000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79854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Observations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14unique human parent </a:t>
            </a:r>
            <a:r>
              <a:rPr lang="en-US" dirty="0" err="1" smtClean="0"/>
              <a:t>TranscriptIDs</a:t>
            </a:r>
            <a:r>
              <a:rPr lang="en-US" dirty="0" smtClean="0"/>
              <a:t> on Y, trace back to </a:t>
            </a:r>
            <a:r>
              <a:rPr lang="en-US" dirty="0"/>
              <a:t>genes, among which: </a:t>
            </a:r>
            <a:endParaRPr lang="en-US" dirty="0" smtClean="0"/>
          </a:p>
          <a:p>
            <a:pPr lvl="1"/>
            <a:r>
              <a:rPr lang="en-US" sz="2800" dirty="0" smtClean="0"/>
              <a:t>CDY1</a:t>
            </a:r>
            <a:r>
              <a:rPr lang="en-US" sz="2800" dirty="0"/>
              <a:t>, USP9Y, RBMY1A1 and TSPY1 have high number of pseudogenes. </a:t>
            </a:r>
            <a:endParaRPr lang="en-US" sz="2800" dirty="0" smtClean="0"/>
          </a:p>
          <a:p>
            <a:pPr lvl="1"/>
            <a:r>
              <a:rPr lang="en-US" sz="2800" dirty="0" smtClean="0"/>
              <a:t>All </a:t>
            </a:r>
            <a:r>
              <a:rPr lang="en-US" sz="2800" dirty="0"/>
              <a:t>four (highly) expressed in </a:t>
            </a:r>
            <a:r>
              <a:rPr lang="en-US" sz="2800" dirty="0" smtClean="0"/>
              <a:t>testis</a:t>
            </a:r>
            <a:r>
              <a:rPr lang="en-US" sz="2800" dirty="0"/>
              <a:t>, i.e. </a:t>
            </a:r>
            <a:r>
              <a:rPr lang="en-US" sz="2800" dirty="0" err="1"/>
              <a:t>germline</a:t>
            </a:r>
            <a:r>
              <a:rPr lang="en-US" sz="2800" dirty="0"/>
              <a:t> </a:t>
            </a:r>
            <a:r>
              <a:rPr lang="en-US" sz="2800" dirty="0" smtClean="0"/>
              <a:t>tissue </a:t>
            </a:r>
            <a:r>
              <a:rPr lang="en-US" sz="2800" dirty="0"/>
              <a:t>(based on RNA-</a:t>
            </a:r>
            <a:r>
              <a:rPr lang="en-US" sz="2800" dirty="0" err="1"/>
              <a:t>seq</a:t>
            </a:r>
            <a:r>
              <a:rPr lang="en-US" sz="2800" dirty="0"/>
              <a:t> Body Map). </a:t>
            </a:r>
            <a:endParaRPr lang="en-US" sz="2800" dirty="0"/>
          </a:p>
          <a:p>
            <a:pPr marL="0" indent="0">
              <a:buNone/>
            </a:pPr>
            <a:endParaRPr lang="en-US" dirty="0" err="1">
              <a:latin typeface="Wingdings"/>
            </a:endParaRPr>
          </a:p>
          <a:p>
            <a:pPr marL="0" indent="0">
              <a:buNone/>
            </a:pPr>
            <a:r>
              <a:rPr lang="en-US" dirty="0" smtClean="0">
                <a:latin typeface="Wingdings"/>
              </a:rPr>
              <a:t></a:t>
            </a:r>
            <a:r>
              <a:rPr lang="en-US" dirty="0" smtClean="0"/>
              <a:t>Correlation </a:t>
            </a:r>
            <a:r>
              <a:rPr lang="en-US" dirty="0"/>
              <a:t>between parent gene expression level and number of pseudogenes. 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More </a:t>
            </a:r>
            <a:r>
              <a:rPr lang="en-US" dirty="0"/>
              <a:t>detailed </a:t>
            </a:r>
            <a:r>
              <a:rPr lang="en-US" dirty="0" smtClean="0"/>
              <a:t>investigation:</a:t>
            </a:r>
          </a:p>
          <a:p>
            <a:r>
              <a:rPr lang="en-US" dirty="0" smtClean="0"/>
              <a:t>Other </a:t>
            </a:r>
            <a:r>
              <a:rPr lang="en-US" dirty="0"/>
              <a:t>genes with low </a:t>
            </a:r>
            <a:r>
              <a:rPr lang="en-US" dirty="0" err="1"/>
              <a:t>Freq.ParentTranscriptID</a:t>
            </a:r>
            <a:r>
              <a:rPr lang="en-US" dirty="0"/>
              <a:t> have not been checked. </a:t>
            </a:r>
            <a:endParaRPr lang="en-US" dirty="0"/>
          </a:p>
          <a:p>
            <a:r>
              <a:rPr lang="en-US" dirty="0" smtClean="0"/>
              <a:t>PSSD </a:t>
            </a:r>
            <a:r>
              <a:rPr lang="en-US" dirty="0"/>
              <a:t>and DUP are not separated 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14/08/2013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7882469" y="5151943"/>
            <a:ext cx="203948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0000"/>
                </a:solidFill>
                <a:latin typeface="Helvetica"/>
                <a:cs typeface="Helvetica"/>
              </a:rPr>
              <a:t>YZ Presentation</a:t>
            </a:r>
            <a:endParaRPr lang="en-US" i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 rot="18777516">
            <a:off x="54864" y="353957"/>
            <a:ext cx="1266097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Helvetica"/>
                <a:cs typeface="Helvetica"/>
              </a:rPr>
              <a:t>UPDATE 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Helvetica"/>
                <a:cs typeface="Helvetica"/>
              </a:rPr>
              <a:t> NEW</a:t>
            </a:r>
            <a:endParaRPr lang="en-US" sz="2000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79501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Pseudogenesis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13/08/2013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6349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Defects Accumulation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D</a:t>
            </a:r>
            <a:r>
              <a:rPr lang="en-US" sz="2400" dirty="0" smtClean="0"/>
              <a:t>istribution of pseudogene defects as function of pseudogene age</a:t>
            </a:r>
          </a:p>
          <a:p>
            <a:r>
              <a:rPr lang="en-US" sz="2400" dirty="0" smtClean="0"/>
              <a:t>7 age groups based on the % sequence similarity to parents:</a:t>
            </a:r>
          </a:p>
          <a:p>
            <a:pPr marL="457200" lvl="1" indent="0">
              <a:buNone/>
            </a:pPr>
            <a:r>
              <a:rPr lang="en-US" dirty="0" smtClean="0"/>
              <a:t>0   –  40 (group 0), 40 </a:t>
            </a:r>
            <a:r>
              <a:rPr lang="en-US" dirty="0"/>
              <a:t>– </a:t>
            </a:r>
            <a:r>
              <a:rPr lang="en-US" dirty="0" smtClean="0"/>
              <a:t>50 (group 1), 50 – 60 (group 2), 60 –  70 (group 3), 70 – 80 (group 4), 80 – 90 (group 5), 90 – 100(group 6)</a:t>
            </a:r>
            <a:endParaRPr lang="en-US" dirty="0"/>
          </a:p>
          <a:p>
            <a:r>
              <a:rPr lang="en-US" sz="2400" dirty="0" smtClean="0"/>
              <a:t>Average defect frequency = # Defects/ #Pseudogene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13/08/2013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9260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Pseudogenes Defects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6567747"/>
              </p:ext>
            </p:extLst>
          </p:nvPr>
        </p:nvGraphicFramePr>
        <p:xfrm>
          <a:off x="857250" y="1562101"/>
          <a:ext cx="7429500" cy="3278980"/>
        </p:xfrm>
        <a:graphic>
          <a:graphicData uri="http://schemas.openxmlformats.org/drawingml/2006/table">
            <a:tbl>
              <a:tblPr/>
              <a:tblGrid>
                <a:gridCol w="825500"/>
                <a:gridCol w="825500"/>
                <a:gridCol w="825500"/>
                <a:gridCol w="825500"/>
                <a:gridCol w="825500"/>
                <a:gridCol w="825500"/>
                <a:gridCol w="825500"/>
                <a:gridCol w="825500"/>
                <a:gridCol w="825500"/>
              </a:tblGrid>
              <a:tr h="327898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"/>
                          <a:cs typeface="Helvetica"/>
                        </a:rPr>
                        <a:t>Ins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  <a:cs typeface="Helvetica"/>
                        </a:rPr>
                        <a:t>Del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  <a:cs typeface="Helvetica"/>
                        </a:rPr>
                        <a:t>Shift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"/>
                          <a:cs typeface="Helvetica"/>
                        </a:rPr>
                        <a:t>Stop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7898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DUP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PSSD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DUP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PSSD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DUP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PSSD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DUP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PSSD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2789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Human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4.213185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4.560006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4.163955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5.479605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1.768836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2.623619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2.291524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2.298925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2789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Chimp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6.148605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4.612527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6.05473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5.733621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2.561798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2.607775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2.680681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2.343125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2789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Gorilla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6.409406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5.04378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5.712413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5.669686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2.364302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2.565066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2.479568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2.416214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2789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Urangutan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6.150227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5.0309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5.891948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5.606683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2.630533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2.666527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2.626699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2.372483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2789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Marmoset</a:t>
                      </a: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8.747703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5.29696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6.729323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6.27028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3.632832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2.664584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2.922723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1.991828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2789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Mouse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6.15115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5.116645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7.797919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7.593726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2.943045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2.86735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2.980285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2.204353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789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Fly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9.586667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6.217391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10.30667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15.13043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1.44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1.173913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1.213333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0.8695652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2789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Worm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28.67733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22.92971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6.029207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8.996805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2.070932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1.591054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2.812239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2.13738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13/08/2013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Up Arrow 11"/>
          <p:cNvSpPr/>
          <p:nvPr/>
        </p:nvSpPr>
        <p:spPr>
          <a:xfrm rot="10800000">
            <a:off x="1333499" y="4845049"/>
            <a:ext cx="4051300" cy="292100"/>
          </a:xfrm>
          <a:prstGeom prst="upArrow">
            <a:avLst>
              <a:gd name="adj1" fmla="val 50000"/>
              <a:gd name="adj2" fmla="val 48980"/>
            </a:avLst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>
            <a:off x="6007100" y="4841081"/>
            <a:ext cx="2095500" cy="296069"/>
          </a:xfrm>
          <a:prstGeom prst="upArrow">
            <a:avLst>
              <a:gd name="adj1" fmla="val 50000"/>
              <a:gd name="adj2" fmla="val 48980"/>
            </a:avLst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49300" y="5105400"/>
            <a:ext cx="75374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endParaRPr lang="en-US" dirty="0" smtClean="0">
              <a:latin typeface="Helvetica"/>
              <a:cs typeface="Helvetica"/>
            </a:endParaRPr>
          </a:p>
          <a:p>
            <a:pPr marL="285750" indent="-285750">
              <a:buFontTx/>
              <a:buChar char="•"/>
            </a:pPr>
            <a:r>
              <a:rPr lang="en-US" sz="2000" dirty="0" smtClean="0">
                <a:latin typeface="Helvetica"/>
                <a:cs typeface="Helvetica"/>
              </a:rPr>
              <a:t>There is a gradual increase in the number of ins/del defects from Human to Worm</a:t>
            </a:r>
          </a:p>
          <a:p>
            <a:pPr marL="285750" indent="-285750">
              <a:buFontTx/>
              <a:buChar char="•"/>
            </a:pPr>
            <a:r>
              <a:rPr lang="en-US" sz="2000" dirty="0" smtClean="0">
                <a:latin typeface="Helvetica"/>
                <a:cs typeface="Helvetica"/>
              </a:rPr>
              <a:t>Consistent distribution of defects in mammals</a:t>
            </a:r>
          </a:p>
          <a:p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26180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553" y="5160184"/>
            <a:ext cx="8229600" cy="1143000"/>
          </a:xfrm>
        </p:spPr>
        <p:txBody>
          <a:bodyPr/>
          <a:lstStyle/>
          <a:p>
            <a:r>
              <a:rPr lang="en-US" dirty="0" smtClean="0"/>
              <a:t>The Circle of </a:t>
            </a:r>
            <a:r>
              <a:rPr lang="en-US" u="sng" dirty="0" err="1" smtClean="0"/>
              <a:t>pseudo</a:t>
            </a:r>
            <a:r>
              <a:rPr lang="en-US" dirty="0" err="1" smtClean="0"/>
              <a:t>Life</a:t>
            </a:r>
            <a:r>
              <a:rPr lang="en-US" dirty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13/08/2013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2" name="Circular Arrow 31"/>
          <p:cNvSpPr/>
          <p:nvPr/>
        </p:nvSpPr>
        <p:spPr>
          <a:xfrm rot="13776566" flipH="1">
            <a:off x="5100864" y="429572"/>
            <a:ext cx="3771658" cy="3771658"/>
          </a:xfrm>
          <a:prstGeom prst="circularArrow">
            <a:avLst>
              <a:gd name="adj1" fmla="val 5202"/>
              <a:gd name="adj2" fmla="val 336015"/>
              <a:gd name="adj3" fmla="val 16865256"/>
              <a:gd name="adj4" fmla="val 15184191"/>
              <a:gd name="adj5" fmla="val 6068"/>
            </a:avLst>
          </a:prstGeom>
          <a:solidFill>
            <a:srgbClr val="0000FF"/>
          </a:solidFill>
          <a:ln>
            <a:noFill/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Circular Arrow 24"/>
          <p:cNvSpPr/>
          <p:nvPr/>
        </p:nvSpPr>
        <p:spPr>
          <a:xfrm rot="18803238">
            <a:off x="1748037" y="352290"/>
            <a:ext cx="4044351" cy="4044351"/>
          </a:xfrm>
          <a:prstGeom prst="circularArrow">
            <a:avLst>
              <a:gd name="adj1" fmla="val 4547"/>
              <a:gd name="adj2" fmla="val 434345"/>
              <a:gd name="adj3" fmla="val 15327014"/>
              <a:gd name="adj4" fmla="val 18234576"/>
              <a:gd name="adj5" fmla="val 5908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TextBox 12"/>
          <p:cNvSpPr txBox="1"/>
          <p:nvPr/>
        </p:nvSpPr>
        <p:spPr>
          <a:xfrm>
            <a:off x="2071617" y="858598"/>
            <a:ext cx="1193800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 smtClean="0">
                <a:latin typeface="Helvetica"/>
                <a:cs typeface="Helvetica"/>
              </a:rPr>
              <a:t>Gene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02954" y="732462"/>
            <a:ext cx="1447800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Helvetica"/>
                <a:cs typeface="Helvetica"/>
              </a:rPr>
              <a:t>Pseudogene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19098" y="2124897"/>
            <a:ext cx="1844669" cy="5847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  <a:bevel/>
          </a:ln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Helvetica"/>
                <a:cs typeface="Helvetica"/>
              </a:rPr>
              <a:t>ALIVE </a:t>
            </a:r>
            <a:r>
              <a:rPr lang="en-US" sz="1600" dirty="0" err="1" smtClean="0">
                <a:latin typeface="Helvetica"/>
                <a:cs typeface="Helvetica"/>
              </a:rPr>
              <a:t>ncGenomic</a:t>
            </a:r>
            <a:r>
              <a:rPr lang="en-US" sz="1600" dirty="0" smtClean="0">
                <a:latin typeface="Helvetica"/>
                <a:cs typeface="Helvetica"/>
              </a:rPr>
              <a:t> Element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53954" y="1234796"/>
            <a:ext cx="1651000" cy="584776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7F7F7F"/>
                </a:solidFill>
                <a:latin typeface="Helvetica"/>
                <a:cs typeface="Helvetica"/>
              </a:rPr>
              <a:t>DEAD Genomic Element</a:t>
            </a:r>
            <a:endParaRPr lang="en-US" sz="1600" dirty="0">
              <a:solidFill>
                <a:srgbClr val="7F7F7F"/>
              </a:solidFill>
              <a:latin typeface="Helvetica"/>
              <a:cs typeface="Helvetic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70054" y="1933196"/>
            <a:ext cx="1193800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Exclusion from the genome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82912" y="3819594"/>
            <a:ext cx="1651000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Helvetica"/>
                <a:cs typeface="Helvetica"/>
              </a:rPr>
              <a:t>Proto Gene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28" name="Circular Arrow 27"/>
          <p:cNvSpPr/>
          <p:nvPr/>
        </p:nvSpPr>
        <p:spPr>
          <a:xfrm rot="378848">
            <a:off x="1789254" y="356806"/>
            <a:ext cx="3771658" cy="3771658"/>
          </a:xfrm>
          <a:prstGeom prst="circularArrow">
            <a:avLst>
              <a:gd name="adj1" fmla="val 5202"/>
              <a:gd name="adj2" fmla="val 336015"/>
              <a:gd name="adj3" fmla="val 16865256"/>
              <a:gd name="adj4" fmla="val 15198729"/>
              <a:gd name="adj5" fmla="val 6068"/>
            </a:avLst>
          </a:prstGeom>
          <a:solidFill>
            <a:srgbClr val="0000FF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9" name="Circular Arrow 28"/>
          <p:cNvSpPr/>
          <p:nvPr/>
        </p:nvSpPr>
        <p:spPr>
          <a:xfrm rot="3794462">
            <a:off x="1976157" y="420064"/>
            <a:ext cx="3771658" cy="3771658"/>
          </a:xfrm>
          <a:prstGeom prst="circularArrow">
            <a:avLst>
              <a:gd name="adj1" fmla="val 5202"/>
              <a:gd name="adj2" fmla="val 336015"/>
              <a:gd name="adj3" fmla="val 16865256"/>
              <a:gd name="adj4" fmla="val 15198729"/>
              <a:gd name="adj5" fmla="val 6068"/>
            </a:avLst>
          </a:prstGeom>
          <a:solidFill>
            <a:srgbClr val="0000FF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Circular Arrow 29"/>
          <p:cNvSpPr/>
          <p:nvPr/>
        </p:nvSpPr>
        <p:spPr>
          <a:xfrm rot="11929569" flipH="1">
            <a:off x="4131625" y="-2056435"/>
            <a:ext cx="3771658" cy="3771658"/>
          </a:xfrm>
          <a:prstGeom prst="circularArrow">
            <a:avLst>
              <a:gd name="adj1" fmla="val 5202"/>
              <a:gd name="adj2" fmla="val 336015"/>
              <a:gd name="adj3" fmla="val 16865256"/>
              <a:gd name="adj4" fmla="val 15184191"/>
              <a:gd name="adj5" fmla="val 6068"/>
            </a:avLst>
          </a:prstGeom>
          <a:solidFill>
            <a:srgbClr val="0000FF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1" name="Circular Arrow 30"/>
          <p:cNvSpPr/>
          <p:nvPr/>
        </p:nvSpPr>
        <p:spPr>
          <a:xfrm rot="20245110">
            <a:off x="1996421" y="584406"/>
            <a:ext cx="3771658" cy="3771658"/>
          </a:xfrm>
          <a:prstGeom prst="circularArrow">
            <a:avLst>
              <a:gd name="adj1" fmla="val 5202"/>
              <a:gd name="adj2" fmla="val 336015"/>
              <a:gd name="adj3" fmla="val 4014266"/>
              <a:gd name="adj4" fmla="val 2253829"/>
              <a:gd name="adj5" fmla="val 6068"/>
            </a:avLst>
          </a:prstGeom>
          <a:solidFill>
            <a:srgbClr val="0000FF"/>
          </a:solidFill>
          <a:ln>
            <a:noFill/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3" name="Circular Arrow 32"/>
          <p:cNvSpPr/>
          <p:nvPr/>
        </p:nvSpPr>
        <p:spPr>
          <a:xfrm rot="11929569" flipH="1">
            <a:off x="5884197" y="-1287730"/>
            <a:ext cx="3771658" cy="3771658"/>
          </a:xfrm>
          <a:prstGeom prst="circularArrow">
            <a:avLst>
              <a:gd name="adj1" fmla="val 5202"/>
              <a:gd name="adj2" fmla="val 336015"/>
              <a:gd name="adj3" fmla="val 16865256"/>
              <a:gd name="adj4" fmla="val 15184191"/>
              <a:gd name="adj5" fmla="val 6068"/>
            </a:avLst>
          </a:prstGeom>
          <a:solidFill>
            <a:srgbClr val="0000FF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4" name="TextBox 33"/>
          <p:cNvSpPr txBox="1"/>
          <p:nvPr/>
        </p:nvSpPr>
        <p:spPr>
          <a:xfrm>
            <a:off x="5756875" y="3806894"/>
            <a:ext cx="1651000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Helvetica"/>
                <a:cs typeface="Helvetica"/>
              </a:rPr>
              <a:t>ncRNA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36" name="Striped Right Arrow 35"/>
          <p:cNvSpPr/>
          <p:nvPr/>
        </p:nvSpPr>
        <p:spPr>
          <a:xfrm rot="1950292">
            <a:off x="6855425" y="4286326"/>
            <a:ext cx="1155700" cy="611212"/>
          </a:xfrm>
          <a:prstGeom prst="stripedRightArrow">
            <a:avLst>
              <a:gd name="adj1" fmla="val 37221"/>
              <a:gd name="adj2" fmla="val 50000"/>
            </a:avLst>
          </a:prstGeom>
          <a:solidFill>
            <a:srgbClr val="EBF1DE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8053392" y="4549719"/>
            <a:ext cx="1107193" cy="908694"/>
          </a:xfrm>
          <a:prstGeom prst="ellipse">
            <a:avLst/>
          </a:prstGeom>
          <a:solidFill>
            <a:srgbClr val="EBF1DE"/>
          </a:solidFill>
          <a:ln>
            <a:solidFill>
              <a:srgbClr val="7793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032114" y="4751465"/>
            <a:ext cx="117692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latin typeface="Helvetica"/>
                <a:cs typeface="Helvetica"/>
              </a:rPr>
              <a:t>Regulatory </a:t>
            </a:r>
          </a:p>
          <a:p>
            <a:pPr algn="ctr"/>
            <a:r>
              <a:rPr lang="en-US" sz="1600" dirty="0" smtClean="0">
                <a:latin typeface="Helvetica"/>
                <a:cs typeface="Helvetica"/>
              </a:rPr>
              <a:t>Circuit</a:t>
            </a:r>
            <a:endParaRPr lang="en-US" sz="1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20977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16" grpId="0" animBg="1"/>
      <p:bldP spid="18" grpId="0" animBg="1"/>
      <p:bldP spid="22" grpId="0" animBg="1"/>
      <p:bldP spid="34" grpId="0" animBg="1"/>
      <p:bldP spid="36" grpId="0" animBg="1"/>
      <p:bldP spid="37" grpId="0" animBg="1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13/08/2013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6200" y="731717"/>
            <a:ext cx="1574800" cy="830997"/>
            <a:chOff x="457200" y="1790700"/>
            <a:chExt cx="1574800" cy="830997"/>
          </a:xfrm>
        </p:grpSpPr>
        <p:sp>
          <p:nvSpPr>
            <p:cNvPr id="9" name="TextBox 8"/>
            <p:cNvSpPr txBox="1"/>
            <p:nvPr/>
          </p:nvSpPr>
          <p:spPr>
            <a:xfrm>
              <a:off x="660400" y="1790700"/>
              <a:ext cx="1371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Helvetica"/>
                  <a:cs typeface="Helvetica"/>
                </a:rPr>
                <a:t>Insertion</a:t>
              </a:r>
            </a:p>
            <a:p>
              <a:r>
                <a:rPr lang="en-US" sz="1200" dirty="0" smtClean="0">
                  <a:latin typeface="Helvetica"/>
                  <a:cs typeface="Helvetica"/>
                </a:rPr>
                <a:t>Shift</a:t>
              </a:r>
            </a:p>
            <a:p>
              <a:r>
                <a:rPr lang="en-US" sz="1200" dirty="0" smtClean="0">
                  <a:latin typeface="Helvetica"/>
                  <a:cs typeface="Helvetica"/>
                </a:rPr>
                <a:t>Deletion</a:t>
              </a:r>
            </a:p>
            <a:p>
              <a:r>
                <a:rPr lang="en-US" sz="1200" dirty="0" smtClean="0">
                  <a:latin typeface="Helvetica"/>
                  <a:cs typeface="Helvetica"/>
                </a:rPr>
                <a:t>Stop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457200" y="1955800"/>
              <a:ext cx="241300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57200" y="2120900"/>
              <a:ext cx="241300" cy="0"/>
            </a:xfrm>
            <a:prstGeom prst="line">
              <a:avLst/>
            </a:pr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57200" y="2298700"/>
              <a:ext cx="241300" cy="0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57200" y="2489200"/>
              <a:ext cx="241300" cy="0"/>
            </a:xfrm>
            <a:prstGeom prst="line">
              <a:avLst/>
            </a:prstGeom>
            <a:ln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6" name="Picture 15" descr="Defects-al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35" y="127000"/>
            <a:ext cx="8020424" cy="61976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6200" y="146244"/>
            <a:ext cx="1574800" cy="461665"/>
            <a:chOff x="457200" y="1790700"/>
            <a:chExt cx="1574800" cy="461665"/>
          </a:xfrm>
        </p:grpSpPr>
        <p:sp>
          <p:nvSpPr>
            <p:cNvPr id="15" name="TextBox 14"/>
            <p:cNvSpPr txBox="1"/>
            <p:nvPr/>
          </p:nvSpPr>
          <p:spPr>
            <a:xfrm>
              <a:off x="660400" y="1790700"/>
              <a:ext cx="1371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Helvetica"/>
                  <a:cs typeface="Helvetica"/>
                </a:rPr>
                <a:t>Duplicated</a:t>
              </a:r>
            </a:p>
            <a:p>
              <a:r>
                <a:rPr lang="en-US" sz="1200" dirty="0" smtClean="0">
                  <a:latin typeface="Helvetica"/>
                  <a:cs typeface="Helvetica"/>
                </a:rPr>
                <a:t>Processed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457200" y="1955800"/>
              <a:ext cx="2413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57200" y="2120900"/>
              <a:ext cx="241300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56093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the mammals show a gradual increase in the number of defects with age</a:t>
            </a:r>
          </a:p>
          <a:p>
            <a:r>
              <a:rPr lang="en-US" dirty="0" smtClean="0"/>
              <a:t>There are no obvious differentiations between processed and duplicated pseudogenes</a:t>
            </a:r>
          </a:p>
          <a:p>
            <a:r>
              <a:rPr lang="en-US" dirty="0" smtClean="0"/>
              <a:t>Fly pseudogene defects are enriched in deletions – consistent with the high deletion rate observed in fly genome </a:t>
            </a:r>
          </a:p>
          <a:p>
            <a:r>
              <a:rPr lang="en-US" dirty="0" smtClean="0"/>
              <a:t>Worm shows a preference for accumulating insertions in the pseudogene sequence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13/08/2013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8155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67857-8692-E547-864B-07A504B41BF6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13/08/2013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5161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 Features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Data availability for Human, Worm, and Fly, &amp; limited resources for the other mammals</a:t>
            </a:r>
          </a:p>
          <a:p>
            <a:r>
              <a:rPr lang="en-US" dirty="0" smtClean="0"/>
              <a:t>Transcription</a:t>
            </a:r>
          </a:p>
          <a:p>
            <a:r>
              <a:rPr lang="en-US" dirty="0" smtClean="0"/>
              <a:t>Presence of Pol2 binding sites in the upstream region</a:t>
            </a:r>
          </a:p>
          <a:p>
            <a:r>
              <a:rPr lang="en-US" dirty="0" smtClean="0"/>
              <a:t>Active chromatin: </a:t>
            </a:r>
          </a:p>
          <a:p>
            <a:pPr lvl="1"/>
            <a:r>
              <a:rPr lang="en-US" sz="2800" dirty="0" smtClean="0"/>
              <a:t>Histone marks </a:t>
            </a:r>
          </a:p>
          <a:p>
            <a:pPr lvl="1"/>
            <a:r>
              <a:rPr lang="en-US" sz="2800" dirty="0" smtClean="0"/>
              <a:t>Chromatin segmentation</a:t>
            </a:r>
          </a:p>
          <a:p>
            <a:r>
              <a:rPr lang="en-US" dirty="0" smtClean="0"/>
              <a:t>Active TF binding sites in the upstream region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A72A7-41E7-8C4B-ABBE-68127B2E14C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13/08/2013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9673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Transcription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Calculate RPKM for each pseudogene using uniquely mapped reads</a:t>
            </a:r>
          </a:p>
          <a:p>
            <a:pPr lvl="1"/>
            <a:r>
              <a:rPr lang="en-US" sz="1800" dirty="0"/>
              <a:t>filtered out pseudogene regions </a:t>
            </a:r>
            <a:r>
              <a:rPr lang="en-US" sz="1800" dirty="0" smtClean="0"/>
              <a:t>with </a:t>
            </a:r>
            <a:r>
              <a:rPr lang="en-US" sz="1800" dirty="0" err="1"/>
              <a:t>mappability</a:t>
            </a:r>
            <a:r>
              <a:rPr lang="en-US" sz="1800" dirty="0"/>
              <a:t> </a:t>
            </a:r>
            <a:r>
              <a:rPr lang="en-US" sz="1800" dirty="0" smtClean="0"/>
              <a:t>&lt; 1</a:t>
            </a:r>
            <a:r>
              <a:rPr lang="en-GB" sz="1800" dirty="0" smtClean="0"/>
              <a:t> </a:t>
            </a:r>
          </a:p>
          <a:p>
            <a:pPr lvl="1"/>
            <a:r>
              <a:rPr lang="en-US" sz="1800" dirty="0"/>
              <a:t>discarded the pseudogene regions shorter than 100 </a:t>
            </a:r>
            <a:r>
              <a:rPr lang="en-US" sz="1800" dirty="0" err="1"/>
              <a:t>bp</a:t>
            </a:r>
            <a:r>
              <a:rPr lang="en-GB" sz="1800" dirty="0"/>
              <a:t> </a:t>
            </a:r>
            <a:endParaRPr lang="en-US" sz="1800" dirty="0" smtClean="0"/>
          </a:p>
          <a:p>
            <a:r>
              <a:rPr lang="en-US" sz="1800" dirty="0" smtClean="0">
                <a:solidFill>
                  <a:srgbClr val="000000"/>
                </a:solidFill>
              </a:rPr>
              <a:t>Organism dependent RPKM cut-off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h</a:t>
            </a:r>
            <a:r>
              <a:rPr lang="en-US" sz="1800" dirty="0" smtClean="0">
                <a:solidFill>
                  <a:srgbClr val="000000"/>
                </a:solidFill>
              </a:rPr>
              <a:t>uman: </a:t>
            </a:r>
            <a:r>
              <a:rPr lang="en-US" sz="1800" b="1" dirty="0" smtClean="0">
                <a:solidFill>
                  <a:srgbClr val="000000"/>
                </a:solidFill>
              </a:rPr>
              <a:t>2</a:t>
            </a:r>
            <a:r>
              <a:rPr lang="en-US" sz="1800" dirty="0" smtClean="0">
                <a:solidFill>
                  <a:srgbClr val="000000"/>
                </a:solidFill>
              </a:rPr>
              <a:t> – according to previous validations 15% transcribed pseudogenes</a:t>
            </a:r>
          </a:p>
          <a:p>
            <a:pPr marL="457200" lvl="1" indent="0">
              <a:buNone/>
            </a:pP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smtClean="0">
                <a:solidFill>
                  <a:srgbClr val="000000"/>
                </a:solidFill>
              </a:rPr>
              <a:t>    ***1441 transcribed pseudogenes</a:t>
            </a:r>
          </a:p>
          <a:p>
            <a:r>
              <a:rPr lang="en-US" sz="1800" b="1" dirty="0" smtClean="0">
                <a:solidFill>
                  <a:srgbClr val="000090"/>
                </a:solidFill>
              </a:rPr>
              <a:t>Assumption:</a:t>
            </a:r>
          </a:p>
          <a:p>
            <a:pPr lvl="1"/>
            <a:r>
              <a:rPr lang="en-US" sz="1800" dirty="0" smtClean="0">
                <a:solidFill>
                  <a:srgbClr val="000090"/>
                </a:solidFill>
              </a:rPr>
              <a:t>the </a:t>
            </a:r>
            <a:r>
              <a:rPr lang="en-US" sz="1800" dirty="0">
                <a:solidFill>
                  <a:srgbClr val="000090"/>
                </a:solidFill>
              </a:rPr>
              <a:t>transcription of protein coding genes in human, worm and fly has similar distributions</a:t>
            </a:r>
            <a:r>
              <a:rPr lang="en-GB" sz="1800" dirty="0">
                <a:solidFill>
                  <a:srgbClr val="000090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</a:p>
          <a:p>
            <a:r>
              <a:rPr lang="en-US" sz="1800" dirty="0" smtClean="0"/>
              <a:t>The normalization </a:t>
            </a:r>
            <a:r>
              <a:rPr lang="en-US" sz="1800" dirty="0"/>
              <a:t>derived from protein coding genes </a:t>
            </a:r>
            <a:r>
              <a:rPr lang="en-US" sz="1800" dirty="0" smtClean="0"/>
              <a:t>is applied to pseudogenes </a:t>
            </a:r>
            <a:endParaRPr lang="en-US" sz="1800" dirty="0" smtClean="0">
              <a:solidFill>
                <a:srgbClr val="000000"/>
              </a:solidFill>
            </a:endParaRP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w</a:t>
            </a:r>
            <a:r>
              <a:rPr lang="en-US" sz="1800" dirty="0" smtClean="0">
                <a:solidFill>
                  <a:srgbClr val="000000"/>
                </a:solidFill>
              </a:rPr>
              <a:t>orm 	</a:t>
            </a:r>
            <a:r>
              <a:rPr lang="en-US" sz="1800" b="1" dirty="0" smtClean="0">
                <a:solidFill>
                  <a:srgbClr val="000000"/>
                </a:solidFill>
              </a:rPr>
              <a:t>5.7         ***150 transcribed pseudogenes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</a:rPr>
              <a:t>fly 	</a:t>
            </a:r>
            <a:r>
              <a:rPr lang="en-US" sz="1800" b="1" dirty="0" smtClean="0">
                <a:solidFill>
                  <a:srgbClr val="000000"/>
                </a:solidFill>
              </a:rPr>
              <a:t>10.8	      ***23   transcribed pseudogenes</a:t>
            </a:r>
            <a:endParaRPr lang="en-US" sz="1800" b="1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D94CA-47FD-F040-802D-C7E9CFA0D98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13/08/2013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4751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Pseudogene Activity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3942F-ED61-9D43-A6C7-FCA17EB62DD2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13/08/2013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424" name="Picture 42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439" l="12314" r="47451"/>
                    </a14:imgEffect>
                  </a14:imgLayer>
                </a14:imgProps>
              </a:ext>
            </a:extLst>
          </a:blip>
          <a:srcRect l="8052" t="3889" r="48139" b="25000"/>
          <a:stretch/>
        </p:blipFill>
        <p:spPr>
          <a:xfrm>
            <a:off x="1699403" y="1343162"/>
            <a:ext cx="330463" cy="555352"/>
          </a:xfrm>
          <a:prstGeom prst="rect">
            <a:avLst/>
          </a:prstGeom>
        </p:spPr>
      </p:pic>
      <p:pic>
        <p:nvPicPr>
          <p:cNvPr id="425" name="Picture 42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05" b="98485" l="2188" r="98750">
                        <a14:foregroundMark x1="55937" y1="57765" x2="55937" y2="57765"/>
                        <a14:foregroundMark x1="55937" y1="57765" x2="55937" y2="577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1995" y="1596593"/>
            <a:ext cx="577799" cy="352647"/>
          </a:xfrm>
          <a:prstGeom prst="rect">
            <a:avLst/>
          </a:prstGeom>
        </p:spPr>
      </p:pic>
      <p:pic>
        <p:nvPicPr>
          <p:cNvPr id="426" name="Picture 4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7642780" y="1528487"/>
            <a:ext cx="352647" cy="373281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165100" y="2070100"/>
            <a:ext cx="8705675" cy="3744526"/>
            <a:chOff x="452859" y="2258626"/>
            <a:chExt cx="8417916" cy="3352800"/>
          </a:xfrm>
        </p:grpSpPr>
        <p:grpSp>
          <p:nvGrpSpPr>
            <p:cNvPr id="432" name="Group 431"/>
            <p:cNvGrpSpPr/>
            <p:nvPr/>
          </p:nvGrpSpPr>
          <p:grpSpPr>
            <a:xfrm>
              <a:off x="453214" y="2258626"/>
              <a:ext cx="8417561" cy="2665235"/>
              <a:chOff x="704538" y="206031"/>
              <a:chExt cx="8417561" cy="2665235"/>
            </a:xfrm>
          </p:grpSpPr>
          <p:sp>
            <p:nvSpPr>
              <p:cNvPr id="455" name="Left Brace 454"/>
              <p:cNvSpPr/>
              <p:nvPr/>
            </p:nvSpPr>
            <p:spPr>
              <a:xfrm rot="5400000" flipV="1">
                <a:off x="1740283" y="893884"/>
                <a:ext cx="91709" cy="931080"/>
              </a:xfrm>
              <a:prstGeom prst="leftBrace">
                <a:avLst>
                  <a:gd name="adj1" fmla="val 0"/>
                  <a:gd name="adj2" fmla="val 6478"/>
                </a:avLst>
              </a:prstGeom>
              <a:ln w="9525" cmpd="sng"/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 </a:t>
                </a:r>
                <a:endParaRPr lang="en-US" dirty="0"/>
              </a:p>
            </p:txBody>
          </p:sp>
          <p:sp>
            <p:nvSpPr>
              <p:cNvPr id="456" name="Left Brace 455"/>
              <p:cNvSpPr/>
              <p:nvPr/>
            </p:nvSpPr>
            <p:spPr>
              <a:xfrm rot="5400000" flipV="1">
                <a:off x="1502558" y="1544161"/>
                <a:ext cx="91709" cy="455628"/>
              </a:xfrm>
              <a:prstGeom prst="leftBrace">
                <a:avLst>
                  <a:gd name="adj1" fmla="val 0"/>
                  <a:gd name="adj2" fmla="val 12749"/>
                </a:avLst>
              </a:prstGeom>
              <a:ln w="9525" cmpd="sng"/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 </a:t>
                </a:r>
                <a:endParaRPr lang="en-US" dirty="0"/>
              </a:p>
            </p:txBody>
          </p:sp>
          <p:sp>
            <p:nvSpPr>
              <p:cNvPr id="457" name="Left Brace 456"/>
              <p:cNvSpPr/>
              <p:nvPr/>
            </p:nvSpPr>
            <p:spPr>
              <a:xfrm rot="5400000" flipV="1">
                <a:off x="1387558" y="2081393"/>
                <a:ext cx="91709" cy="225630"/>
              </a:xfrm>
              <a:prstGeom prst="leftBrace">
                <a:avLst>
                  <a:gd name="adj1" fmla="val 0"/>
                  <a:gd name="adj2" fmla="val 22599"/>
                </a:avLst>
              </a:prstGeom>
              <a:ln w="9525" cmpd="sng"/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 </a:t>
                </a:r>
                <a:endParaRPr lang="en-US" dirty="0"/>
              </a:p>
            </p:txBody>
          </p:sp>
          <p:sp>
            <p:nvSpPr>
              <p:cNvPr id="458" name="Left Brace 457"/>
              <p:cNvSpPr/>
              <p:nvPr/>
            </p:nvSpPr>
            <p:spPr>
              <a:xfrm rot="16200000" flipH="1" flipV="1">
                <a:off x="3311965" y="893884"/>
                <a:ext cx="91709" cy="931080"/>
              </a:xfrm>
              <a:prstGeom prst="leftBrace">
                <a:avLst>
                  <a:gd name="adj1" fmla="val 0"/>
                  <a:gd name="adj2" fmla="val 6478"/>
                </a:avLst>
              </a:prstGeom>
              <a:ln w="9525" cmpd="sng"/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 </a:t>
                </a:r>
                <a:endParaRPr lang="en-US" dirty="0"/>
              </a:p>
            </p:txBody>
          </p:sp>
          <p:sp>
            <p:nvSpPr>
              <p:cNvPr id="459" name="Left Brace 458"/>
              <p:cNvSpPr/>
              <p:nvPr/>
            </p:nvSpPr>
            <p:spPr>
              <a:xfrm rot="16200000" flipH="1" flipV="1">
                <a:off x="3548878" y="1544518"/>
                <a:ext cx="91709" cy="455628"/>
              </a:xfrm>
              <a:prstGeom prst="leftBrace">
                <a:avLst>
                  <a:gd name="adj1" fmla="val 0"/>
                  <a:gd name="adj2" fmla="val 12749"/>
                </a:avLst>
              </a:prstGeom>
              <a:ln w="9525" cmpd="sng"/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 </a:t>
                </a:r>
                <a:endParaRPr lang="en-US" dirty="0"/>
              </a:p>
            </p:txBody>
          </p:sp>
          <p:sp>
            <p:nvSpPr>
              <p:cNvPr id="460" name="Left Brace 459"/>
              <p:cNvSpPr/>
              <p:nvPr/>
            </p:nvSpPr>
            <p:spPr>
              <a:xfrm rot="16200000" flipH="1" flipV="1">
                <a:off x="3673527" y="2081393"/>
                <a:ext cx="91709" cy="225630"/>
              </a:xfrm>
              <a:prstGeom prst="leftBrace">
                <a:avLst>
                  <a:gd name="adj1" fmla="val 0"/>
                  <a:gd name="adj2" fmla="val 22599"/>
                </a:avLst>
              </a:prstGeom>
              <a:ln w="9525" cmpd="sng"/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 </a:t>
                </a:r>
                <a:endParaRPr lang="en-US" dirty="0"/>
              </a:p>
            </p:txBody>
          </p:sp>
          <p:sp>
            <p:nvSpPr>
              <p:cNvPr id="461" name="Left Brace 460"/>
              <p:cNvSpPr/>
              <p:nvPr/>
            </p:nvSpPr>
            <p:spPr>
              <a:xfrm rot="5400000" flipV="1">
                <a:off x="4386096" y="890443"/>
                <a:ext cx="91709" cy="931080"/>
              </a:xfrm>
              <a:prstGeom prst="leftBrace">
                <a:avLst>
                  <a:gd name="adj1" fmla="val 0"/>
                  <a:gd name="adj2" fmla="val 6478"/>
                </a:avLst>
              </a:prstGeom>
              <a:ln w="9525" cmpd="sng">
                <a:solidFill>
                  <a:srgbClr val="77933C"/>
                </a:solidFill>
              </a:ln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sp>
            <p:nvSpPr>
              <p:cNvPr id="462" name="Left Brace 461"/>
              <p:cNvSpPr/>
              <p:nvPr/>
            </p:nvSpPr>
            <p:spPr>
              <a:xfrm rot="5400000" flipV="1">
                <a:off x="4148371" y="1540720"/>
                <a:ext cx="91709" cy="455628"/>
              </a:xfrm>
              <a:prstGeom prst="leftBrace">
                <a:avLst>
                  <a:gd name="adj1" fmla="val 0"/>
                  <a:gd name="adj2" fmla="val 12749"/>
                </a:avLst>
              </a:prstGeom>
              <a:ln w="9525" cmpd="sng">
                <a:solidFill>
                  <a:srgbClr val="77933C"/>
                </a:solidFill>
              </a:ln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sp>
            <p:nvSpPr>
              <p:cNvPr id="463" name="Left Brace 462"/>
              <p:cNvSpPr/>
              <p:nvPr/>
            </p:nvSpPr>
            <p:spPr>
              <a:xfrm rot="5400000" flipV="1">
                <a:off x="4033371" y="2077952"/>
                <a:ext cx="91709" cy="225630"/>
              </a:xfrm>
              <a:prstGeom prst="leftBrace">
                <a:avLst>
                  <a:gd name="adj1" fmla="val 0"/>
                  <a:gd name="adj2" fmla="val 22599"/>
                </a:avLst>
              </a:prstGeom>
              <a:ln w="9525" cmpd="sng">
                <a:solidFill>
                  <a:srgbClr val="77933C"/>
                </a:solidFill>
              </a:ln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sp>
            <p:nvSpPr>
              <p:cNvPr id="464" name="Left Brace 463"/>
              <p:cNvSpPr/>
              <p:nvPr/>
            </p:nvSpPr>
            <p:spPr>
              <a:xfrm rot="16200000" flipH="1" flipV="1">
                <a:off x="8588873" y="890849"/>
                <a:ext cx="91709" cy="930267"/>
              </a:xfrm>
              <a:prstGeom prst="leftBrace">
                <a:avLst>
                  <a:gd name="adj1" fmla="val 0"/>
                  <a:gd name="adj2" fmla="val 6478"/>
                </a:avLst>
              </a:prstGeom>
              <a:ln w="9525" cmpd="sng">
                <a:solidFill>
                  <a:srgbClr val="4F81BD"/>
                </a:solidFill>
              </a:ln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sp>
            <p:nvSpPr>
              <p:cNvPr id="465" name="Left Brace 464"/>
              <p:cNvSpPr/>
              <p:nvPr/>
            </p:nvSpPr>
            <p:spPr>
              <a:xfrm rot="16200000" flipH="1" flipV="1">
                <a:off x="8825993" y="1541276"/>
                <a:ext cx="91709" cy="455230"/>
              </a:xfrm>
              <a:prstGeom prst="leftBrace">
                <a:avLst>
                  <a:gd name="adj1" fmla="val 0"/>
                  <a:gd name="adj2" fmla="val 12749"/>
                </a:avLst>
              </a:prstGeom>
              <a:ln w="9525" cmpd="sng">
                <a:solidFill>
                  <a:srgbClr val="4F81BD"/>
                </a:solidFill>
              </a:ln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sp>
            <p:nvSpPr>
              <p:cNvPr id="466" name="Left Brace 465"/>
              <p:cNvSpPr/>
              <p:nvPr/>
            </p:nvSpPr>
            <p:spPr>
              <a:xfrm rot="16200000" flipH="1" flipV="1">
                <a:off x="8950743" y="2078050"/>
                <a:ext cx="91709" cy="225433"/>
              </a:xfrm>
              <a:prstGeom prst="leftBrace">
                <a:avLst>
                  <a:gd name="adj1" fmla="val 0"/>
                  <a:gd name="adj2" fmla="val 22599"/>
                </a:avLst>
              </a:prstGeom>
              <a:ln w="9525" cmpd="sng">
                <a:solidFill>
                  <a:srgbClr val="4F81BD"/>
                </a:solidFill>
              </a:ln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sp>
            <p:nvSpPr>
              <p:cNvPr id="467" name="Left Brace 466"/>
              <p:cNvSpPr/>
              <p:nvPr/>
            </p:nvSpPr>
            <p:spPr>
              <a:xfrm rot="16200000" flipH="1" flipV="1">
                <a:off x="5962524" y="890849"/>
                <a:ext cx="91709" cy="930267"/>
              </a:xfrm>
              <a:prstGeom prst="leftBrace">
                <a:avLst>
                  <a:gd name="adj1" fmla="val 0"/>
                  <a:gd name="adj2" fmla="val 6478"/>
                </a:avLst>
              </a:prstGeom>
              <a:ln w="9525" cmpd="sng">
                <a:solidFill>
                  <a:srgbClr val="77933C"/>
                </a:solidFill>
              </a:ln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sp>
            <p:nvSpPr>
              <p:cNvPr id="468" name="Left Brace 467"/>
              <p:cNvSpPr/>
              <p:nvPr/>
            </p:nvSpPr>
            <p:spPr>
              <a:xfrm rot="16200000" flipH="1" flipV="1">
                <a:off x="6199644" y="1541276"/>
                <a:ext cx="91709" cy="455230"/>
              </a:xfrm>
              <a:prstGeom prst="leftBrace">
                <a:avLst>
                  <a:gd name="adj1" fmla="val 0"/>
                  <a:gd name="adj2" fmla="val 12749"/>
                </a:avLst>
              </a:prstGeom>
              <a:ln w="9525" cmpd="sng">
                <a:solidFill>
                  <a:srgbClr val="77933C"/>
                </a:solidFill>
              </a:ln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sp>
            <p:nvSpPr>
              <p:cNvPr id="469" name="Left Brace 468"/>
              <p:cNvSpPr/>
              <p:nvPr/>
            </p:nvSpPr>
            <p:spPr>
              <a:xfrm rot="16200000" flipH="1" flipV="1">
                <a:off x="6324394" y="2078050"/>
                <a:ext cx="91709" cy="225433"/>
              </a:xfrm>
              <a:prstGeom prst="leftBrace">
                <a:avLst>
                  <a:gd name="adj1" fmla="val 0"/>
                  <a:gd name="adj2" fmla="val 22599"/>
                </a:avLst>
              </a:prstGeom>
              <a:ln w="9525" cmpd="sng">
                <a:solidFill>
                  <a:srgbClr val="77933C"/>
                </a:solidFill>
              </a:ln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sp>
            <p:nvSpPr>
              <p:cNvPr id="470" name="Left Brace 469"/>
              <p:cNvSpPr/>
              <p:nvPr/>
            </p:nvSpPr>
            <p:spPr>
              <a:xfrm rot="5400000" flipV="1">
                <a:off x="7012445" y="890443"/>
                <a:ext cx="91709" cy="931080"/>
              </a:xfrm>
              <a:prstGeom prst="leftBrace">
                <a:avLst>
                  <a:gd name="adj1" fmla="val 0"/>
                  <a:gd name="adj2" fmla="val 6478"/>
                </a:avLst>
              </a:prstGeom>
              <a:ln w="9525" cmpd="sng">
                <a:solidFill>
                  <a:srgbClr val="4F81BD"/>
                </a:solidFill>
              </a:ln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sp>
            <p:nvSpPr>
              <p:cNvPr id="471" name="Left Brace 470"/>
              <p:cNvSpPr/>
              <p:nvPr/>
            </p:nvSpPr>
            <p:spPr>
              <a:xfrm rot="5400000" flipV="1">
                <a:off x="6774720" y="1540720"/>
                <a:ext cx="91709" cy="455628"/>
              </a:xfrm>
              <a:prstGeom prst="leftBrace">
                <a:avLst>
                  <a:gd name="adj1" fmla="val 0"/>
                  <a:gd name="adj2" fmla="val 12749"/>
                </a:avLst>
              </a:prstGeom>
              <a:ln w="9525" cmpd="sng">
                <a:solidFill>
                  <a:srgbClr val="4F81BD"/>
                </a:solidFill>
              </a:ln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sp>
            <p:nvSpPr>
              <p:cNvPr id="472" name="Left Brace 471"/>
              <p:cNvSpPr/>
              <p:nvPr/>
            </p:nvSpPr>
            <p:spPr>
              <a:xfrm rot="5400000" flipV="1">
                <a:off x="6659720" y="2077952"/>
                <a:ext cx="91709" cy="225630"/>
              </a:xfrm>
              <a:prstGeom prst="leftBrace">
                <a:avLst>
                  <a:gd name="adj1" fmla="val 0"/>
                  <a:gd name="adj2" fmla="val 22599"/>
                </a:avLst>
              </a:prstGeom>
              <a:ln w="9525" cmpd="sng">
                <a:solidFill>
                  <a:srgbClr val="4F81BD"/>
                </a:solidFill>
              </a:ln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graphicFrame>
            <p:nvGraphicFramePr>
              <p:cNvPr id="473" name="Chart 472"/>
              <p:cNvGraphicFramePr/>
              <p:nvPr>
                <p:extLst>
                  <p:ext uri="{D42A27DB-BD31-4B8C-83A1-F6EECF244321}">
                    <p14:modId xmlns:p14="http://schemas.microsoft.com/office/powerpoint/2010/main" val="1789287953"/>
                  </p:ext>
                </p:extLst>
              </p:nvPr>
            </p:nvGraphicFramePr>
            <p:xfrm>
              <a:off x="3934376" y="472320"/>
              <a:ext cx="2548396" cy="57916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8"/>
              </a:graphicData>
            </a:graphic>
          </p:graphicFrame>
          <p:graphicFrame>
            <p:nvGraphicFramePr>
              <p:cNvPr id="474" name="Chart 473"/>
              <p:cNvGraphicFramePr/>
              <p:nvPr>
                <p:extLst>
                  <p:ext uri="{D42A27DB-BD31-4B8C-83A1-F6EECF244321}">
                    <p14:modId xmlns:p14="http://schemas.microsoft.com/office/powerpoint/2010/main" val="46548960"/>
                  </p:ext>
                </p:extLst>
              </p:nvPr>
            </p:nvGraphicFramePr>
            <p:xfrm>
              <a:off x="1297412" y="475254"/>
              <a:ext cx="2548396" cy="543267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9"/>
              </a:graphicData>
            </a:graphic>
          </p:graphicFrame>
          <p:grpSp>
            <p:nvGrpSpPr>
              <p:cNvPr id="475" name="Group 474"/>
              <p:cNvGrpSpPr/>
              <p:nvPr/>
            </p:nvGrpSpPr>
            <p:grpSpPr>
              <a:xfrm>
                <a:off x="1297412" y="1392847"/>
                <a:ext cx="137807" cy="338403"/>
                <a:chOff x="787357" y="1173823"/>
                <a:chExt cx="137807" cy="338403"/>
              </a:xfrm>
            </p:grpSpPr>
            <p:sp>
              <p:nvSpPr>
                <p:cNvPr id="847" name="Rounded Rectangle 846"/>
                <p:cNvSpPr/>
                <p:nvPr/>
              </p:nvSpPr>
              <p:spPr>
                <a:xfrm>
                  <a:off x="787357" y="1173823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FF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>
                  <a:normAutofit lnSpcReduction="10000"/>
                </a:bodyPr>
                <a:lstStyle/>
                <a:p>
                  <a:pPr algn="ctr"/>
                  <a:r>
                    <a:rPr lang="en-US" sz="900" b="1" dirty="0" smtClean="0">
                      <a:latin typeface="Arial"/>
                      <a:cs typeface="Arial"/>
                    </a:rPr>
                    <a:t>150</a:t>
                  </a:r>
                  <a:endParaRPr lang="en-US" sz="900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848" name="Rounded Rectangle 10"/>
                <p:cNvSpPr/>
                <p:nvPr/>
              </p:nvSpPr>
              <p:spPr>
                <a:xfrm>
                  <a:off x="791393" y="1177859"/>
                  <a:ext cx="129735" cy="330331"/>
                </a:xfrm>
                <a:prstGeom prst="rect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rm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900" b="0" kern="12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476" name="Group 475"/>
              <p:cNvGrpSpPr/>
              <p:nvPr/>
            </p:nvGrpSpPr>
            <p:grpSpPr>
              <a:xfrm>
                <a:off x="1294984" y="1812302"/>
                <a:ext cx="137807" cy="338403"/>
                <a:chOff x="626382" y="1590467"/>
                <a:chExt cx="137807" cy="338403"/>
              </a:xfrm>
            </p:grpSpPr>
            <p:sp>
              <p:nvSpPr>
                <p:cNvPr id="845" name="Rounded Rectangle 844"/>
                <p:cNvSpPr/>
                <p:nvPr/>
              </p:nvSpPr>
              <p:spPr>
                <a:xfrm>
                  <a:off x="626382" y="1590467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FF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>
                  <a:normAutofit fontScale="62500" lnSpcReduction="20000"/>
                </a:bodyPr>
                <a:lstStyle/>
                <a:p>
                  <a:pPr algn="ctr"/>
                  <a:r>
                    <a:rPr lang="en-US" b="1" dirty="0" smtClean="0"/>
                    <a:t>121</a:t>
                  </a:r>
                  <a:endParaRPr lang="en-US" b="1" dirty="0"/>
                </a:p>
              </p:txBody>
            </p:sp>
            <p:sp>
              <p:nvSpPr>
                <p:cNvPr id="846" name="Rounded Rectangle 13"/>
                <p:cNvSpPr/>
                <p:nvPr/>
              </p:nvSpPr>
              <p:spPr>
                <a:xfrm>
                  <a:off x="630418" y="1594503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rm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900" b="0" kern="12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477" name="Group 476"/>
              <p:cNvGrpSpPr/>
              <p:nvPr/>
            </p:nvGrpSpPr>
            <p:grpSpPr>
              <a:xfrm>
                <a:off x="1297412" y="2232982"/>
                <a:ext cx="137807" cy="338403"/>
                <a:chOff x="545895" y="2007111"/>
                <a:chExt cx="137807" cy="338403"/>
              </a:xfrm>
            </p:grpSpPr>
            <p:sp>
              <p:nvSpPr>
                <p:cNvPr id="843" name="Rounded Rectangle 842"/>
                <p:cNvSpPr/>
                <p:nvPr/>
              </p:nvSpPr>
              <p:spPr>
                <a:xfrm>
                  <a:off x="545895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FF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>
                  <a:noAutofit/>
                </a:bodyPr>
                <a:lstStyle/>
                <a:p>
                  <a:pPr algn="ctr"/>
                  <a:r>
                    <a:rPr lang="en-US" sz="1000" b="1" dirty="0" smtClean="0">
                      <a:latin typeface="Arial"/>
                      <a:cs typeface="Arial"/>
                    </a:rPr>
                    <a:t>88</a:t>
                  </a:r>
                  <a:endParaRPr lang="en-US" sz="1000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844" name="Rounded Rectangle 16"/>
                <p:cNvSpPr/>
                <p:nvPr/>
              </p:nvSpPr>
              <p:spPr>
                <a:xfrm>
                  <a:off x="549931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rm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900" b="0" kern="1200" dirty="0">
                    <a:solidFill>
                      <a:schemeClr val="tx1"/>
                    </a:solidFill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478" name="Group 477"/>
              <p:cNvGrpSpPr/>
              <p:nvPr/>
            </p:nvGrpSpPr>
            <p:grpSpPr>
              <a:xfrm>
                <a:off x="1458387" y="2232982"/>
                <a:ext cx="137807" cy="338403"/>
                <a:chOff x="706870" y="2007111"/>
                <a:chExt cx="137807" cy="338403"/>
              </a:xfrm>
            </p:grpSpPr>
            <p:sp>
              <p:nvSpPr>
                <p:cNvPr id="841" name="Rounded Rectangle 840"/>
                <p:cNvSpPr/>
                <p:nvPr/>
              </p:nvSpPr>
              <p:spPr>
                <a:xfrm>
                  <a:off x="706870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>
                  <a:no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33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842" name="Rounded Rectangle 19"/>
                <p:cNvSpPr/>
                <p:nvPr/>
              </p:nvSpPr>
              <p:spPr>
                <a:xfrm>
                  <a:off x="710906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479" name="Group 478"/>
              <p:cNvGrpSpPr/>
              <p:nvPr/>
            </p:nvGrpSpPr>
            <p:grpSpPr>
              <a:xfrm>
                <a:off x="1699849" y="1816338"/>
                <a:ext cx="137807" cy="338403"/>
                <a:chOff x="948332" y="1590467"/>
                <a:chExt cx="137807" cy="338403"/>
              </a:xfrm>
            </p:grpSpPr>
            <p:sp>
              <p:nvSpPr>
                <p:cNvPr id="839" name="Rounded Rectangle 22"/>
                <p:cNvSpPr/>
                <p:nvPr/>
              </p:nvSpPr>
              <p:spPr>
                <a:xfrm>
                  <a:off x="952368" y="1594503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rm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900" b="0" kern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840" name="Rounded Rectangle 839"/>
                <p:cNvSpPr/>
                <p:nvPr/>
              </p:nvSpPr>
              <p:spPr>
                <a:xfrm>
                  <a:off x="948332" y="1590467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>
                  <a:normAutofit fontScale="62500" lnSpcReduction="20000"/>
                </a:bodyPr>
                <a:lstStyle/>
                <a:p>
                  <a:pPr algn="ctr"/>
                  <a:r>
                    <a:rPr lang="en-US" dirty="0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29</a:t>
                  </a:r>
                  <a:endPara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p:grpSp>
          <p:sp>
            <p:nvSpPr>
              <p:cNvPr id="480" name="Straight Connector 23"/>
              <p:cNvSpPr/>
              <p:nvPr/>
            </p:nvSpPr>
            <p:spPr>
              <a:xfrm>
                <a:off x="1642546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126207" y="45720"/>
                    </a:moveTo>
                    <a:lnTo>
                      <a:pt x="126207" y="84840"/>
                    </a:lnTo>
                    <a:lnTo>
                      <a:pt x="45720" y="84840"/>
                    </a:lnTo>
                    <a:lnTo>
                      <a:pt x="45720" y="123960"/>
                    </a:lnTo>
                  </a:path>
                </a:pathLst>
              </a:cu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481" name="Group 480"/>
              <p:cNvGrpSpPr/>
              <p:nvPr/>
            </p:nvGrpSpPr>
            <p:grpSpPr>
              <a:xfrm>
                <a:off x="1619362" y="2232982"/>
                <a:ext cx="137807" cy="338403"/>
                <a:chOff x="867845" y="2007111"/>
                <a:chExt cx="137807" cy="338403"/>
              </a:xfrm>
            </p:grpSpPr>
            <p:sp>
              <p:nvSpPr>
                <p:cNvPr id="837" name="Rounded Rectangle 836"/>
                <p:cNvSpPr/>
                <p:nvPr/>
              </p:nvSpPr>
              <p:spPr>
                <a:xfrm>
                  <a:off x="867845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FF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>
                  <a:no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21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838" name="Rounded Rectangle 25"/>
                <p:cNvSpPr/>
                <p:nvPr/>
              </p:nvSpPr>
              <p:spPr>
                <a:xfrm>
                  <a:off x="871881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482" name="Straight Connector 26"/>
              <p:cNvSpPr/>
              <p:nvPr/>
            </p:nvSpPr>
            <p:spPr>
              <a:xfrm>
                <a:off x="1723033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45720" y="45720"/>
                    </a:moveTo>
                    <a:lnTo>
                      <a:pt x="45720" y="84840"/>
                    </a:lnTo>
                    <a:lnTo>
                      <a:pt x="126207" y="84840"/>
                    </a:lnTo>
                    <a:lnTo>
                      <a:pt x="126207" y="123960"/>
                    </a:lnTo>
                  </a:path>
                </a:pathLst>
              </a:cu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483" name="Group 482"/>
              <p:cNvGrpSpPr/>
              <p:nvPr/>
            </p:nvGrpSpPr>
            <p:grpSpPr>
              <a:xfrm>
                <a:off x="1780337" y="2232982"/>
                <a:ext cx="137807" cy="338403"/>
                <a:chOff x="1028820" y="2007111"/>
                <a:chExt cx="137807" cy="338403"/>
              </a:xfrm>
            </p:grpSpPr>
            <p:sp>
              <p:nvSpPr>
                <p:cNvPr id="835" name="Rounded Rectangle 834"/>
                <p:cNvSpPr/>
                <p:nvPr/>
              </p:nvSpPr>
              <p:spPr>
                <a:xfrm>
                  <a:off x="1028820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>
                  <a:no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8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836" name="Rounded Rectangle 28"/>
                <p:cNvSpPr/>
                <p:nvPr/>
              </p:nvSpPr>
              <p:spPr>
                <a:xfrm>
                  <a:off x="1032856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484" name="Group 483"/>
              <p:cNvGrpSpPr/>
              <p:nvPr/>
            </p:nvGrpSpPr>
            <p:grpSpPr>
              <a:xfrm>
                <a:off x="2182774" y="1399694"/>
                <a:ext cx="137807" cy="338403"/>
                <a:chOff x="1431257" y="1173823"/>
                <a:chExt cx="137807" cy="338403"/>
              </a:xfrm>
            </p:grpSpPr>
            <p:sp>
              <p:nvSpPr>
                <p:cNvPr id="833" name="Rounded Rectangle 832"/>
                <p:cNvSpPr/>
                <p:nvPr/>
              </p:nvSpPr>
              <p:spPr>
                <a:xfrm>
                  <a:off x="1431257" y="1173823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BFBFB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>
                  <a:normAutofit fontScale="62500" lnSpcReduction="20000"/>
                </a:bodyPr>
                <a:lstStyle/>
                <a:p>
                  <a:pPr algn="ctr"/>
                  <a:r>
                    <a:rPr lang="en-US" dirty="0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/>
                      <a:cs typeface="Arial"/>
                    </a:rPr>
                    <a:t>1291</a:t>
                  </a:r>
                  <a:endPara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834" name="Rounded Rectangle 31"/>
                <p:cNvSpPr/>
                <p:nvPr/>
              </p:nvSpPr>
              <p:spPr>
                <a:xfrm>
                  <a:off x="1435293" y="1177859"/>
                  <a:ext cx="129735" cy="330331"/>
                </a:xfrm>
                <a:prstGeom prst="rect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rm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900" b="0" kern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485" name="Straight Connector 32"/>
              <p:cNvSpPr/>
              <p:nvPr/>
            </p:nvSpPr>
            <p:spPr>
              <a:xfrm>
                <a:off x="2090703" y="1692377"/>
                <a:ext cx="160974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160974" y="45720"/>
                    </a:moveTo>
                    <a:lnTo>
                      <a:pt x="160974" y="84840"/>
                    </a:lnTo>
                    <a:lnTo>
                      <a:pt x="0" y="84840"/>
                    </a:lnTo>
                    <a:lnTo>
                      <a:pt x="0" y="123960"/>
                    </a:lnTo>
                  </a:path>
                </a:pathLst>
              </a:cu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486" name="Group 485"/>
              <p:cNvGrpSpPr/>
              <p:nvPr/>
            </p:nvGrpSpPr>
            <p:grpSpPr>
              <a:xfrm>
                <a:off x="2021799" y="1816338"/>
                <a:ext cx="137807" cy="338403"/>
                <a:chOff x="1270282" y="1590467"/>
                <a:chExt cx="137807" cy="338403"/>
              </a:xfrm>
            </p:grpSpPr>
            <p:sp>
              <p:nvSpPr>
                <p:cNvPr id="831" name="Rounded Rectangle 830"/>
                <p:cNvSpPr/>
                <p:nvPr/>
              </p:nvSpPr>
              <p:spPr>
                <a:xfrm>
                  <a:off x="1270282" y="1590467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FF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>
                  <a:normAutofit fontScale="92500" lnSpcReduction="10000"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/>
                      <a:cs typeface="Arial"/>
                    </a:rPr>
                    <a:t>1048</a:t>
                  </a:r>
                </a:p>
              </p:txBody>
            </p:sp>
            <p:sp>
              <p:nvSpPr>
                <p:cNvPr id="832" name="Rounded Rectangle 34"/>
                <p:cNvSpPr/>
                <p:nvPr/>
              </p:nvSpPr>
              <p:spPr>
                <a:xfrm>
                  <a:off x="1274318" y="1594503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487" name="Straight Connector 35"/>
              <p:cNvSpPr/>
              <p:nvPr/>
            </p:nvSpPr>
            <p:spPr>
              <a:xfrm>
                <a:off x="1964496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126207" y="45720"/>
                    </a:moveTo>
                    <a:lnTo>
                      <a:pt x="126207" y="84840"/>
                    </a:lnTo>
                    <a:lnTo>
                      <a:pt x="45720" y="84840"/>
                    </a:lnTo>
                    <a:lnTo>
                      <a:pt x="45720" y="123960"/>
                    </a:lnTo>
                  </a:path>
                </a:pathLst>
              </a:cu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488" name="Group 487"/>
              <p:cNvGrpSpPr/>
              <p:nvPr/>
            </p:nvGrpSpPr>
            <p:grpSpPr>
              <a:xfrm>
                <a:off x="1941312" y="2232982"/>
                <a:ext cx="137807" cy="338403"/>
                <a:chOff x="1189795" y="2007111"/>
                <a:chExt cx="137807" cy="338403"/>
              </a:xfrm>
            </p:grpSpPr>
            <p:sp>
              <p:nvSpPr>
                <p:cNvPr id="829" name="Rounded Rectangle 828"/>
                <p:cNvSpPr/>
                <p:nvPr/>
              </p:nvSpPr>
              <p:spPr>
                <a:xfrm>
                  <a:off x="1189795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FF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>
                  <a:normAutofit fontScale="92500" lnSpcReduction="10000"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54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830" name="Rounded Rectangle 37"/>
                <p:cNvSpPr/>
                <p:nvPr/>
              </p:nvSpPr>
              <p:spPr>
                <a:xfrm>
                  <a:off x="1193831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489" name="Straight Connector 38"/>
              <p:cNvSpPr/>
              <p:nvPr/>
            </p:nvSpPr>
            <p:spPr>
              <a:xfrm>
                <a:off x="2044983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45720" y="45720"/>
                    </a:moveTo>
                    <a:lnTo>
                      <a:pt x="45720" y="84840"/>
                    </a:lnTo>
                    <a:lnTo>
                      <a:pt x="126207" y="84840"/>
                    </a:lnTo>
                    <a:lnTo>
                      <a:pt x="126207" y="123960"/>
                    </a:lnTo>
                  </a:path>
                </a:pathLst>
              </a:cu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490" name="Group 489"/>
              <p:cNvGrpSpPr/>
              <p:nvPr/>
            </p:nvGrpSpPr>
            <p:grpSpPr>
              <a:xfrm>
                <a:off x="2102287" y="2232982"/>
                <a:ext cx="137807" cy="338403"/>
                <a:chOff x="1350770" y="2007111"/>
                <a:chExt cx="137807" cy="338403"/>
              </a:xfrm>
            </p:grpSpPr>
            <p:sp>
              <p:nvSpPr>
                <p:cNvPr id="827" name="Rounded Rectangle 826"/>
                <p:cNvSpPr/>
                <p:nvPr/>
              </p:nvSpPr>
              <p:spPr>
                <a:xfrm>
                  <a:off x="1350770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>
                  <a:no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994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828" name="Rounded Rectangle 40"/>
                <p:cNvSpPr/>
                <p:nvPr/>
              </p:nvSpPr>
              <p:spPr>
                <a:xfrm>
                  <a:off x="1354806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491" name="Straight Connector 41"/>
              <p:cNvSpPr/>
              <p:nvPr/>
            </p:nvSpPr>
            <p:spPr>
              <a:xfrm>
                <a:off x="2251678" y="1692377"/>
                <a:ext cx="160974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45720"/>
                    </a:moveTo>
                    <a:lnTo>
                      <a:pt x="0" y="84840"/>
                    </a:lnTo>
                    <a:lnTo>
                      <a:pt x="160974" y="84840"/>
                    </a:lnTo>
                    <a:lnTo>
                      <a:pt x="160974" y="123960"/>
                    </a:lnTo>
                  </a:path>
                </a:pathLst>
              </a:cu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492" name="Group 491"/>
              <p:cNvGrpSpPr/>
              <p:nvPr/>
            </p:nvGrpSpPr>
            <p:grpSpPr>
              <a:xfrm>
                <a:off x="2343749" y="1816338"/>
                <a:ext cx="137807" cy="338403"/>
                <a:chOff x="1592232" y="1590467"/>
                <a:chExt cx="137807" cy="338403"/>
              </a:xfrm>
            </p:grpSpPr>
            <p:sp>
              <p:nvSpPr>
                <p:cNvPr id="825" name="Rounded Rectangle 824"/>
                <p:cNvSpPr/>
                <p:nvPr/>
              </p:nvSpPr>
              <p:spPr>
                <a:xfrm>
                  <a:off x="1592232" y="1590467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>
                  <a:normAutofit fontScale="62500" lnSpcReduction="20000"/>
                </a:bodyPr>
                <a:lstStyle/>
                <a:p>
                  <a:pPr algn="ctr"/>
                  <a:r>
                    <a:rPr lang="en-US" dirty="0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/>
                      <a:cs typeface="Arial"/>
                    </a:rPr>
                    <a:t>243</a:t>
                  </a:r>
                  <a:endPara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826" name="Rounded Rectangle 43"/>
                <p:cNvSpPr/>
                <p:nvPr/>
              </p:nvSpPr>
              <p:spPr>
                <a:xfrm>
                  <a:off x="1596268" y="1594503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493" name="Straight Connector 44"/>
              <p:cNvSpPr/>
              <p:nvPr/>
            </p:nvSpPr>
            <p:spPr>
              <a:xfrm>
                <a:off x="2286446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126207" y="45720"/>
                    </a:moveTo>
                    <a:lnTo>
                      <a:pt x="126207" y="84840"/>
                    </a:lnTo>
                    <a:lnTo>
                      <a:pt x="45720" y="84840"/>
                    </a:lnTo>
                    <a:lnTo>
                      <a:pt x="45720" y="123960"/>
                    </a:lnTo>
                  </a:path>
                </a:pathLst>
              </a:cu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494" name="Group 493"/>
              <p:cNvGrpSpPr/>
              <p:nvPr/>
            </p:nvGrpSpPr>
            <p:grpSpPr>
              <a:xfrm>
                <a:off x="2263262" y="2232982"/>
                <a:ext cx="137807" cy="338403"/>
                <a:chOff x="1511745" y="2007111"/>
                <a:chExt cx="137807" cy="338403"/>
              </a:xfrm>
            </p:grpSpPr>
            <p:sp>
              <p:nvSpPr>
                <p:cNvPr id="823" name="Rounded Rectangle 822"/>
                <p:cNvSpPr/>
                <p:nvPr/>
              </p:nvSpPr>
              <p:spPr>
                <a:xfrm>
                  <a:off x="1511745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FF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>
                  <a:no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9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824" name="Rounded Rectangle 46"/>
                <p:cNvSpPr/>
                <p:nvPr/>
              </p:nvSpPr>
              <p:spPr>
                <a:xfrm>
                  <a:off x="1515781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495" name="Straight Connector 47"/>
              <p:cNvSpPr/>
              <p:nvPr/>
            </p:nvSpPr>
            <p:spPr>
              <a:xfrm>
                <a:off x="2366933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45720" y="45720"/>
                    </a:moveTo>
                    <a:lnTo>
                      <a:pt x="45720" y="84840"/>
                    </a:lnTo>
                    <a:lnTo>
                      <a:pt x="126207" y="84840"/>
                    </a:lnTo>
                    <a:lnTo>
                      <a:pt x="126207" y="123960"/>
                    </a:lnTo>
                  </a:path>
                </a:pathLst>
              </a:cu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496" name="Group 495"/>
              <p:cNvGrpSpPr/>
              <p:nvPr/>
            </p:nvGrpSpPr>
            <p:grpSpPr>
              <a:xfrm>
                <a:off x="2424237" y="2232982"/>
                <a:ext cx="137807" cy="338403"/>
                <a:chOff x="1672720" y="2007111"/>
                <a:chExt cx="137807" cy="338403"/>
              </a:xfrm>
            </p:grpSpPr>
            <p:sp>
              <p:nvSpPr>
                <p:cNvPr id="821" name="Rounded Rectangle 820"/>
                <p:cNvSpPr/>
                <p:nvPr/>
              </p:nvSpPr>
              <p:spPr>
                <a:xfrm>
                  <a:off x="1672720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>
                  <a:normAutofit fontScale="92500" lnSpcReduction="10000"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234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822" name="Rounded Rectangle 49"/>
                <p:cNvSpPr/>
                <p:nvPr/>
              </p:nvSpPr>
              <p:spPr>
                <a:xfrm>
                  <a:off x="1676756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497" name="Group 496"/>
              <p:cNvGrpSpPr/>
              <p:nvPr/>
            </p:nvGrpSpPr>
            <p:grpSpPr>
              <a:xfrm>
                <a:off x="2826674" y="1399694"/>
                <a:ext cx="137807" cy="338403"/>
                <a:chOff x="2075157" y="1173823"/>
                <a:chExt cx="137807" cy="338403"/>
              </a:xfrm>
            </p:grpSpPr>
            <p:sp>
              <p:nvSpPr>
                <p:cNvPr id="819" name="Rounded Rectangle 818"/>
                <p:cNvSpPr/>
                <p:nvPr/>
              </p:nvSpPr>
              <p:spPr>
                <a:xfrm>
                  <a:off x="2075157" y="1173823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FF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>
                  <a:normAutofit fontScale="62500" lnSpcReduction="20000"/>
                </a:bodyPr>
                <a:lstStyle/>
                <a:p>
                  <a:pPr algn="ctr"/>
                  <a:r>
                    <a:rPr lang="en-US" dirty="0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/>
                      <a:cs typeface="Arial"/>
                    </a:rPr>
                    <a:t>275</a:t>
                  </a:r>
                  <a:endPara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820" name="Rounded Rectangle 55"/>
                <p:cNvSpPr/>
                <p:nvPr/>
              </p:nvSpPr>
              <p:spPr>
                <a:xfrm>
                  <a:off x="2079193" y="1177859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rm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900" b="0" kern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498" name="Straight Connector 56"/>
              <p:cNvSpPr/>
              <p:nvPr/>
            </p:nvSpPr>
            <p:spPr>
              <a:xfrm>
                <a:off x="2734603" y="1692377"/>
                <a:ext cx="160974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160974" y="45720"/>
                    </a:moveTo>
                    <a:lnTo>
                      <a:pt x="160974" y="84840"/>
                    </a:lnTo>
                    <a:lnTo>
                      <a:pt x="0" y="84840"/>
                    </a:lnTo>
                    <a:lnTo>
                      <a:pt x="0" y="123960"/>
                    </a:lnTo>
                  </a:path>
                </a:pathLst>
              </a:cu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499" name="Group 498"/>
              <p:cNvGrpSpPr/>
              <p:nvPr/>
            </p:nvGrpSpPr>
            <p:grpSpPr>
              <a:xfrm>
                <a:off x="2665699" y="1816338"/>
                <a:ext cx="137807" cy="338403"/>
                <a:chOff x="1914182" y="1590467"/>
                <a:chExt cx="137807" cy="338403"/>
              </a:xfrm>
            </p:grpSpPr>
            <p:sp>
              <p:nvSpPr>
                <p:cNvPr id="817" name="Rounded Rectangle 816"/>
                <p:cNvSpPr/>
                <p:nvPr/>
              </p:nvSpPr>
              <p:spPr>
                <a:xfrm>
                  <a:off x="1914182" y="1590467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FF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>
                  <a:normAutofit fontScale="62500" lnSpcReduction="20000"/>
                </a:bodyPr>
                <a:lstStyle/>
                <a:p>
                  <a:pPr algn="ctr"/>
                  <a:r>
                    <a:rPr lang="en-US" dirty="0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227</a:t>
                  </a:r>
                  <a:endPara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  <p:sp>
              <p:nvSpPr>
                <p:cNvPr id="818" name="Rounded Rectangle 58"/>
                <p:cNvSpPr/>
                <p:nvPr/>
              </p:nvSpPr>
              <p:spPr>
                <a:xfrm>
                  <a:off x="1918218" y="1594503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00" name="Straight Connector 59"/>
              <p:cNvSpPr/>
              <p:nvPr/>
            </p:nvSpPr>
            <p:spPr>
              <a:xfrm>
                <a:off x="2608396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126207" y="45720"/>
                    </a:moveTo>
                    <a:lnTo>
                      <a:pt x="126207" y="84840"/>
                    </a:lnTo>
                    <a:lnTo>
                      <a:pt x="45720" y="84840"/>
                    </a:lnTo>
                    <a:lnTo>
                      <a:pt x="45720" y="123960"/>
                    </a:lnTo>
                  </a:path>
                </a:pathLst>
              </a:cu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01" name="Group 500"/>
              <p:cNvGrpSpPr/>
              <p:nvPr/>
            </p:nvGrpSpPr>
            <p:grpSpPr>
              <a:xfrm>
                <a:off x="2585212" y="2232982"/>
                <a:ext cx="137807" cy="338403"/>
                <a:chOff x="1833695" y="2007111"/>
                <a:chExt cx="137807" cy="338403"/>
              </a:xfrm>
            </p:grpSpPr>
            <p:sp>
              <p:nvSpPr>
                <p:cNvPr id="815" name="Rounded Rectangle 814"/>
                <p:cNvSpPr/>
                <p:nvPr/>
              </p:nvSpPr>
              <p:spPr>
                <a:xfrm>
                  <a:off x="1833695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FF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>
                  <a:normAutofit fontScale="92500" lnSpcReduction="10000"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146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816" name="Rounded Rectangle 61"/>
                <p:cNvSpPr/>
                <p:nvPr/>
              </p:nvSpPr>
              <p:spPr>
                <a:xfrm>
                  <a:off x="1837731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02" name="Straight Connector 62"/>
              <p:cNvSpPr/>
              <p:nvPr/>
            </p:nvSpPr>
            <p:spPr>
              <a:xfrm>
                <a:off x="2688883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45720" y="45720"/>
                    </a:moveTo>
                    <a:lnTo>
                      <a:pt x="45720" y="84840"/>
                    </a:lnTo>
                    <a:lnTo>
                      <a:pt x="126207" y="84840"/>
                    </a:lnTo>
                    <a:lnTo>
                      <a:pt x="126207" y="123960"/>
                    </a:lnTo>
                  </a:path>
                </a:pathLst>
              </a:cu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03" name="Group 502"/>
              <p:cNvGrpSpPr/>
              <p:nvPr/>
            </p:nvGrpSpPr>
            <p:grpSpPr>
              <a:xfrm>
                <a:off x="2746187" y="2232982"/>
                <a:ext cx="137807" cy="338403"/>
                <a:chOff x="1994670" y="2007111"/>
                <a:chExt cx="137807" cy="338403"/>
              </a:xfrm>
            </p:grpSpPr>
            <p:sp>
              <p:nvSpPr>
                <p:cNvPr id="813" name="Rounded Rectangle 812"/>
                <p:cNvSpPr/>
                <p:nvPr/>
              </p:nvSpPr>
              <p:spPr>
                <a:xfrm>
                  <a:off x="1994670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>
                  <a:no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81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814" name="Rounded Rectangle 64"/>
                <p:cNvSpPr/>
                <p:nvPr/>
              </p:nvSpPr>
              <p:spPr>
                <a:xfrm>
                  <a:off x="1998706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04" name="Straight Connector 65"/>
              <p:cNvSpPr/>
              <p:nvPr/>
            </p:nvSpPr>
            <p:spPr>
              <a:xfrm>
                <a:off x="2895578" y="1692377"/>
                <a:ext cx="160974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45720"/>
                    </a:moveTo>
                    <a:lnTo>
                      <a:pt x="0" y="84840"/>
                    </a:lnTo>
                    <a:lnTo>
                      <a:pt x="160974" y="84840"/>
                    </a:lnTo>
                    <a:lnTo>
                      <a:pt x="160974" y="123960"/>
                    </a:lnTo>
                  </a:path>
                </a:pathLst>
              </a:cu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05" name="Group 504"/>
              <p:cNvGrpSpPr/>
              <p:nvPr/>
            </p:nvGrpSpPr>
            <p:grpSpPr>
              <a:xfrm>
                <a:off x="2987649" y="1816338"/>
                <a:ext cx="137807" cy="338403"/>
                <a:chOff x="2236132" y="1590467"/>
                <a:chExt cx="137807" cy="338403"/>
              </a:xfrm>
            </p:grpSpPr>
            <p:sp>
              <p:nvSpPr>
                <p:cNvPr id="811" name="Rounded Rectangle 810"/>
                <p:cNvSpPr/>
                <p:nvPr/>
              </p:nvSpPr>
              <p:spPr>
                <a:xfrm>
                  <a:off x="2236132" y="1590467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>
                  <a:normAutofit fontScale="62500" lnSpcReduction="20000"/>
                </a:bodyPr>
                <a:lstStyle/>
                <a:p>
                  <a:pPr algn="ctr"/>
                  <a:r>
                    <a:rPr lang="en-US" dirty="0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/>
                      <a:cs typeface="Arial"/>
                    </a:rPr>
                    <a:t>48</a:t>
                  </a:r>
                  <a:endPara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812" name="Rounded Rectangle 67"/>
                <p:cNvSpPr/>
                <p:nvPr/>
              </p:nvSpPr>
              <p:spPr>
                <a:xfrm>
                  <a:off x="2240168" y="1594503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06" name="Straight Connector 68"/>
              <p:cNvSpPr/>
              <p:nvPr/>
            </p:nvSpPr>
            <p:spPr>
              <a:xfrm>
                <a:off x="2930346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126207" y="45720"/>
                    </a:moveTo>
                    <a:lnTo>
                      <a:pt x="126207" y="84840"/>
                    </a:lnTo>
                    <a:lnTo>
                      <a:pt x="45720" y="84840"/>
                    </a:lnTo>
                    <a:lnTo>
                      <a:pt x="45720" y="123960"/>
                    </a:lnTo>
                  </a:path>
                </a:pathLst>
              </a:cu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07" name="Group 506"/>
              <p:cNvGrpSpPr/>
              <p:nvPr/>
            </p:nvGrpSpPr>
            <p:grpSpPr>
              <a:xfrm>
                <a:off x="2907162" y="2232982"/>
                <a:ext cx="137807" cy="338403"/>
                <a:chOff x="2155645" y="2007111"/>
                <a:chExt cx="137807" cy="338403"/>
              </a:xfrm>
            </p:grpSpPr>
            <p:sp>
              <p:nvSpPr>
                <p:cNvPr id="809" name="Rounded Rectangle 808"/>
                <p:cNvSpPr/>
                <p:nvPr/>
              </p:nvSpPr>
              <p:spPr>
                <a:xfrm>
                  <a:off x="2155645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FF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>
                  <a:no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32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810" name="Rounded Rectangle 70"/>
                <p:cNvSpPr/>
                <p:nvPr/>
              </p:nvSpPr>
              <p:spPr>
                <a:xfrm>
                  <a:off x="2159681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08" name="Straight Connector 71"/>
              <p:cNvSpPr/>
              <p:nvPr/>
            </p:nvSpPr>
            <p:spPr>
              <a:xfrm>
                <a:off x="3010833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45720" y="45720"/>
                    </a:moveTo>
                    <a:lnTo>
                      <a:pt x="45720" y="84840"/>
                    </a:lnTo>
                    <a:lnTo>
                      <a:pt x="126207" y="84840"/>
                    </a:lnTo>
                    <a:lnTo>
                      <a:pt x="126207" y="123960"/>
                    </a:lnTo>
                  </a:path>
                </a:pathLst>
              </a:cu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09" name="Group 508"/>
              <p:cNvGrpSpPr/>
              <p:nvPr/>
            </p:nvGrpSpPr>
            <p:grpSpPr>
              <a:xfrm>
                <a:off x="3068137" y="2232982"/>
                <a:ext cx="137807" cy="338403"/>
                <a:chOff x="2316620" y="2007111"/>
                <a:chExt cx="137807" cy="338403"/>
              </a:xfrm>
            </p:grpSpPr>
            <p:sp>
              <p:nvSpPr>
                <p:cNvPr id="807" name="Rounded Rectangle 806"/>
                <p:cNvSpPr/>
                <p:nvPr/>
              </p:nvSpPr>
              <p:spPr>
                <a:xfrm>
                  <a:off x="2316620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>
                  <a:no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16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808" name="Rounded Rectangle 73"/>
                <p:cNvSpPr/>
                <p:nvPr/>
              </p:nvSpPr>
              <p:spPr>
                <a:xfrm>
                  <a:off x="2320656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10" name="Group 509"/>
              <p:cNvGrpSpPr/>
              <p:nvPr/>
            </p:nvGrpSpPr>
            <p:grpSpPr>
              <a:xfrm>
                <a:off x="3714612" y="1396883"/>
                <a:ext cx="137807" cy="338403"/>
                <a:chOff x="2719057" y="1173823"/>
                <a:chExt cx="137807" cy="338403"/>
              </a:xfrm>
            </p:grpSpPr>
            <p:sp>
              <p:nvSpPr>
                <p:cNvPr id="805" name="Rounded Rectangle 804"/>
                <p:cNvSpPr/>
                <p:nvPr/>
              </p:nvSpPr>
              <p:spPr>
                <a:xfrm>
                  <a:off x="2719057" y="1173823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>
                  <a:normAutofit fontScale="62500" lnSpcReduction="20000"/>
                </a:bodyPr>
                <a:lstStyle/>
                <a:p>
                  <a:pPr algn="ctr"/>
                  <a:r>
                    <a:rPr lang="en-US" b="1" dirty="0" smtClean="0"/>
                    <a:t>9500</a:t>
                  </a:r>
                  <a:endParaRPr lang="en-US" b="1" dirty="0"/>
                </a:p>
              </p:txBody>
            </p:sp>
            <p:sp>
              <p:nvSpPr>
                <p:cNvPr id="806" name="Rounded Rectangle 76"/>
                <p:cNvSpPr/>
                <p:nvPr/>
              </p:nvSpPr>
              <p:spPr>
                <a:xfrm>
                  <a:off x="2723093" y="1177859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rm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900" b="0" kern="12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11" name="Group 510"/>
              <p:cNvGrpSpPr/>
              <p:nvPr/>
            </p:nvGrpSpPr>
            <p:grpSpPr>
              <a:xfrm>
                <a:off x="3309599" y="1816338"/>
                <a:ext cx="137807" cy="338403"/>
                <a:chOff x="2558082" y="1590467"/>
                <a:chExt cx="137807" cy="338403"/>
              </a:xfrm>
            </p:grpSpPr>
            <p:sp>
              <p:nvSpPr>
                <p:cNvPr id="803" name="Rounded Rectangle 802"/>
                <p:cNvSpPr/>
                <p:nvPr/>
              </p:nvSpPr>
              <p:spPr>
                <a:xfrm>
                  <a:off x="2558082" y="1590467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FF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>
                  <a:normAutofit fontScale="62500" lnSpcReduction="20000"/>
                </a:bodyPr>
                <a:lstStyle/>
                <a:p>
                  <a:pPr algn="ctr"/>
                  <a:r>
                    <a:rPr lang="en-US" dirty="0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/>
                      <a:cs typeface="Arial"/>
                    </a:rPr>
                    <a:t>7104</a:t>
                  </a:r>
                  <a:endPara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804" name="Rounded Rectangle 79"/>
                <p:cNvSpPr/>
                <p:nvPr/>
              </p:nvSpPr>
              <p:spPr>
                <a:xfrm>
                  <a:off x="2562118" y="1594503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12" name="Straight Connector 80"/>
              <p:cNvSpPr/>
              <p:nvPr/>
            </p:nvSpPr>
            <p:spPr>
              <a:xfrm>
                <a:off x="3252296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126207" y="45720"/>
                    </a:moveTo>
                    <a:lnTo>
                      <a:pt x="126207" y="84840"/>
                    </a:lnTo>
                    <a:lnTo>
                      <a:pt x="45720" y="84840"/>
                    </a:lnTo>
                    <a:lnTo>
                      <a:pt x="45720" y="123960"/>
                    </a:lnTo>
                  </a:path>
                </a:pathLst>
              </a:cu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13" name="Group 512"/>
              <p:cNvGrpSpPr/>
              <p:nvPr/>
            </p:nvGrpSpPr>
            <p:grpSpPr>
              <a:xfrm>
                <a:off x="3229112" y="2232982"/>
                <a:ext cx="137807" cy="338403"/>
                <a:chOff x="2477595" y="2007111"/>
                <a:chExt cx="137807" cy="338403"/>
              </a:xfrm>
            </p:grpSpPr>
            <p:sp>
              <p:nvSpPr>
                <p:cNvPr id="801" name="Rounded Rectangle 800"/>
                <p:cNvSpPr/>
                <p:nvPr/>
              </p:nvSpPr>
              <p:spPr>
                <a:xfrm>
                  <a:off x="2477595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FF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>
                  <a:normAutofit fontScale="92500" lnSpcReduction="10000"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113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802" name="Rounded Rectangle 82"/>
                <p:cNvSpPr/>
                <p:nvPr/>
              </p:nvSpPr>
              <p:spPr>
                <a:xfrm>
                  <a:off x="2481631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14" name="Straight Connector 83"/>
              <p:cNvSpPr/>
              <p:nvPr/>
            </p:nvSpPr>
            <p:spPr>
              <a:xfrm>
                <a:off x="3332783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45720" y="45720"/>
                    </a:moveTo>
                    <a:lnTo>
                      <a:pt x="45720" y="84840"/>
                    </a:lnTo>
                    <a:lnTo>
                      <a:pt x="126207" y="84840"/>
                    </a:lnTo>
                    <a:lnTo>
                      <a:pt x="126207" y="123960"/>
                    </a:lnTo>
                  </a:path>
                </a:pathLst>
              </a:cu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15" name="Group 514"/>
              <p:cNvGrpSpPr/>
              <p:nvPr/>
            </p:nvGrpSpPr>
            <p:grpSpPr>
              <a:xfrm>
                <a:off x="3390087" y="2232982"/>
                <a:ext cx="137807" cy="338403"/>
                <a:chOff x="2638570" y="2007111"/>
                <a:chExt cx="137807" cy="338403"/>
              </a:xfrm>
            </p:grpSpPr>
            <p:sp>
              <p:nvSpPr>
                <p:cNvPr id="799" name="Rounded Rectangle 798"/>
                <p:cNvSpPr/>
                <p:nvPr/>
              </p:nvSpPr>
              <p:spPr>
                <a:xfrm>
                  <a:off x="2638570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>
                  <a:no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6991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800" name="Rounded Rectangle 85"/>
                <p:cNvSpPr/>
                <p:nvPr/>
              </p:nvSpPr>
              <p:spPr>
                <a:xfrm>
                  <a:off x="2642606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16" name="Group 515"/>
              <p:cNvGrpSpPr/>
              <p:nvPr/>
            </p:nvGrpSpPr>
            <p:grpSpPr>
              <a:xfrm>
                <a:off x="3714198" y="1822266"/>
                <a:ext cx="137807" cy="338403"/>
                <a:chOff x="2880032" y="1590467"/>
                <a:chExt cx="137807" cy="338403"/>
              </a:xfrm>
            </p:grpSpPr>
            <p:sp>
              <p:nvSpPr>
                <p:cNvPr id="797" name="Rounded Rectangle 796"/>
                <p:cNvSpPr/>
                <p:nvPr/>
              </p:nvSpPr>
              <p:spPr>
                <a:xfrm>
                  <a:off x="2880032" y="1590467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>
                  <a:normAutofit fontScale="62500" lnSpcReduction="20000"/>
                </a:bodyPr>
                <a:lstStyle/>
                <a:p>
                  <a:pPr algn="ctr"/>
                  <a:r>
                    <a:rPr lang="en-US" b="1" dirty="0" smtClean="0">
                      <a:latin typeface="Arial"/>
                      <a:cs typeface="Arial"/>
                    </a:rPr>
                    <a:t>2396</a:t>
                  </a:r>
                  <a:endParaRPr lang="en-US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798" name="Rounded Rectangle 88"/>
                <p:cNvSpPr/>
                <p:nvPr/>
              </p:nvSpPr>
              <p:spPr>
                <a:xfrm>
                  <a:off x="2884068" y="1594503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17" name="Group 516"/>
              <p:cNvGrpSpPr/>
              <p:nvPr/>
            </p:nvGrpSpPr>
            <p:grpSpPr>
              <a:xfrm>
                <a:off x="3551062" y="2232982"/>
                <a:ext cx="137807" cy="338403"/>
                <a:chOff x="2799545" y="2007111"/>
                <a:chExt cx="137807" cy="338403"/>
              </a:xfrm>
            </p:grpSpPr>
            <p:sp>
              <p:nvSpPr>
                <p:cNvPr id="795" name="Rounded Rectangle 794"/>
                <p:cNvSpPr/>
                <p:nvPr/>
              </p:nvSpPr>
              <p:spPr>
                <a:xfrm>
                  <a:off x="2799545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FF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>
                  <a:no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15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96" name="Rounded Rectangle 91"/>
                <p:cNvSpPr/>
                <p:nvPr/>
              </p:nvSpPr>
              <p:spPr>
                <a:xfrm>
                  <a:off x="2803581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18" name="Group 517"/>
              <p:cNvGrpSpPr/>
              <p:nvPr/>
            </p:nvGrpSpPr>
            <p:grpSpPr>
              <a:xfrm>
                <a:off x="3712037" y="2232982"/>
                <a:ext cx="137807" cy="338403"/>
                <a:chOff x="2960520" y="2007111"/>
                <a:chExt cx="137807" cy="338403"/>
              </a:xfrm>
            </p:grpSpPr>
            <p:sp>
              <p:nvSpPr>
                <p:cNvPr id="793" name="Rounded Rectangle 792"/>
                <p:cNvSpPr/>
                <p:nvPr/>
              </p:nvSpPr>
              <p:spPr>
                <a:xfrm>
                  <a:off x="2960520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>
                  <a:noAutofit/>
                </a:bodyPr>
                <a:lstStyle/>
                <a:p>
                  <a:pPr algn="ctr"/>
                  <a:r>
                    <a:rPr lang="en-US" sz="1000" b="1" dirty="0">
                      <a:latin typeface="Arial"/>
                      <a:cs typeface="Arial"/>
                    </a:rPr>
                    <a:t>2381</a:t>
                  </a:r>
                </a:p>
              </p:txBody>
            </p:sp>
            <p:sp>
              <p:nvSpPr>
                <p:cNvPr id="794" name="Rounded Rectangle 94"/>
                <p:cNvSpPr/>
                <p:nvPr/>
              </p:nvSpPr>
              <p:spPr>
                <a:xfrm>
                  <a:off x="2964556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19" name="Group 518"/>
              <p:cNvGrpSpPr/>
              <p:nvPr/>
            </p:nvGrpSpPr>
            <p:grpSpPr>
              <a:xfrm>
                <a:off x="6565153" y="1392611"/>
                <a:ext cx="137807" cy="338403"/>
                <a:chOff x="787357" y="1173823"/>
                <a:chExt cx="137807" cy="338403"/>
              </a:xfrm>
            </p:grpSpPr>
            <p:sp>
              <p:nvSpPr>
                <p:cNvPr id="791" name="Rounded Rectangle 790"/>
                <p:cNvSpPr/>
                <p:nvPr/>
              </p:nvSpPr>
              <p:spPr>
                <a:xfrm>
                  <a:off x="787357" y="1173823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0000F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b="1" dirty="0" smtClean="0">
                      <a:latin typeface="Arial"/>
                      <a:cs typeface="Arial"/>
                    </a:rPr>
                    <a:t>20</a:t>
                  </a:r>
                  <a:endParaRPr lang="en-US" sz="1000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792" name="Rounded Rectangle 10"/>
                <p:cNvSpPr/>
                <p:nvPr/>
              </p:nvSpPr>
              <p:spPr>
                <a:xfrm>
                  <a:off x="791393" y="1177859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1" kern="12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20" name="Group 519"/>
              <p:cNvGrpSpPr/>
              <p:nvPr/>
            </p:nvGrpSpPr>
            <p:grpSpPr>
              <a:xfrm>
                <a:off x="6569189" y="1812302"/>
                <a:ext cx="137807" cy="338403"/>
                <a:chOff x="626382" y="1590467"/>
                <a:chExt cx="137807" cy="338403"/>
              </a:xfrm>
            </p:grpSpPr>
            <p:sp>
              <p:nvSpPr>
                <p:cNvPr id="789" name="Rounded Rectangle 788"/>
                <p:cNvSpPr/>
                <p:nvPr/>
              </p:nvSpPr>
              <p:spPr>
                <a:xfrm>
                  <a:off x="626382" y="1590467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0000F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b="1" dirty="0" smtClean="0">
                      <a:latin typeface="Arial"/>
                      <a:cs typeface="Arial"/>
                    </a:rPr>
                    <a:t>12</a:t>
                  </a:r>
                  <a:endParaRPr lang="en-US" sz="1000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790" name="Rounded Rectangle 13"/>
                <p:cNvSpPr/>
                <p:nvPr/>
              </p:nvSpPr>
              <p:spPr>
                <a:xfrm>
                  <a:off x="630418" y="1594503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1" kern="12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21" name="Group 520"/>
              <p:cNvGrpSpPr/>
              <p:nvPr/>
            </p:nvGrpSpPr>
            <p:grpSpPr>
              <a:xfrm>
                <a:off x="6565534" y="2235296"/>
                <a:ext cx="137807" cy="338403"/>
                <a:chOff x="545895" y="2007111"/>
                <a:chExt cx="137807" cy="338403"/>
              </a:xfrm>
            </p:grpSpPr>
            <p:sp>
              <p:nvSpPr>
                <p:cNvPr id="787" name="Rounded Rectangle 786"/>
                <p:cNvSpPr/>
                <p:nvPr/>
              </p:nvSpPr>
              <p:spPr>
                <a:xfrm>
                  <a:off x="545895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0000F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>
                  <a:normAutofit fontScale="62500" lnSpcReduction="20000"/>
                </a:bodyPr>
                <a:lstStyle/>
                <a:p>
                  <a:pPr algn="ctr"/>
                  <a:r>
                    <a:rPr lang="en-US" b="1" dirty="0" smtClean="0"/>
                    <a:t>7</a:t>
                  </a:r>
                  <a:endParaRPr lang="en-US" b="1" dirty="0"/>
                </a:p>
              </p:txBody>
            </p:sp>
            <p:sp>
              <p:nvSpPr>
                <p:cNvPr id="788" name="Rounded Rectangle 16"/>
                <p:cNvSpPr/>
                <p:nvPr/>
              </p:nvSpPr>
              <p:spPr>
                <a:xfrm>
                  <a:off x="549931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rm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900" b="1" kern="12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22" name="Group 521"/>
              <p:cNvGrpSpPr/>
              <p:nvPr/>
            </p:nvGrpSpPr>
            <p:grpSpPr>
              <a:xfrm>
                <a:off x="6730642" y="2232982"/>
                <a:ext cx="137807" cy="338403"/>
                <a:chOff x="706870" y="2007111"/>
                <a:chExt cx="137807" cy="338403"/>
              </a:xfrm>
            </p:grpSpPr>
            <p:sp>
              <p:nvSpPr>
                <p:cNvPr id="785" name="Rounded Rectangle 784"/>
                <p:cNvSpPr/>
                <p:nvPr/>
              </p:nvSpPr>
              <p:spPr>
                <a:xfrm>
                  <a:off x="706870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BFBFB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anchor="ctr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5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86" name="Rounded Rectangle 19"/>
                <p:cNvSpPr/>
                <p:nvPr/>
              </p:nvSpPr>
              <p:spPr>
                <a:xfrm>
                  <a:off x="710906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rm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9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23" name="Group 522"/>
              <p:cNvGrpSpPr/>
              <p:nvPr/>
            </p:nvGrpSpPr>
            <p:grpSpPr>
              <a:xfrm>
                <a:off x="6972104" y="1816338"/>
                <a:ext cx="137807" cy="338403"/>
                <a:chOff x="948332" y="1590467"/>
                <a:chExt cx="137807" cy="338403"/>
              </a:xfrm>
            </p:grpSpPr>
            <p:sp>
              <p:nvSpPr>
                <p:cNvPr id="783" name="Rounded Rectangle 782"/>
                <p:cNvSpPr/>
                <p:nvPr/>
              </p:nvSpPr>
              <p:spPr>
                <a:xfrm>
                  <a:off x="948332" y="1590467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BFBFB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8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84" name="Rounded Rectangle 22"/>
                <p:cNvSpPr/>
                <p:nvPr/>
              </p:nvSpPr>
              <p:spPr>
                <a:xfrm>
                  <a:off x="952368" y="1594503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24" name="Straight Connector 23"/>
              <p:cNvSpPr/>
              <p:nvPr/>
            </p:nvSpPr>
            <p:spPr>
              <a:xfrm>
                <a:off x="6914801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126207" y="45720"/>
                    </a:moveTo>
                    <a:lnTo>
                      <a:pt x="126207" y="84840"/>
                    </a:lnTo>
                    <a:lnTo>
                      <a:pt x="45720" y="84840"/>
                    </a:lnTo>
                    <a:lnTo>
                      <a:pt x="45720" y="123960"/>
                    </a:lnTo>
                  </a:path>
                </a:pathLst>
              </a:custGeom>
              <a:noFill/>
            </p:spPr>
            <p:style>
              <a:lnRef idx="1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25" name="Group 524"/>
              <p:cNvGrpSpPr/>
              <p:nvPr/>
            </p:nvGrpSpPr>
            <p:grpSpPr>
              <a:xfrm>
                <a:off x="6891617" y="2232982"/>
                <a:ext cx="137807" cy="338403"/>
                <a:chOff x="867845" y="2007111"/>
                <a:chExt cx="137807" cy="338403"/>
              </a:xfrm>
            </p:grpSpPr>
            <p:sp>
              <p:nvSpPr>
                <p:cNvPr id="781" name="Rounded Rectangle 780"/>
                <p:cNvSpPr/>
                <p:nvPr/>
              </p:nvSpPr>
              <p:spPr>
                <a:xfrm>
                  <a:off x="867845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0000F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anchor="ctr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7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82" name="Rounded Rectangle 25"/>
                <p:cNvSpPr/>
                <p:nvPr/>
              </p:nvSpPr>
              <p:spPr>
                <a:xfrm>
                  <a:off x="871881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rm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9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26" name="Straight Connector 26"/>
              <p:cNvSpPr/>
              <p:nvPr/>
            </p:nvSpPr>
            <p:spPr>
              <a:xfrm>
                <a:off x="6995288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45720" y="45720"/>
                    </a:moveTo>
                    <a:lnTo>
                      <a:pt x="45720" y="84840"/>
                    </a:lnTo>
                    <a:lnTo>
                      <a:pt x="126207" y="84840"/>
                    </a:lnTo>
                    <a:lnTo>
                      <a:pt x="126207" y="123960"/>
                    </a:lnTo>
                  </a:path>
                </a:pathLst>
              </a:custGeom>
              <a:noFill/>
            </p:spPr>
            <p:style>
              <a:lnRef idx="1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27" name="Group 526"/>
              <p:cNvGrpSpPr/>
              <p:nvPr/>
            </p:nvGrpSpPr>
            <p:grpSpPr>
              <a:xfrm>
                <a:off x="7052592" y="2232982"/>
                <a:ext cx="137807" cy="338403"/>
                <a:chOff x="1028820" y="2007111"/>
                <a:chExt cx="137807" cy="338403"/>
              </a:xfrm>
            </p:grpSpPr>
            <p:sp>
              <p:nvSpPr>
                <p:cNvPr id="779" name="Rounded Rectangle 778"/>
                <p:cNvSpPr/>
                <p:nvPr/>
              </p:nvSpPr>
              <p:spPr>
                <a:xfrm>
                  <a:off x="1028820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BFBFB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1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80" name="Rounded Rectangle 28"/>
                <p:cNvSpPr/>
                <p:nvPr/>
              </p:nvSpPr>
              <p:spPr>
                <a:xfrm>
                  <a:off x="1032856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28" name="Group 527"/>
              <p:cNvGrpSpPr/>
              <p:nvPr/>
            </p:nvGrpSpPr>
            <p:grpSpPr>
              <a:xfrm>
                <a:off x="7455029" y="1399694"/>
                <a:ext cx="137807" cy="338403"/>
                <a:chOff x="1431257" y="1173823"/>
                <a:chExt cx="137807" cy="338403"/>
              </a:xfrm>
            </p:grpSpPr>
            <p:sp>
              <p:nvSpPr>
                <p:cNvPr id="777" name="Rounded Rectangle 776"/>
                <p:cNvSpPr/>
                <p:nvPr/>
              </p:nvSpPr>
              <p:spPr>
                <a:xfrm>
                  <a:off x="1431257" y="1173823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BFBFB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3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78" name="Rounded Rectangle 31"/>
                <p:cNvSpPr/>
                <p:nvPr/>
              </p:nvSpPr>
              <p:spPr>
                <a:xfrm>
                  <a:off x="1435293" y="1177859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29" name="Straight Connector 32"/>
              <p:cNvSpPr/>
              <p:nvPr/>
            </p:nvSpPr>
            <p:spPr>
              <a:xfrm>
                <a:off x="7362958" y="1692377"/>
                <a:ext cx="160974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160974" y="45720"/>
                    </a:moveTo>
                    <a:lnTo>
                      <a:pt x="160974" y="84840"/>
                    </a:lnTo>
                    <a:lnTo>
                      <a:pt x="0" y="84840"/>
                    </a:lnTo>
                    <a:lnTo>
                      <a:pt x="0" y="123960"/>
                    </a:lnTo>
                  </a:path>
                </a:pathLst>
              </a:custGeom>
              <a:noFill/>
            </p:spPr>
            <p:style>
              <a:lnRef idx="1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30" name="Group 529"/>
              <p:cNvGrpSpPr/>
              <p:nvPr/>
            </p:nvGrpSpPr>
            <p:grpSpPr>
              <a:xfrm>
                <a:off x="7294054" y="1816338"/>
                <a:ext cx="137807" cy="338403"/>
                <a:chOff x="1270282" y="1590467"/>
                <a:chExt cx="137807" cy="338403"/>
              </a:xfrm>
            </p:grpSpPr>
            <p:sp>
              <p:nvSpPr>
                <p:cNvPr id="775" name="Rounded Rectangle 774"/>
                <p:cNvSpPr/>
                <p:nvPr/>
              </p:nvSpPr>
              <p:spPr>
                <a:xfrm>
                  <a:off x="1270282" y="1590467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0000F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0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76" name="Rounded Rectangle 34"/>
                <p:cNvSpPr/>
                <p:nvPr/>
              </p:nvSpPr>
              <p:spPr>
                <a:xfrm>
                  <a:off x="1274318" y="1594503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31" name="Straight Connector 35"/>
              <p:cNvSpPr/>
              <p:nvPr/>
            </p:nvSpPr>
            <p:spPr>
              <a:xfrm>
                <a:off x="7236751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126207" y="45720"/>
                    </a:moveTo>
                    <a:lnTo>
                      <a:pt x="126207" y="84840"/>
                    </a:lnTo>
                    <a:lnTo>
                      <a:pt x="45720" y="84840"/>
                    </a:lnTo>
                    <a:lnTo>
                      <a:pt x="45720" y="123960"/>
                    </a:lnTo>
                  </a:path>
                </a:pathLst>
              </a:custGeom>
              <a:noFill/>
            </p:spPr>
            <p:style>
              <a:lnRef idx="1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32" name="Group 531"/>
              <p:cNvGrpSpPr/>
              <p:nvPr/>
            </p:nvGrpSpPr>
            <p:grpSpPr>
              <a:xfrm>
                <a:off x="7213567" y="2232982"/>
                <a:ext cx="137807" cy="338403"/>
                <a:chOff x="1189795" y="2007111"/>
                <a:chExt cx="137807" cy="338403"/>
              </a:xfrm>
            </p:grpSpPr>
            <p:sp>
              <p:nvSpPr>
                <p:cNvPr id="773" name="Rounded Rectangle 772"/>
                <p:cNvSpPr/>
                <p:nvPr/>
              </p:nvSpPr>
              <p:spPr>
                <a:xfrm>
                  <a:off x="1189795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0000F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0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74" name="Rounded Rectangle 37"/>
                <p:cNvSpPr/>
                <p:nvPr/>
              </p:nvSpPr>
              <p:spPr>
                <a:xfrm>
                  <a:off x="1193831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33" name="Straight Connector 38"/>
              <p:cNvSpPr/>
              <p:nvPr/>
            </p:nvSpPr>
            <p:spPr>
              <a:xfrm>
                <a:off x="7317238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45720" y="45720"/>
                    </a:moveTo>
                    <a:lnTo>
                      <a:pt x="45720" y="84840"/>
                    </a:lnTo>
                    <a:lnTo>
                      <a:pt x="126207" y="84840"/>
                    </a:lnTo>
                    <a:lnTo>
                      <a:pt x="126207" y="123960"/>
                    </a:lnTo>
                  </a:path>
                </a:pathLst>
              </a:custGeom>
              <a:noFill/>
            </p:spPr>
            <p:style>
              <a:lnRef idx="1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34" name="Group 533"/>
              <p:cNvGrpSpPr/>
              <p:nvPr/>
            </p:nvGrpSpPr>
            <p:grpSpPr>
              <a:xfrm>
                <a:off x="7374542" y="2216062"/>
                <a:ext cx="137807" cy="372243"/>
                <a:chOff x="1350770" y="1990191"/>
                <a:chExt cx="137807" cy="372243"/>
              </a:xfrm>
            </p:grpSpPr>
            <p:sp>
              <p:nvSpPr>
                <p:cNvPr id="771" name="Rounded Rectangle 770"/>
                <p:cNvSpPr/>
                <p:nvPr/>
              </p:nvSpPr>
              <p:spPr>
                <a:xfrm>
                  <a:off x="1350770" y="1990191"/>
                  <a:ext cx="137807" cy="37224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BFBFB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0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72" name="Rounded Rectangle 40"/>
                <p:cNvSpPr/>
                <p:nvPr/>
              </p:nvSpPr>
              <p:spPr>
                <a:xfrm>
                  <a:off x="1354806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35" name="Straight Connector 41"/>
              <p:cNvSpPr/>
              <p:nvPr/>
            </p:nvSpPr>
            <p:spPr>
              <a:xfrm>
                <a:off x="7523933" y="1692377"/>
                <a:ext cx="160974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45720"/>
                    </a:moveTo>
                    <a:lnTo>
                      <a:pt x="0" y="84840"/>
                    </a:lnTo>
                    <a:lnTo>
                      <a:pt x="160974" y="84840"/>
                    </a:lnTo>
                    <a:lnTo>
                      <a:pt x="160974" y="123960"/>
                    </a:lnTo>
                  </a:path>
                </a:pathLst>
              </a:custGeom>
              <a:noFill/>
            </p:spPr>
            <p:style>
              <a:lnRef idx="1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36" name="Group 535"/>
              <p:cNvGrpSpPr/>
              <p:nvPr/>
            </p:nvGrpSpPr>
            <p:grpSpPr>
              <a:xfrm>
                <a:off x="7616004" y="1816338"/>
                <a:ext cx="137807" cy="338403"/>
                <a:chOff x="1592232" y="1590467"/>
                <a:chExt cx="137807" cy="338403"/>
              </a:xfrm>
            </p:grpSpPr>
            <p:sp>
              <p:nvSpPr>
                <p:cNvPr id="769" name="Rounded Rectangle 768"/>
                <p:cNvSpPr/>
                <p:nvPr/>
              </p:nvSpPr>
              <p:spPr>
                <a:xfrm>
                  <a:off x="1592232" y="1590467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BFBFB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3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70" name="Rounded Rectangle 43"/>
                <p:cNvSpPr/>
                <p:nvPr/>
              </p:nvSpPr>
              <p:spPr>
                <a:xfrm>
                  <a:off x="1596268" y="1594503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37" name="Straight Connector 44"/>
              <p:cNvSpPr/>
              <p:nvPr/>
            </p:nvSpPr>
            <p:spPr>
              <a:xfrm>
                <a:off x="7558701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126207" y="45720"/>
                    </a:moveTo>
                    <a:lnTo>
                      <a:pt x="126207" y="84840"/>
                    </a:lnTo>
                    <a:lnTo>
                      <a:pt x="45720" y="84840"/>
                    </a:lnTo>
                    <a:lnTo>
                      <a:pt x="45720" y="123960"/>
                    </a:lnTo>
                  </a:path>
                </a:pathLst>
              </a:custGeom>
              <a:noFill/>
            </p:spPr>
            <p:style>
              <a:lnRef idx="1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38" name="Group 537"/>
              <p:cNvGrpSpPr/>
              <p:nvPr/>
            </p:nvGrpSpPr>
            <p:grpSpPr>
              <a:xfrm>
                <a:off x="7535517" y="2232982"/>
                <a:ext cx="137807" cy="338403"/>
                <a:chOff x="1511745" y="2007111"/>
                <a:chExt cx="137807" cy="338403"/>
              </a:xfrm>
            </p:grpSpPr>
            <p:sp>
              <p:nvSpPr>
                <p:cNvPr id="767" name="Rounded Rectangle 766"/>
                <p:cNvSpPr/>
                <p:nvPr/>
              </p:nvSpPr>
              <p:spPr>
                <a:xfrm>
                  <a:off x="1511745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0000F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2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68" name="Rounded Rectangle 46"/>
                <p:cNvSpPr/>
                <p:nvPr/>
              </p:nvSpPr>
              <p:spPr>
                <a:xfrm>
                  <a:off x="1515781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39" name="Straight Connector 47"/>
              <p:cNvSpPr/>
              <p:nvPr/>
            </p:nvSpPr>
            <p:spPr>
              <a:xfrm>
                <a:off x="7639188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45720" y="45720"/>
                    </a:moveTo>
                    <a:lnTo>
                      <a:pt x="45720" y="84840"/>
                    </a:lnTo>
                    <a:lnTo>
                      <a:pt x="126207" y="84840"/>
                    </a:lnTo>
                    <a:lnTo>
                      <a:pt x="126207" y="123960"/>
                    </a:lnTo>
                  </a:path>
                </a:pathLst>
              </a:custGeom>
              <a:noFill/>
            </p:spPr>
            <p:style>
              <a:lnRef idx="1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40" name="Group 539"/>
              <p:cNvGrpSpPr/>
              <p:nvPr/>
            </p:nvGrpSpPr>
            <p:grpSpPr>
              <a:xfrm>
                <a:off x="7696492" y="2232982"/>
                <a:ext cx="137807" cy="338403"/>
                <a:chOff x="1672720" y="2007111"/>
                <a:chExt cx="137807" cy="338403"/>
              </a:xfrm>
            </p:grpSpPr>
            <p:sp>
              <p:nvSpPr>
                <p:cNvPr id="765" name="Rounded Rectangle 764"/>
                <p:cNvSpPr/>
                <p:nvPr/>
              </p:nvSpPr>
              <p:spPr>
                <a:xfrm>
                  <a:off x="1672720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BFBFB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1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66" name="Rounded Rectangle 49"/>
                <p:cNvSpPr/>
                <p:nvPr/>
              </p:nvSpPr>
              <p:spPr>
                <a:xfrm>
                  <a:off x="1676756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41" name="Group 540"/>
              <p:cNvGrpSpPr/>
              <p:nvPr/>
            </p:nvGrpSpPr>
            <p:grpSpPr>
              <a:xfrm>
                <a:off x="8098929" y="1399694"/>
                <a:ext cx="137807" cy="338403"/>
                <a:chOff x="2075157" y="1173823"/>
                <a:chExt cx="137807" cy="338403"/>
              </a:xfrm>
            </p:grpSpPr>
            <p:sp>
              <p:nvSpPr>
                <p:cNvPr id="763" name="Rounded Rectangle 762"/>
                <p:cNvSpPr/>
                <p:nvPr/>
              </p:nvSpPr>
              <p:spPr>
                <a:xfrm>
                  <a:off x="2075157" y="1173823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0000F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62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64" name="Rounded Rectangle 55"/>
                <p:cNvSpPr/>
                <p:nvPr/>
              </p:nvSpPr>
              <p:spPr>
                <a:xfrm>
                  <a:off x="2079193" y="1177859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42" name="Straight Connector 56"/>
              <p:cNvSpPr/>
              <p:nvPr/>
            </p:nvSpPr>
            <p:spPr>
              <a:xfrm>
                <a:off x="8006858" y="1692377"/>
                <a:ext cx="160974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160974" y="45720"/>
                    </a:moveTo>
                    <a:lnTo>
                      <a:pt x="160974" y="84840"/>
                    </a:lnTo>
                    <a:lnTo>
                      <a:pt x="0" y="84840"/>
                    </a:lnTo>
                    <a:lnTo>
                      <a:pt x="0" y="123960"/>
                    </a:lnTo>
                  </a:path>
                </a:pathLst>
              </a:custGeom>
              <a:noFill/>
            </p:spPr>
            <p:style>
              <a:lnRef idx="1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43" name="Group 542"/>
              <p:cNvGrpSpPr/>
              <p:nvPr/>
            </p:nvGrpSpPr>
            <p:grpSpPr>
              <a:xfrm>
                <a:off x="7937954" y="1816338"/>
                <a:ext cx="137807" cy="338403"/>
                <a:chOff x="1914182" y="1590467"/>
                <a:chExt cx="137807" cy="338403"/>
              </a:xfrm>
            </p:grpSpPr>
            <p:sp>
              <p:nvSpPr>
                <p:cNvPr id="761" name="Rounded Rectangle 760"/>
                <p:cNvSpPr/>
                <p:nvPr/>
              </p:nvSpPr>
              <p:spPr>
                <a:xfrm>
                  <a:off x="1914182" y="1590467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0000F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29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62" name="Rounded Rectangle 58"/>
                <p:cNvSpPr/>
                <p:nvPr/>
              </p:nvSpPr>
              <p:spPr>
                <a:xfrm>
                  <a:off x="1918218" y="1594503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44" name="Straight Connector 59"/>
              <p:cNvSpPr/>
              <p:nvPr/>
            </p:nvSpPr>
            <p:spPr>
              <a:xfrm>
                <a:off x="7880651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126207" y="45720"/>
                    </a:moveTo>
                    <a:lnTo>
                      <a:pt x="126207" y="84840"/>
                    </a:lnTo>
                    <a:lnTo>
                      <a:pt x="45720" y="84840"/>
                    </a:lnTo>
                    <a:lnTo>
                      <a:pt x="45720" y="123960"/>
                    </a:lnTo>
                  </a:path>
                </a:pathLst>
              </a:custGeom>
              <a:noFill/>
            </p:spPr>
            <p:style>
              <a:lnRef idx="1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45" name="Group 544"/>
              <p:cNvGrpSpPr/>
              <p:nvPr/>
            </p:nvGrpSpPr>
            <p:grpSpPr>
              <a:xfrm>
                <a:off x="7857467" y="2232982"/>
                <a:ext cx="137807" cy="338403"/>
                <a:chOff x="1833695" y="2007111"/>
                <a:chExt cx="137807" cy="338403"/>
              </a:xfrm>
            </p:grpSpPr>
            <p:sp>
              <p:nvSpPr>
                <p:cNvPr id="759" name="Rounded Rectangle 758"/>
                <p:cNvSpPr/>
                <p:nvPr/>
              </p:nvSpPr>
              <p:spPr>
                <a:xfrm>
                  <a:off x="1833695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0000F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20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60" name="Rounded Rectangle 61"/>
                <p:cNvSpPr/>
                <p:nvPr/>
              </p:nvSpPr>
              <p:spPr>
                <a:xfrm>
                  <a:off x="1837731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46" name="Straight Connector 62"/>
              <p:cNvSpPr/>
              <p:nvPr/>
            </p:nvSpPr>
            <p:spPr>
              <a:xfrm>
                <a:off x="7961138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45720" y="45720"/>
                    </a:moveTo>
                    <a:lnTo>
                      <a:pt x="45720" y="84840"/>
                    </a:lnTo>
                    <a:lnTo>
                      <a:pt x="126207" y="84840"/>
                    </a:lnTo>
                    <a:lnTo>
                      <a:pt x="126207" y="123960"/>
                    </a:lnTo>
                  </a:path>
                </a:pathLst>
              </a:custGeom>
              <a:noFill/>
            </p:spPr>
            <p:style>
              <a:lnRef idx="1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47" name="Group 546"/>
              <p:cNvGrpSpPr/>
              <p:nvPr/>
            </p:nvGrpSpPr>
            <p:grpSpPr>
              <a:xfrm>
                <a:off x="8018442" y="2232982"/>
                <a:ext cx="137807" cy="338403"/>
                <a:chOff x="1994670" y="2007111"/>
                <a:chExt cx="137807" cy="338403"/>
              </a:xfrm>
            </p:grpSpPr>
            <p:sp>
              <p:nvSpPr>
                <p:cNvPr id="757" name="Rounded Rectangle 756"/>
                <p:cNvSpPr/>
                <p:nvPr/>
              </p:nvSpPr>
              <p:spPr>
                <a:xfrm>
                  <a:off x="1994670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BFBFB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9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58" name="Rounded Rectangle 64"/>
                <p:cNvSpPr/>
                <p:nvPr/>
              </p:nvSpPr>
              <p:spPr>
                <a:xfrm>
                  <a:off x="1998706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48" name="Straight Connector 65"/>
              <p:cNvSpPr/>
              <p:nvPr/>
            </p:nvSpPr>
            <p:spPr>
              <a:xfrm>
                <a:off x="8167833" y="1692377"/>
                <a:ext cx="160974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45720"/>
                    </a:moveTo>
                    <a:lnTo>
                      <a:pt x="0" y="84840"/>
                    </a:lnTo>
                    <a:lnTo>
                      <a:pt x="160974" y="84840"/>
                    </a:lnTo>
                    <a:lnTo>
                      <a:pt x="160974" y="123960"/>
                    </a:lnTo>
                  </a:path>
                </a:pathLst>
              </a:custGeom>
              <a:noFill/>
            </p:spPr>
            <p:style>
              <a:lnRef idx="1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49" name="Group 548"/>
              <p:cNvGrpSpPr/>
              <p:nvPr/>
            </p:nvGrpSpPr>
            <p:grpSpPr>
              <a:xfrm>
                <a:off x="8259904" y="1816338"/>
                <a:ext cx="137807" cy="338403"/>
                <a:chOff x="2236132" y="1590467"/>
                <a:chExt cx="137807" cy="338403"/>
              </a:xfrm>
            </p:grpSpPr>
            <p:sp>
              <p:nvSpPr>
                <p:cNvPr id="755" name="Rounded Rectangle 754"/>
                <p:cNvSpPr/>
                <p:nvPr/>
              </p:nvSpPr>
              <p:spPr>
                <a:xfrm>
                  <a:off x="2236132" y="1590467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BFBFB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33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56" name="Rounded Rectangle 67"/>
                <p:cNvSpPr/>
                <p:nvPr/>
              </p:nvSpPr>
              <p:spPr>
                <a:xfrm>
                  <a:off x="2240168" y="1594503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50" name="Straight Connector 68"/>
              <p:cNvSpPr/>
              <p:nvPr/>
            </p:nvSpPr>
            <p:spPr>
              <a:xfrm>
                <a:off x="8202601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126207" y="45720"/>
                    </a:moveTo>
                    <a:lnTo>
                      <a:pt x="126207" y="84840"/>
                    </a:lnTo>
                    <a:lnTo>
                      <a:pt x="45720" y="84840"/>
                    </a:lnTo>
                    <a:lnTo>
                      <a:pt x="45720" y="123960"/>
                    </a:lnTo>
                  </a:path>
                </a:pathLst>
              </a:custGeom>
              <a:noFill/>
            </p:spPr>
            <p:style>
              <a:lnRef idx="1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51" name="Group 550"/>
              <p:cNvGrpSpPr/>
              <p:nvPr/>
            </p:nvGrpSpPr>
            <p:grpSpPr>
              <a:xfrm>
                <a:off x="8179417" y="2232982"/>
                <a:ext cx="137807" cy="338403"/>
                <a:chOff x="2155645" y="2007111"/>
                <a:chExt cx="137807" cy="338403"/>
              </a:xfrm>
            </p:grpSpPr>
            <p:sp>
              <p:nvSpPr>
                <p:cNvPr id="753" name="Rounded Rectangle 752"/>
                <p:cNvSpPr/>
                <p:nvPr/>
              </p:nvSpPr>
              <p:spPr>
                <a:xfrm>
                  <a:off x="2155645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0000F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8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54" name="Rounded Rectangle 70"/>
                <p:cNvSpPr/>
                <p:nvPr/>
              </p:nvSpPr>
              <p:spPr>
                <a:xfrm>
                  <a:off x="2159681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52" name="Straight Connector 71"/>
              <p:cNvSpPr/>
              <p:nvPr/>
            </p:nvSpPr>
            <p:spPr>
              <a:xfrm>
                <a:off x="8283088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45720" y="45720"/>
                    </a:moveTo>
                    <a:lnTo>
                      <a:pt x="45720" y="84840"/>
                    </a:lnTo>
                    <a:lnTo>
                      <a:pt x="126207" y="84840"/>
                    </a:lnTo>
                    <a:lnTo>
                      <a:pt x="126207" y="123960"/>
                    </a:lnTo>
                  </a:path>
                </a:pathLst>
              </a:custGeom>
              <a:noFill/>
            </p:spPr>
            <p:style>
              <a:lnRef idx="1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53" name="Group 552"/>
              <p:cNvGrpSpPr/>
              <p:nvPr/>
            </p:nvGrpSpPr>
            <p:grpSpPr>
              <a:xfrm>
                <a:off x="8340392" y="2232982"/>
                <a:ext cx="137807" cy="338403"/>
                <a:chOff x="2316620" y="2007111"/>
                <a:chExt cx="137807" cy="338403"/>
              </a:xfrm>
            </p:grpSpPr>
            <p:sp>
              <p:nvSpPr>
                <p:cNvPr id="751" name="Rounded Rectangle 750"/>
                <p:cNvSpPr/>
                <p:nvPr/>
              </p:nvSpPr>
              <p:spPr>
                <a:xfrm>
                  <a:off x="2316620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BFBFB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25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52" name="Rounded Rectangle 73"/>
                <p:cNvSpPr/>
                <p:nvPr/>
              </p:nvSpPr>
              <p:spPr>
                <a:xfrm>
                  <a:off x="2320656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54" name="Group 553"/>
              <p:cNvGrpSpPr/>
              <p:nvPr/>
            </p:nvGrpSpPr>
            <p:grpSpPr>
              <a:xfrm>
                <a:off x="8974504" y="1396647"/>
                <a:ext cx="137807" cy="338403"/>
                <a:chOff x="2719057" y="1173823"/>
                <a:chExt cx="137807" cy="338403"/>
              </a:xfrm>
            </p:grpSpPr>
            <p:sp>
              <p:nvSpPr>
                <p:cNvPr id="749" name="Rounded Rectangle 748"/>
                <p:cNvSpPr/>
                <p:nvPr/>
              </p:nvSpPr>
              <p:spPr>
                <a:xfrm>
                  <a:off x="2719057" y="1173823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BFBFB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b="1" smtClean="0">
                      <a:latin typeface="Arial"/>
                      <a:cs typeface="Arial"/>
                    </a:rPr>
                    <a:t>60</a:t>
                  </a:r>
                  <a:endParaRPr lang="en-US" sz="1000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750" name="Rounded Rectangle 76"/>
                <p:cNvSpPr/>
                <p:nvPr/>
              </p:nvSpPr>
              <p:spPr>
                <a:xfrm>
                  <a:off x="2723093" y="1177859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1" kern="12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55" name="Group 554"/>
              <p:cNvGrpSpPr/>
              <p:nvPr/>
            </p:nvGrpSpPr>
            <p:grpSpPr>
              <a:xfrm>
                <a:off x="8581854" y="1816338"/>
                <a:ext cx="137807" cy="338403"/>
                <a:chOff x="2558082" y="1590467"/>
                <a:chExt cx="137807" cy="338403"/>
              </a:xfrm>
            </p:grpSpPr>
            <p:sp>
              <p:nvSpPr>
                <p:cNvPr id="747" name="Rounded Rectangle 746"/>
                <p:cNvSpPr/>
                <p:nvPr/>
              </p:nvSpPr>
              <p:spPr>
                <a:xfrm>
                  <a:off x="2558082" y="1590467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0000F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9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48" name="Rounded Rectangle 79"/>
                <p:cNvSpPr/>
                <p:nvPr/>
              </p:nvSpPr>
              <p:spPr>
                <a:xfrm>
                  <a:off x="2562118" y="1594503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56" name="Straight Connector 80"/>
              <p:cNvSpPr/>
              <p:nvPr/>
            </p:nvSpPr>
            <p:spPr>
              <a:xfrm>
                <a:off x="8524551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126207" y="45720"/>
                    </a:moveTo>
                    <a:lnTo>
                      <a:pt x="126207" y="84840"/>
                    </a:lnTo>
                    <a:lnTo>
                      <a:pt x="45720" y="84840"/>
                    </a:lnTo>
                    <a:lnTo>
                      <a:pt x="45720" y="123960"/>
                    </a:lnTo>
                  </a:path>
                </a:pathLst>
              </a:custGeom>
              <a:noFill/>
            </p:spPr>
            <p:style>
              <a:lnRef idx="1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57" name="Group 556"/>
              <p:cNvGrpSpPr/>
              <p:nvPr/>
            </p:nvGrpSpPr>
            <p:grpSpPr>
              <a:xfrm>
                <a:off x="8501367" y="2232982"/>
                <a:ext cx="137807" cy="338403"/>
                <a:chOff x="2477595" y="2007111"/>
                <a:chExt cx="137807" cy="338403"/>
              </a:xfrm>
            </p:grpSpPr>
            <p:sp>
              <p:nvSpPr>
                <p:cNvPr id="745" name="Rounded Rectangle 744"/>
                <p:cNvSpPr/>
                <p:nvPr/>
              </p:nvSpPr>
              <p:spPr>
                <a:xfrm>
                  <a:off x="2477595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0000F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3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46" name="Rounded Rectangle 82"/>
                <p:cNvSpPr/>
                <p:nvPr/>
              </p:nvSpPr>
              <p:spPr>
                <a:xfrm>
                  <a:off x="2481631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58" name="Straight Connector 83"/>
              <p:cNvSpPr/>
              <p:nvPr/>
            </p:nvSpPr>
            <p:spPr>
              <a:xfrm>
                <a:off x="8605038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45720" y="45720"/>
                    </a:moveTo>
                    <a:lnTo>
                      <a:pt x="45720" y="84840"/>
                    </a:lnTo>
                    <a:lnTo>
                      <a:pt x="126207" y="84840"/>
                    </a:lnTo>
                    <a:lnTo>
                      <a:pt x="126207" y="123960"/>
                    </a:lnTo>
                  </a:path>
                </a:pathLst>
              </a:custGeom>
              <a:noFill/>
            </p:spPr>
            <p:style>
              <a:lnRef idx="1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59" name="Group 558"/>
              <p:cNvGrpSpPr/>
              <p:nvPr/>
            </p:nvGrpSpPr>
            <p:grpSpPr>
              <a:xfrm>
                <a:off x="8662342" y="2232982"/>
                <a:ext cx="137807" cy="338403"/>
                <a:chOff x="2638570" y="2007111"/>
                <a:chExt cx="137807" cy="338403"/>
              </a:xfrm>
            </p:grpSpPr>
            <p:sp>
              <p:nvSpPr>
                <p:cNvPr id="743" name="Rounded Rectangle 742"/>
                <p:cNvSpPr/>
                <p:nvPr/>
              </p:nvSpPr>
              <p:spPr>
                <a:xfrm>
                  <a:off x="2638570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BFBFB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6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44" name="Rounded Rectangle 85"/>
                <p:cNvSpPr/>
                <p:nvPr/>
              </p:nvSpPr>
              <p:spPr>
                <a:xfrm>
                  <a:off x="2642606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60" name="Rounded Rectangle 559"/>
              <p:cNvSpPr/>
              <p:nvPr/>
            </p:nvSpPr>
            <p:spPr>
              <a:xfrm>
                <a:off x="8970468" y="1812468"/>
                <a:ext cx="137807" cy="338403"/>
              </a:xfrm>
              <a:prstGeom prst="roundRect">
                <a:avLst>
                  <a:gd name="adj" fmla="val 10000"/>
                </a:avLst>
              </a:prstGeom>
              <a:ln w="12700" cmpd="sng">
                <a:solidFill>
                  <a:srgbClr val="BFBFBF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vert270" lIns="0" tIns="0" rIns="0" bIns="0" anchor="ctr" anchorCtr="0"/>
              <a:lstStyle/>
              <a:p>
                <a:pPr algn="ctr"/>
                <a:r>
                  <a:rPr lang="en-US" sz="1000" b="1" dirty="0" smtClean="0">
                    <a:latin typeface="Arial"/>
                    <a:cs typeface="Arial"/>
                  </a:rPr>
                  <a:t>51</a:t>
                </a:r>
                <a:endParaRPr lang="en-US" sz="1000" b="1" dirty="0">
                  <a:latin typeface="Arial"/>
                  <a:cs typeface="Arial"/>
                </a:endParaRPr>
              </a:p>
            </p:txBody>
          </p:sp>
          <p:grpSp>
            <p:nvGrpSpPr>
              <p:cNvPr id="561" name="Group 560"/>
              <p:cNvGrpSpPr/>
              <p:nvPr/>
            </p:nvGrpSpPr>
            <p:grpSpPr>
              <a:xfrm>
                <a:off x="8823317" y="2232982"/>
                <a:ext cx="137807" cy="338403"/>
                <a:chOff x="2799545" y="2007111"/>
                <a:chExt cx="137807" cy="338403"/>
              </a:xfrm>
            </p:grpSpPr>
            <p:sp>
              <p:nvSpPr>
                <p:cNvPr id="741" name="Rounded Rectangle 740"/>
                <p:cNvSpPr/>
                <p:nvPr/>
              </p:nvSpPr>
              <p:spPr>
                <a:xfrm>
                  <a:off x="2799545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0000F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1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5</a:t>
                  </a:r>
                  <a:endParaRPr lang="en-US" sz="11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42" name="Rounded Rectangle 91"/>
                <p:cNvSpPr/>
                <p:nvPr/>
              </p:nvSpPr>
              <p:spPr>
                <a:xfrm>
                  <a:off x="2803581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62" name="Group 561"/>
              <p:cNvGrpSpPr/>
              <p:nvPr/>
            </p:nvGrpSpPr>
            <p:grpSpPr>
              <a:xfrm>
                <a:off x="8984292" y="2232982"/>
                <a:ext cx="137807" cy="338403"/>
                <a:chOff x="2960520" y="2007111"/>
                <a:chExt cx="137807" cy="338403"/>
              </a:xfrm>
            </p:grpSpPr>
            <p:sp>
              <p:nvSpPr>
                <p:cNvPr id="739" name="Rounded Rectangle 738"/>
                <p:cNvSpPr/>
                <p:nvPr/>
              </p:nvSpPr>
              <p:spPr>
                <a:xfrm>
                  <a:off x="2960520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BFBFB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b="1" dirty="0" smtClean="0">
                      <a:latin typeface="Arial"/>
                      <a:cs typeface="Arial"/>
                    </a:rPr>
                    <a:t>46</a:t>
                  </a:r>
                  <a:endParaRPr lang="en-US" sz="1000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740" name="Rounded Rectangle 94"/>
                <p:cNvSpPr/>
                <p:nvPr/>
              </p:nvSpPr>
              <p:spPr>
                <a:xfrm>
                  <a:off x="2964556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1" kern="12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63" name="Group 562"/>
              <p:cNvGrpSpPr/>
              <p:nvPr/>
            </p:nvGrpSpPr>
            <p:grpSpPr>
              <a:xfrm>
                <a:off x="3934376" y="1399694"/>
                <a:ext cx="137807" cy="338403"/>
                <a:chOff x="787357" y="1173823"/>
                <a:chExt cx="137807" cy="338403"/>
              </a:xfrm>
            </p:grpSpPr>
            <p:sp>
              <p:nvSpPr>
                <p:cNvPr id="737" name="Rounded Rectangle 736"/>
                <p:cNvSpPr/>
                <p:nvPr/>
              </p:nvSpPr>
              <p:spPr>
                <a:xfrm>
                  <a:off x="787357" y="1173823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008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b="1" dirty="0" smtClean="0">
                      <a:latin typeface="Arial"/>
                      <a:cs typeface="Arial"/>
                    </a:rPr>
                    <a:t>69</a:t>
                  </a:r>
                  <a:endParaRPr lang="en-US" sz="1000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738" name="Rounded Rectangle 10"/>
                <p:cNvSpPr/>
                <p:nvPr/>
              </p:nvSpPr>
              <p:spPr>
                <a:xfrm>
                  <a:off x="791393" y="1177859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1" kern="12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64" name="Group 563"/>
              <p:cNvGrpSpPr/>
              <p:nvPr/>
            </p:nvGrpSpPr>
            <p:grpSpPr>
              <a:xfrm>
                <a:off x="3935961" y="1816338"/>
                <a:ext cx="137807" cy="338403"/>
                <a:chOff x="626382" y="1590467"/>
                <a:chExt cx="137807" cy="338403"/>
              </a:xfrm>
            </p:grpSpPr>
            <p:sp>
              <p:nvSpPr>
                <p:cNvPr id="735" name="Rounded Rectangle 734"/>
                <p:cNvSpPr/>
                <p:nvPr/>
              </p:nvSpPr>
              <p:spPr>
                <a:xfrm>
                  <a:off x="626382" y="1590467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008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b="1" dirty="0" smtClean="0">
                      <a:latin typeface="Arial"/>
                      <a:cs typeface="Arial"/>
                    </a:rPr>
                    <a:t>43</a:t>
                  </a:r>
                  <a:endParaRPr lang="en-US" sz="1000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736" name="Rounded Rectangle 13"/>
                <p:cNvSpPr/>
                <p:nvPr/>
              </p:nvSpPr>
              <p:spPr>
                <a:xfrm>
                  <a:off x="630418" y="1594503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1" kern="12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65" name="Group 564"/>
              <p:cNvGrpSpPr/>
              <p:nvPr/>
            </p:nvGrpSpPr>
            <p:grpSpPr>
              <a:xfrm>
                <a:off x="3934376" y="2232982"/>
                <a:ext cx="137807" cy="338403"/>
                <a:chOff x="545895" y="2007111"/>
                <a:chExt cx="137807" cy="338403"/>
              </a:xfrm>
            </p:grpSpPr>
            <p:sp>
              <p:nvSpPr>
                <p:cNvPr id="733" name="Rounded Rectangle 732"/>
                <p:cNvSpPr/>
                <p:nvPr/>
              </p:nvSpPr>
              <p:spPr>
                <a:xfrm>
                  <a:off x="545895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008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b="1" dirty="0" smtClean="0">
                      <a:latin typeface="Arial"/>
                      <a:cs typeface="Arial"/>
                    </a:rPr>
                    <a:t>32</a:t>
                  </a:r>
                  <a:endParaRPr lang="en-US" sz="1000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734" name="Rounded Rectangle 16"/>
                <p:cNvSpPr/>
                <p:nvPr/>
              </p:nvSpPr>
              <p:spPr>
                <a:xfrm>
                  <a:off x="549931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1" kern="12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66" name="Group 565"/>
              <p:cNvGrpSpPr/>
              <p:nvPr/>
            </p:nvGrpSpPr>
            <p:grpSpPr>
              <a:xfrm>
                <a:off x="4095351" y="2232982"/>
                <a:ext cx="137807" cy="338403"/>
                <a:chOff x="706870" y="2007111"/>
                <a:chExt cx="137807" cy="338403"/>
              </a:xfrm>
            </p:grpSpPr>
            <p:sp>
              <p:nvSpPr>
                <p:cNvPr id="731" name="Rounded Rectangle 730"/>
                <p:cNvSpPr/>
                <p:nvPr/>
              </p:nvSpPr>
              <p:spPr>
                <a:xfrm>
                  <a:off x="706870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BFBFB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>
                  <a:normAutofit fontScale="62500" lnSpcReduction="20000"/>
                </a:bodyPr>
                <a:lstStyle/>
                <a:p>
                  <a:pPr algn="ctr"/>
                  <a:r>
                    <a:rPr lang="en-US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11</a:t>
                  </a:r>
                  <a:endParaRPr lang="en-US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32" name="Rounded Rectangle 19"/>
                <p:cNvSpPr/>
                <p:nvPr/>
              </p:nvSpPr>
              <p:spPr>
                <a:xfrm>
                  <a:off x="710906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rmAutofit lnSpcReduction="10000"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67" name="Group 566"/>
              <p:cNvGrpSpPr/>
              <p:nvPr/>
            </p:nvGrpSpPr>
            <p:grpSpPr>
              <a:xfrm>
                <a:off x="4336813" y="1816338"/>
                <a:ext cx="137807" cy="338403"/>
                <a:chOff x="948332" y="1590467"/>
                <a:chExt cx="137807" cy="338403"/>
              </a:xfrm>
            </p:grpSpPr>
            <p:sp>
              <p:nvSpPr>
                <p:cNvPr id="729" name="Rounded Rectangle 728"/>
                <p:cNvSpPr/>
                <p:nvPr/>
              </p:nvSpPr>
              <p:spPr>
                <a:xfrm>
                  <a:off x="948332" y="1590467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BFBFB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26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30" name="Rounded Rectangle 22"/>
                <p:cNvSpPr/>
                <p:nvPr/>
              </p:nvSpPr>
              <p:spPr>
                <a:xfrm>
                  <a:off x="952368" y="1594503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68" name="Straight Connector 23"/>
              <p:cNvSpPr/>
              <p:nvPr/>
            </p:nvSpPr>
            <p:spPr>
              <a:xfrm>
                <a:off x="4279510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126207" y="45720"/>
                    </a:moveTo>
                    <a:lnTo>
                      <a:pt x="126207" y="84840"/>
                    </a:lnTo>
                    <a:lnTo>
                      <a:pt x="45720" y="84840"/>
                    </a:lnTo>
                    <a:lnTo>
                      <a:pt x="45720" y="123960"/>
                    </a:lnTo>
                  </a:path>
                </a:pathLst>
              </a:custGeom>
              <a:noFill/>
            </p:spPr>
            <p:style>
              <a:lnRef idx="1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69" name="Group 568"/>
              <p:cNvGrpSpPr/>
              <p:nvPr/>
            </p:nvGrpSpPr>
            <p:grpSpPr>
              <a:xfrm>
                <a:off x="4256326" y="2232982"/>
                <a:ext cx="137807" cy="338403"/>
                <a:chOff x="867845" y="2007111"/>
                <a:chExt cx="137807" cy="338403"/>
              </a:xfrm>
            </p:grpSpPr>
            <p:sp>
              <p:nvSpPr>
                <p:cNvPr id="727" name="Rounded Rectangle 726"/>
                <p:cNvSpPr/>
                <p:nvPr/>
              </p:nvSpPr>
              <p:spPr>
                <a:xfrm>
                  <a:off x="867845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008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17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28" name="Rounded Rectangle 25"/>
                <p:cNvSpPr/>
                <p:nvPr/>
              </p:nvSpPr>
              <p:spPr>
                <a:xfrm>
                  <a:off x="871881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70" name="Straight Connector 26"/>
              <p:cNvSpPr/>
              <p:nvPr/>
            </p:nvSpPr>
            <p:spPr>
              <a:xfrm>
                <a:off x="4359997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45720" y="45720"/>
                    </a:moveTo>
                    <a:lnTo>
                      <a:pt x="45720" y="84840"/>
                    </a:lnTo>
                    <a:lnTo>
                      <a:pt x="126207" y="84840"/>
                    </a:lnTo>
                    <a:lnTo>
                      <a:pt x="126207" y="123960"/>
                    </a:lnTo>
                  </a:path>
                </a:pathLst>
              </a:custGeom>
              <a:noFill/>
            </p:spPr>
            <p:style>
              <a:lnRef idx="1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71" name="Group 570"/>
              <p:cNvGrpSpPr/>
              <p:nvPr/>
            </p:nvGrpSpPr>
            <p:grpSpPr>
              <a:xfrm>
                <a:off x="4417301" y="2232982"/>
                <a:ext cx="137807" cy="338403"/>
                <a:chOff x="1028820" y="2007111"/>
                <a:chExt cx="137807" cy="338403"/>
              </a:xfrm>
            </p:grpSpPr>
            <p:sp>
              <p:nvSpPr>
                <p:cNvPr id="725" name="Rounded Rectangle 724"/>
                <p:cNvSpPr/>
                <p:nvPr/>
              </p:nvSpPr>
              <p:spPr>
                <a:xfrm>
                  <a:off x="1028820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BFBFB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9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26" name="Rounded Rectangle 28"/>
                <p:cNvSpPr/>
                <p:nvPr/>
              </p:nvSpPr>
              <p:spPr>
                <a:xfrm>
                  <a:off x="1032856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72" name="Group 571"/>
              <p:cNvGrpSpPr/>
              <p:nvPr/>
            </p:nvGrpSpPr>
            <p:grpSpPr>
              <a:xfrm>
                <a:off x="4819738" y="1399694"/>
                <a:ext cx="137807" cy="338403"/>
                <a:chOff x="1431257" y="1173823"/>
                <a:chExt cx="137807" cy="338403"/>
              </a:xfrm>
            </p:grpSpPr>
            <p:sp>
              <p:nvSpPr>
                <p:cNvPr id="723" name="Rounded Rectangle 722"/>
                <p:cNvSpPr/>
                <p:nvPr/>
              </p:nvSpPr>
              <p:spPr>
                <a:xfrm>
                  <a:off x="1431257" y="1173823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BFBFB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81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24" name="Rounded Rectangle 31"/>
                <p:cNvSpPr/>
                <p:nvPr/>
              </p:nvSpPr>
              <p:spPr>
                <a:xfrm>
                  <a:off x="1435293" y="1177859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73" name="Straight Connector 32"/>
              <p:cNvSpPr/>
              <p:nvPr/>
            </p:nvSpPr>
            <p:spPr>
              <a:xfrm>
                <a:off x="4727667" y="1692377"/>
                <a:ext cx="160974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160974" y="45720"/>
                    </a:moveTo>
                    <a:lnTo>
                      <a:pt x="160974" y="84840"/>
                    </a:lnTo>
                    <a:lnTo>
                      <a:pt x="0" y="84840"/>
                    </a:lnTo>
                    <a:lnTo>
                      <a:pt x="0" y="123960"/>
                    </a:lnTo>
                  </a:path>
                </a:pathLst>
              </a:custGeom>
              <a:noFill/>
            </p:spPr>
            <p:style>
              <a:lnRef idx="1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74" name="Group 573"/>
              <p:cNvGrpSpPr/>
              <p:nvPr/>
            </p:nvGrpSpPr>
            <p:grpSpPr>
              <a:xfrm>
                <a:off x="4658763" y="1816338"/>
                <a:ext cx="137807" cy="338403"/>
                <a:chOff x="1270282" y="1590467"/>
                <a:chExt cx="137807" cy="338403"/>
              </a:xfrm>
            </p:grpSpPr>
            <p:sp>
              <p:nvSpPr>
                <p:cNvPr id="721" name="Rounded Rectangle 720"/>
                <p:cNvSpPr/>
                <p:nvPr/>
              </p:nvSpPr>
              <p:spPr>
                <a:xfrm>
                  <a:off x="1270282" y="1590467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008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14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22" name="Rounded Rectangle 34"/>
                <p:cNvSpPr/>
                <p:nvPr/>
              </p:nvSpPr>
              <p:spPr>
                <a:xfrm>
                  <a:off x="1274318" y="1594503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75" name="Straight Connector 35"/>
              <p:cNvSpPr/>
              <p:nvPr/>
            </p:nvSpPr>
            <p:spPr>
              <a:xfrm>
                <a:off x="4601460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126207" y="45720"/>
                    </a:moveTo>
                    <a:lnTo>
                      <a:pt x="126207" y="84840"/>
                    </a:lnTo>
                    <a:lnTo>
                      <a:pt x="45720" y="84840"/>
                    </a:lnTo>
                    <a:lnTo>
                      <a:pt x="45720" y="123960"/>
                    </a:lnTo>
                  </a:path>
                </a:pathLst>
              </a:custGeom>
              <a:noFill/>
            </p:spPr>
            <p:style>
              <a:lnRef idx="1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76" name="Group 575"/>
              <p:cNvGrpSpPr/>
              <p:nvPr/>
            </p:nvGrpSpPr>
            <p:grpSpPr>
              <a:xfrm>
                <a:off x="4582450" y="2232982"/>
                <a:ext cx="137807" cy="338403"/>
                <a:chOff x="1189795" y="2007111"/>
                <a:chExt cx="137807" cy="338403"/>
              </a:xfrm>
            </p:grpSpPr>
            <p:sp>
              <p:nvSpPr>
                <p:cNvPr id="719" name="Rounded Rectangle 718"/>
                <p:cNvSpPr/>
                <p:nvPr/>
              </p:nvSpPr>
              <p:spPr>
                <a:xfrm>
                  <a:off x="1189795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008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9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20" name="Rounded Rectangle 37"/>
                <p:cNvSpPr/>
                <p:nvPr/>
              </p:nvSpPr>
              <p:spPr>
                <a:xfrm>
                  <a:off x="1193831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77" name="Straight Connector 38"/>
              <p:cNvSpPr/>
              <p:nvPr/>
            </p:nvSpPr>
            <p:spPr>
              <a:xfrm>
                <a:off x="4681947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45720" y="45720"/>
                    </a:moveTo>
                    <a:lnTo>
                      <a:pt x="45720" y="84840"/>
                    </a:lnTo>
                    <a:lnTo>
                      <a:pt x="126207" y="84840"/>
                    </a:lnTo>
                    <a:lnTo>
                      <a:pt x="126207" y="123960"/>
                    </a:lnTo>
                  </a:path>
                </a:pathLst>
              </a:custGeom>
              <a:noFill/>
            </p:spPr>
            <p:style>
              <a:lnRef idx="1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78" name="Group 577"/>
              <p:cNvGrpSpPr/>
              <p:nvPr/>
            </p:nvGrpSpPr>
            <p:grpSpPr>
              <a:xfrm>
                <a:off x="4739251" y="2232982"/>
                <a:ext cx="137807" cy="338403"/>
                <a:chOff x="1350770" y="2007111"/>
                <a:chExt cx="137807" cy="338403"/>
              </a:xfrm>
            </p:grpSpPr>
            <p:sp>
              <p:nvSpPr>
                <p:cNvPr id="717" name="Rounded Rectangle 716"/>
                <p:cNvSpPr/>
                <p:nvPr/>
              </p:nvSpPr>
              <p:spPr>
                <a:xfrm>
                  <a:off x="1350770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BFBFB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5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18" name="Rounded Rectangle 40"/>
                <p:cNvSpPr/>
                <p:nvPr/>
              </p:nvSpPr>
              <p:spPr>
                <a:xfrm>
                  <a:off x="1354806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79" name="Straight Connector 41"/>
              <p:cNvSpPr/>
              <p:nvPr/>
            </p:nvSpPr>
            <p:spPr>
              <a:xfrm>
                <a:off x="4888642" y="1692377"/>
                <a:ext cx="160974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45720"/>
                    </a:moveTo>
                    <a:lnTo>
                      <a:pt x="0" y="84840"/>
                    </a:lnTo>
                    <a:lnTo>
                      <a:pt x="160974" y="84840"/>
                    </a:lnTo>
                    <a:lnTo>
                      <a:pt x="160974" y="123960"/>
                    </a:lnTo>
                  </a:path>
                </a:pathLst>
              </a:custGeom>
              <a:noFill/>
            </p:spPr>
            <p:style>
              <a:lnRef idx="1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80" name="Group 579"/>
              <p:cNvGrpSpPr/>
              <p:nvPr/>
            </p:nvGrpSpPr>
            <p:grpSpPr>
              <a:xfrm>
                <a:off x="4980713" y="1816338"/>
                <a:ext cx="137807" cy="338403"/>
                <a:chOff x="1592232" y="1590467"/>
                <a:chExt cx="137807" cy="338403"/>
              </a:xfrm>
            </p:grpSpPr>
            <p:sp>
              <p:nvSpPr>
                <p:cNvPr id="715" name="Rounded Rectangle 714"/>
                <p:cNvSpPr/>
                <p:nvPr/>
              </p:nvSpPr>
              <p:spPr>
                <a:xfrm>
                  <a:off x="1592232" y="1590467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BFBFB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</p:sp>
            <p:sp>
              <p:nvSpPr>
                <p:cNvPr id="716" name="Rounded Rectangle 43"/>
                <p:cNvSpPr/>
                <p:nvPr/>
              </p:nvSpPr>
              <p:spPr>
                <a:xfrm>
                  <a:off x="1596268" y="1594503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000" b="0" kern="12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67</a:t>
                  </a: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81" name="Straight Connector 44"/>
              <p:cNvSpPr/>
              <p:nvPr/>
            </p:nvSpPr>
            <p:spPr>
              <a:xfrm>
                <a:off x="4923410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126207" y="45720"/>
                    </a:moveTo>
                    <a:lnTo>
                      <a:pt x="126207" y="84840"/>
                    </a:lnTo>
                    <a:lnTo>
                      <a:pt x="45720" y="84840"/>
                    </a:lnTo>
                    <a:lnTo>
                      <a:pt x="45720" y="123960"/>
                    </a:lnTo>
                  </a:path>
                </a:pathLst>
              </a:custGeom>
              <a:noFill/>
            </p:spPr>
            <p:style>
              <a:lnRef idx="1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82" name="Group 581"/>
              <p:cNvGrpSpPr/>
              <p:nvPr/>
            </p:nvGrpSpPr>
            <p:grpSpPr>
              <a:xfrm>
                <a:off x="4900226" y="2232982"/>
                <a:ext cx="137807" cy="338403"/>
                <a:chOff x="1511745" y="2007111"/>
                <a:chExt cx="137807" cy="338403"/>
              </a:xfrm>
            </p:grpSpPr>
            <p:sp>
              <p:nvSpPr>
                <p:cNvPr id="713" name="Rounded Rectangle 712"/>
                <p:cNvSpPr/>
                <p:nvPr/>
              </p:nvSpPr>
              <p:spPr>
                <a:xfrm>
                  <a:off x="1511745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008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43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14" name="Rounded Rectangle 46"/>
                <p:cNvSpPr/>
                <p:nvPr/>
              </p:nvSpPr>
              <p:spPr>
                <a:xfrm>
                  <a:off x="1515781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83" name="Straight Connector 47"/>
              <p:cNvSpPr/>
              <p:nvPr/>
            </p:nvSpPr>
            <p:spPr>
              <a:xfrm>
                <a:off x="5003897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45720" y="45720"/>
                    </a:moveTo>
                    <a:lnTo>
                      <a:pt x="45720" y="84840"/>
                    </a:lnTo>
                    <a:lnTo>
                      <a:pt x="126207" y="84840"/>
                    </a:lnTo>
                    <a:lnTo>
                      <a:pt x="126207" y="123960"/>
                    </a:lnTo>
                  </a:path>
                </a:pathLst>
              </a:custGeom>
              <a:noFill/>
            </p:spPr>
            <p:style>
              <a:lnRef idx="1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84" name="Group 583"/>
              <p:cNvGrpSpPr/>
              <p:nvPr/>
            </p:nvGrpSpPr>
            <p:grpSpPr>
              <a:xfrm>
                <a:off x="5061201" y="2232982"/>
                <a:ext cx="137807" cy="338403"/>
                <a:chOff x="1672720" y="2007111"/>
                <a:chExt cx="137807" cy="338403"/>
              </a:xfrm>
            </p:grpSpPr>
            <p:sp>
              <p:nvSpPr>
                <p:cNvPr id="711" name="Rounded Rectangle 710"/>
                <p:cNvSpPr/>
                <p:nvPr/>
              </p:nvSpPr>
              <p:spPr>
                <a:xfrm>
                  <a:off x="1672720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BFBFB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24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12" name="Rounded Rectangle 49"/>
                <p:cNvSpPr/>
                <p:nvPr/>
              </p:nvSpPr>
              <p:spPr>
                <a:xfrm>
                  <a:off x="1676756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85" name="Group 584"/>
              <p:cNvGrpSpPr/>
              <p:nvPr/>
            </p:nvGrpSpPr>
            <p:grpSpPr>
              <a:xfrm>
                <a:off x="5463638" y="1399694"/>
                <a:ext cx="137807" cy="338403"/>
                <a:chOff x="2075157" y="1173823"/>
                <a:chExt cx="137807" cy="338403"/>
              </a:xfrm>
            </p:grpSpPr>
            <p:sp>
              <p:nvSpPr>
                <p:cNvPr id="709" name="Rounded Rectangle 708"/>
                <p:cNvSpPr/>
                <p:nvPr/>
              </p:nvSpPr>
              <p:spPr>
                <a:xfrm>
                  <a:off x="2075157" y="1173823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008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132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10" name="Rounded Rectangle 55"/>
                <p:cNvSpPr/>
                <p:nvPr/>
              </p:nvSpPr>
              <p:spPr>
                <a:xfrm>
                  <a:off x="2079193" y="1177859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86" name="Straight Connector 56"/>
              <p:cNvSpPr/>
              <p:nvPr/>
            </p:nvSpPr>
            <p:spPr>
              <a:xfrm>
                <a:off x="5371567" y="1692377"/>
                <a:ext cx="160974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160974" y="45720"/>
                    </a:moveTo>
                    <a:lnTo>
                      <a:pt x="160974" y="84840"/>
                    </a:lnTo>
                    <a:lnTo>
                      <a:pt x="0" y="84840"/>
                    </a:lnTo>
                    <a:lnTo>
                      <a:pt x="0" y="123960"/>
                    </a:lnTo>
                  </a:path>
                </a:pathLst>
              </a:custGeom>
              <a:noFill/>
            </p:spPr>
            <p:style>
              <a:lnRef idx="1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87" name="Group 586"/>
              <p:cNvGrpSpPr/>
              <p:nvPr/>
            </p:nvGrpSpPr>
            <p:grpSpPr>
              <a:xfrm>
                <a:off x="5302663" y="1816338"/>
                <a:ext cx="137807" cy="338403"/>
                <a:chOff x="1914182" y="1590467"/>
                <a:chExt cx="137807" cy="338403"/>
              </a:xfrm>
            </p:grpSpPr>
            <p:sp>
              <p:nvSpPr>
                <p:cNvPr id="707" name="Rounded Rectangle 706"/>
                <p:cNvSpPr/>
                <p:nvPr/>
              </p:nvSpPr>
              <p:spPr>
                <a:xfrm>
                  <a:off x="1914182" y="1590467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008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25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08" name="Rounded Rectangle 58"/>
                <p:cNvSpPr/>
                <p:nvPr/>
              </p:nvSpPr>
              <p:spPr>
                <a:xfrm>
                  <a:off x="1918218" y="1594503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88" name="Straight Connector 59"/>
              <p:cNvSpPr/>
              <p:nvPr/>
            </p:nvSpPr>
            <p:spPr>
              <a:xfrm>
                <a:off x="5245360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126207" y="45720"/>
                    </a:moveTo>
                    <a:lnTo>
                      <a:pt x="126207" y="84840"/>
                    </a:lnTo>
                    <a:lnTo>
                      <a:pt x="45720" y="84840"/>
                    </a:lnTo>
                    <a:lnTo>
                      <a:pt x="45720" y="123960"/>
                    </a:lnTo>
                  </a:path>
                </a:pathLst>
              </a:custGeom>
              <a:noFill/>
            </p:spPr>
            <p:style>
              <a:lnRef idx="1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89" name="Group 588"/>
              <p:cNvGrpSpPr/>
              <p:nvPr/>
            </p:nvGrpSpPr>
            <p:grpSpPr>
              <a:xfrm>
                <a:off x="5222176" y="2232982"/>
                <a:ext cx="137807" cy="338403"/>
                <a:chOff x="1833695" y="2007111"/>
                <a:chExt cx="137807" cy="338403"/>
              </a:xfrm>
            </p:grpSpPr>
            <p:sp>
              <p:nvSpPr>
                <p:cNvPr id="705" name="Rounded Rectangle 704"/>
                <p:cNvSpPr/>
                <p:nvPr/>
              </p:nvSpPr>
              <p:spPr>
                <a:xfrm>
                  <a:off x="1833695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008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18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06" name="Rounded Rectangle 61"/>
                <p:cNvSpPr/>
                <p:nvPr/>
              </p:nvSpPr>
              <p:spPr>
                <a:xfrm>
                  <a:off x="1837731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90" name="Straight Connector 62"/>
              <p:cNvSpPr/>
              <p:nvPr/>
            </p:nvSpPr>
            <p:spPr>
              <a:xfrm>
                <a:off x="5325847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45720" y="45720"/>
                    </a:moveTo>
                    <a:lnTo>
                      <a:pt x="45720" y="84840"/>
                    </a:lnTo>
                    <a:lnTo>
                      <a:pt x="126207" y="84840"/>
                    </a:lnTo>
                    <a:lnTo>
                      <a:pt x="126207" y="123960"/>
                    </a:lnTo>
                  </a:path>
                </a:pathLst>
              </a:custGeom>
              <a:noFill/>
            </p:spPr>
            <p:style>
              <a:lnRef idx="1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91" name="Group 590"/>
              <p:cNvGrpSpPr/>
              <p:nvPr/>
            </p:nvGrpSpPr>
            <p:grpSpPr>
              <a:xfrm>
                <a:off x="5383151" y="2232982"/>
                <a:ext cx="137807" cy="338403"/>
                <a:chOff x="1994670" y="2007111"/>
                <a:chExt cx="137807" cy="338403"/>
              </a:xfrm>
            </p:grpSpPr>
            <p:sp>
              <p:nvSpPr>
                <p:cNvPr id="703" name="Rounded Rectangle 702"/>
                <p:cNvSpPr/>
                <p:nvPr/>
              </p:nvSpPr>
              <p:spPr>
                <a:xfrm>
                  <a:off x="1994670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BFBFB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7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04" name="Rounded Rectangle 64"/>
                <p:cNvSpPr/>
                <p:nvPr/>
              </p:nvSpPr>
              <p:spPr>
                <a:xfrm>
                  <a:off x="1998706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92" name="Straight Connector 65"/>
              <p:cNvSpPr/>
              <p:nvPr/>
            </p:nvSpPr>
            <p:spPr>
              <a:xfrm>
                <a:off x="5532542" y="1692377"/>
                <a:ext cx="160974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45720"/>
                    </a:moveTo>
                    <a:lnTo>
                      <a:pt x="0" y="84840"/>
                    </a:lnTo>
                    <a:lnTo>
                      <a:pt x="160974" y="84840"/>
                    </a:lnTo>
                    <a:lnTo>
                      <a:pt x="160974" y="123960"/>
                    </a:lnTo>
                  </a:path>
                </a:pathLst>
              </a:custGeom>
              <a:noFill/>
            </p:spPr>
            <p:style>
              <a:lnRef idx="1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93" name="Group 592"/>
              <p:cNvGrpSpPr/>
              <p:nvPr/>
            </p:nvGrpSpPr>
            <p:grpSpPr>
              <a:xfrm>
                <a:off x="5624613" y="1816338"/>
                <a:ext cx="137807" cy="338403"/>
                <a:chOff x="2236132" y="1590467"/>
                <a:chExt cx="137807" cy="338403"/>
              </a:xfrm>
            </p:grpSpPr>
            <p:sp>
              <p:nvSpPr>
                <p:cNvPr id="701" name="Rounded Rectangle 700"/>
                <p:cNvSpPr/>
                <p:nvPr/>
              </p:nvSpPr>
              <p:spPr>
                <a:xfrm>
                  <a:off x="2236132" y="1590467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BFBFB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107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02" name="Rounded Rectangle 67"/>
                <p:cNvSpPr/>
                <p:nvPr/>
              </p:nvSpPr>
              <p:spPr>
                <a:xfrm>
                  <a:off x="2240168" y="1594503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94" name="Straight Connector 68"/>
              <p:cNvSpPr/>
              <p:nvPr/>
            </p:nvSpPr>
            <p:spPr>
              <a:xfrm>
                <a:off x="5567310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126207" y="45720"/>
                    </a:moveTo>
                    <a:lnTo>
                      <a:pt x="126207" y="84840"/>
                    </a:lnTo>
                    <a:lnTo>
                      <a:pt x="45720" y="84840"/>
                    </a:lnTo>
                    <a:lnTo>
                      <a:pt x="45720" y="123960"/>
                    </a:lnTo>
                  </a:path>
                </a:pathLst>
              </a:custGeom>
              <a:noFill/>
            </p:spPr>
            <p:style>
              <a:lnRef idx="1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95" name="Group 594"/>
              <p:cNvGrpSpPr/>
              <p:nvPr/>
            </p:nvGrpSpPr>
            <p:grpSpPr>
              <a:xfrm>
                <a:off x="5544126" y="2232982"/>
                <a:ext cx="137807" cy="338403"/>
                <a:chOff x="2155645" y="2007111"/>
                <a:chExt cx="137807" cy="338403"/>
              </a:xfrm>
            </p:grpSpPr>
            <p:sp>
              <p:nvSpPr>
                <p:cNvPr id="699" name="Rounded Rectangle 698"/>
                <p:cNvSpPr/>
                <p:nvPr/>
              </p:nvSpPr>
              <p:spPr>
                <a:xfrm>
                  <a:off x="2155645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008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74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00" name="Rounded Rectangle 70"/>
                <p:cNvSpPr/>
                <p:nvPr/>
              </p:nvSpPr>
              <p:spPr>
                <a:xfrm>
                  <a:off x="2159681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96" name="Straight Connector 71"/>
              <p:cNvSpPr/>
              <p:nvPr/>
            </p:nvSpPr>
            <p:spPr>
              <a:xfrm>
                <a:off x="5647797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45720" y="45720"/>
                    </a:moveTo>
                    <a:lnTo>
                      <a:pt x="45720" y="84840"/>
                    </a:lnTo>
                    <a:lnTo>
                      <a:pt x="126207" y="84840"/>
                    </a:lnTo>
                    <a:lnTo>
                      <a:pt x="126207" y="123960"/>
                    </a:lnTo>
                  </a:path>
                </a:pathLst>
              </a:custGeom>
              <a:noFill/>
            </p:spPr>
            <p:style>
              <a:lnRef idx="1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97" name="Group 596"/>
              <p:cNvGrpSpPr/>
              <p:nvPr/>
            </p:nvGrpSpPr>
            <p:grpSpPr>
              <a:xfrm>
                <a:off x="5705101" y="2232982"/>
                <a:ext cx="137807" cy="338403"/>
                <a:chOff x="2316620" y="2007111"/>
                <a:chExt cx="137807" cy="338403"/>
              </a:xfrm>
            </p:grpSpPr>
            <p:sp>
              <p:nvSpPr>
                <p:cNvPr id="697" name="Rounded Rectangle 696"/>
                <p:cNvSpPr/>
                <p:nvPr/>
              </p:nvSpPr>
              <p:spPr>
                <a:xfrm>
                  <a:off x="2316620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BFBFB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</p:sp>
            <p:sp>
              <p:nvSpPr>
                <p:cNvPr id="698" name="Rounded Rectangle 73"/>
                <p:cNvSpPr/>
                <p:nvPr/>
              </p:nvSpPr>
              <p:spPr>
                <a:xfrm>
                  <a:off x="2320656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000" b="0" kern="12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33</a:t>
                  </a: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98" name="Group 597"/>
              <p:cNvGrpSpPr/>
              <p:nvPr/>
            </p:nvGrpSpPr>
            <p:grpSpPr>
              <a:xfrm>
                <a:off x="6349001" y="1396647"/>
                <a:ext cx="137807" cy="338403"/>
                <a:chOff x="2719057" y="1173823"/>
                <a:chExt cx="137807" cy="338403"/>
              </a:xfrm>
            </p:grpSpPr>
            <p:sp>
              <p:nvSpPr>
                <p:cNvPr id="695" name="Rounded Rectangle 694"/>
                <p:cNvSpPr/>
                <p:nvPr/>
              </p:nvSpPr>
              <p:spPr>
                <a:xfrm>
                  <a:off x="2719057" y="1173823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BFBFB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b="1" dirty="0" smtClean="0">
                      <a:latin typeface="Arial"/>
                      <a:cs typeface="Arial"/>
                    </a:rPr>
                    <a:t>629</a:t>
                  </a:r>
                  <a:endParaRPr lang="en-US" sz="1000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696" name="Rounded Rectangle 76"/>
                <p:cNvSpPr/>
                <p:nvPr/>
              </p:nvSpPr>
              <p:spPr>
                <a:xfrm>
                  <a:off x="2723093" y="1177859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1" kern="12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99" name="Group 598"/>
              <p:cNvGrpSpPr/>
              <p:nvPr/>
            </p:nvGrpSpPr>
            <p:grpSpPr>
              <a:xfrm>
                <a:off x="5946563" y="1816338"/>
                <a:ext cx="137807" cy="338403"/>
                <a:chOff x="2558082" y="1590467"/>
                <a:chExt cx="137807" cy="338403"/>
              </a:xfrm>
            </p:grpSpPr>
            <p:sp>
              <p:nvSpPr>
                <p:cNvPr id="693" name="Rounded Rectangle 692"/>
                <p:cNvSpPr/>
                <p:nvPr/>
              </p:nvSpPr>
              <p:spPr>
                <a:xfrm>
                  <a:off x="2558082" y="1590467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008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45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694" name="Rounded Rectangle 79"/>
                <p:cNvSpPr/>
                <p:nvPr/>
              </p:nvSpPr>
              <p:spPr>
                <a:xfrm>
                  <a:off x="2562118" y="1594503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600" name="Straight Connector 80"/>
              <p:cNvSpPr/>
              <p:nvPr/>
            </p:nvSpPr>
            <p:spPr>
              <a:xfrm>
                <a:off x="5889260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126207" y="45720"/>
                    </a:moveTo>
                    <a:lnTo>
                      <a:pt x="126207" y="84840"/>
                    </a:lnTo>
                    <a:lnTo>
                      <a:pt x="45720" y="84840"/>
                    </a:lnTo>
                    <a:lnTo>
                      <a:pt x="45720" y="123960"/>
                    </a:lnTo>
                  </a:path>
                </a:pathLst>
              </a:custGeom>
              <a:noFill/>
            </p:spPr>
            <p:style>
              <a:lnRef idx="1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601" name="Group 600"/>
              <p:cNvGrpSpPr/>
              <p:nvPr/>
            </p:nvGrpSpPr>
            <p:grpSpPr>
              <a:xfrm>
                <a:off x="5859185" y="2232982"/>
                <a:ext cx="151588" cy="338403"/>
                <a:chOff x="2470704" y="2007111"/>
                <a:chExt cx="151588" cy="338403"/>
              </a:xfrm>
            </p:grpSpPr>
            <p:sp>
              <p:nvSpPr>
                <p:cNvPr id="691" name="Rounded Rectangle 690"/>
                <p:cNvSpPr/>
                <p:nvPr/>
              </p:nvSpPr>
              <p:spPr>
                <a:xfrm>
                  <a:off x="2470704" y="2007111"/>
                  <a:ext cx="151588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008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25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692" name="Rounded Rectangle 82"/>
                <p:cNvSpPr/>
                <p:nvPr/>
              </p:nvSpPr>
              <p:spPr>
                <a:xfrm>
                  <a:off x="2481631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602" name="Straight Connector 83"/>
              <p:cNvSpPr/>
              <p:nvPr/>
            </p:nvSpPr>
            <p:spPr>
              <a:xfrm>
                <a:off x="5969747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45720" y="45720"/>
                    </a:moveTo>
                    <a:lnTo>
                      <a:pt x="45720" y="84840"/>
                    </a:lnTo>
                    <a:lnTo>
                      <a:pt x="126207" y="84840"/>
                    </a:lnTo>
                    <a:lnTo>
                      <a:pt x="126207" y="123960"/>
                    </a:lnTo>
                  </a:path>
                </a:pathLst>
              </a:custGeom>
              <a:noFill/>
            </p:spPr>
            <p:style>
              <a:lnRef idx="1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603" name="Group 602"/>
              <p:cNvGrpSpPr/>
              <p:nvPr/>
            </p:nvGrpSpPr>
            <p:grpSpPr>
              <a:xfrm>
                <a:off x="6027051" y="2232982"/>
                <a:ext cx="137807" cy="338403"/>
                <a:chOff x="2638570" y="2007111"/>
                <a:chExt cx="137807" cy="338403"/>
              </a:xfrm>
            </p:grpSpPr>
            <p:sp>
              <p:nvSpPr>
                <p:cNvPr id="689" name="Rounded Rectangle 688"/>
                <p:cNvSpPr/>
                <p:nvPr/>
              </p:nvSpPr>
              <p:spPr>
                <a:xfrm>
                  <a:off x="2638570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BFBFB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20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690" name="Rounded Rectangle 85"/>
                <p:cNvSpPr/>
                <p:nvPr/>
              </p:nvSpPr>
              <p:spPr>
                <a:xfrm>
                  <a:off x="2642606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604" name="Group 603"/>
              <p:cNvGrpSpPr/>
              <p:nvPr/>
            </p:nvGrpSpPr>
            <p:grpSpPr>
              <a:xfrm>
                <a:off x="6349001" y="1822266"/>
                <a:ext cx="137807" cy="338403"/>
                <a:chOff x="2880032" y="1590467"/>
                <a:chExt cx="137807" cy="338403"/>
              </a:xfrm>
            </p:grpSpPr>
            <p:sp>
              <p:nvSpPr>
                <p:cNvPr id="687" name="Rounded Rectangle 686"/>
                <p:cNvSpPr/>
                <p:nvPr/>
              </p:nvSpPr>
              <p:spPr>
                <a:xfrm>
                  <a:off x="2880032" y="1590467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BFBFB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</p:sp>
            <p:sp>
              <p:nvSpPr>
                <p:cNvPr id="688" name="Rounded Rectangle 88"/>
                <p:cNvSpPr/>
                <p:nvPr/>
              </p:nvSpPr>
              <p:spPr>
                <a:xfrm>
                  <a:off x="2884068" y="1594503"/>
                  <a:ext cx="129735" cy="330331"/>
                </a:xfrm>
                <a:prstGeom prst="rect">
                  <a:avLst/>
                </a:prstGeom>
                <a:ln>
                  <a:solidFill>
                    <a:srgbClr val="BFBFBF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000" b="1" kern="1200" dirty="0" smtClean="0">
                      <a:latin typeface="Arial"/>
                      <a:cs typeface="Arial"/>
                    </a:rPr>
                    <a:t>584</a:t>
                  </a:r>
                  <a:endParaRPr lang="en-US" sz="1000" b="1" kern="12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605" name="Group 604"/>
              <p:cNvGrpSpPr/>
              <p:nvPr/>
            </p:nvGrpSpPr>
            <p:grpSpPr>
              <a:xfrm>
                <a:off x="6188026" y="2232982"/>
                <a:ext cx="137807" cy="338403"/>
                <a:chOff x="2799545" y="2007111"/>
                <a:chExt cx="137807" cy="338403"/>
              </a:xfrm>
            </p:grpSpPr>
            <p:sp>
              <p:nvSpPr>
                <p:cNvPr id="685" name="Rounded Rectangle 684"/>
                <p:cNvSpPr/>
                <p:nvPr/>
              </p:nvSpPr>
              <p:spPr>
                <a:xfrm>
                  <a:off x="2799545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008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308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686" name="Rounded Rectangle 91"/>
                <p:cNvSpPr/>
                <p:nvPr/>
              </p:nvSpPr>
              <p:spPr>
                <a:xfrm>
                  <a:off x="2803581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606" name="Group 605"/>
              <p:cNvGrpSpPr/>
              <p:nvPr/>
            </p:nvGrpSpPr>
            <p:grpSpPr>
              <a:xfrm>
                <a:off x="6349001" y="2232982"/>
                <a:ext cx="137807" cy="338403"/>
                <a:chOff x="2960520" y="2007111"/>
                <a:chExt cx="137807" cy="338403"/>
              </a:xfrm>
            </p:grpSpPr>
            <p:sp>
              <p:nvSpPr>
                <p:cNvPr id="683" name="Rounded Rectangle 682"/>
                <p:cNvSpPr/>
                <p:nvPr/>
              </p:nvSpPr>
              <p:spPr>
                <a:xfrm>
                  <a:off x="2960520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BFBFB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b="1" dirty="0" smtClean="0">
                      <a:latin typeface="Arial"/>
                      <a:cs typeface="Arial"/>
                    </a:rPr>
                    <a:t>276</a:t>
                  </a:r>
                  <a:endParaRPr lang="en-US" sz="1000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684" name="Rounded Rectangle 94"/>
                <p:cNvSpPr/>
                <p:nvPr/>
              </p:nvSpPr>
              <p:spPr>
                <a:xfrm>
                  <a:off x="2964556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1" kern="1200" dirty="0"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607" name="Left Brace 606"/>
              <p:cNvSpPr/>
              <p:nvPr/>
            </p:nvSpPr>
            <p:spPr>
              <a:xfrm rot="16200000">
                <a:off x="2608807" y="-252742"/>
                <a:ext cx="129968" cy="2344033"/>
              </a:xfrm>
              <a:prstGeom prst="leftBrace">
                <a:avLst>
                  <a:gd name="adj1" fmla="val 144132"/>
                  <a:gd name="adj2" fmla="val 96989"/>
                </a:avLst>
              </a:prstGeom>
              <a:ln w="9525" cmpd="sng"/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 </a:t>
                </a:r>
                <a:endParaRPr lang="en-US" dirty="0"/>
              </a:p>
            </p:txBody>
          </p:sp>
          <p:sp>
            <p:nvSpPr>
              <p:cNvPr id="608" name="Left Brace 607"/>
              <p:cNvSpPr/>
              <p:nvPr/>
            </p:nvSpPr>
            <p:spPr>
              <a:xfrm rot="16200000">
                <a:off x="1337433" y="819886"/>
                <a:ext cx="125929" cy="202755"/>
              </a:xfrm>
              <a:prstGeom prst="leftBrace">
                <a:avLst>
                  <a:gd name="adj1" fmla="val 21431"/>
                  <a:gd name="adj2" fmla="val 36380"/>
                </a:avLst>
              </a:prstGeom>
              <a:ln w="9525" cmpd="sng"/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 </a:t>
                </a:r>
                <a:endParaRPr lang="en-US" dirty="0"/>
              </a:p>
            </p:txBody>
          </p:sp>
          <p:sp>
            <p:nvSpPr>
              <p:cNvPr id="609" name="Left Brace 608"/>
              <p:cNvSpPr/>
              <p:nvPr/>
            </p:nvSpPr>
            <p:spPr>
              <a:xfrm rot="16200000">
                <a:off x="5364258" y="-130116"/>
                <a:ext cx="115547" cy="2102164"/>
              </a:xfrm>
              <a:prstGeom prst="leftBrace">
                <a:avLst>
                  <a:gd name="adj1" fmla="val 82435"/>
                  <a:gd name="adj2" fmla="val 96605"/>
                </a:avLst>
              </a:prstGeom>
              <a:ln w="9525" cmpd="sng">
                <a:solidFill>
                  <a:srgbClr val="77933C"/>
                </a:solidFill>
              </a:ln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 </a:t>
                </a:r>
                <a:endParaRPr lang="en-US" dirty="0"/>
              </a:p>
            </p:txBody>
          </p:sp>
          <p:sp>
            <p:nvSpPr>
              <p:cNvPr id="610" name="Left Brace 609"/>
              <p:cNvSpPr/>
              <p:nvPr/>
            </p:nvSpPr>
            <p:spPr>
              <a:xfrm rot="16200000">
                <a:off x="4101147" y="712114"/>
                <a:ext cx="118722" cy="420884"/>
              </a:xfrm>
              <a:prstGeom prst="leftBrace">
                <a:avLst>
                  <a:gd name="adj1" fmla="val 37440"/>
                  <a:gd name="adj2" fmla="val 15138"/>
                </a:avLst>
              </a:prstGeom>
              <a:ln w="9525" cmpd="sng"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 </a:t>
                </a:r>
                <a:endParaRPr lang="en-US" dirty="0"/>
              </a:p>
            </p:txBody>
          </p:sp>
          <p:cxnSp>
            <p:nvCxnSpPr>
              <p:cNvPr id="611" name="Straight Connector 610"/>
              <p:cNvCxnSpPr/>
              <p:nvPr/>
            </p:nvCxnSpPr>
            <p:spPr>
              <a:xfrm flipV="1">
                <a:off x="2612824" y="539838"/>
                <a:ext cx="0" cy="102042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graphicFrame>
            <p:nvGraphicFramePr>
              <p:cNvPr id="612" name="Chart 611"/>
              <p:cNvGraphicFramePr/>
              <p:nvPr>
                <p:extLst>
                  <p:ext uri="{D42A27DB-BD31-4B8C-83A1-F6EECF244321}">
                    <p14:modId xmlns:p14="http://schemas.microsoft.com/office/powerpoint/2010/main" val="3850466072"/>
                  </p:ext>
                </p:extLst>
              </p:nvPr>
            </p:nvGraphicFramePr>
            <p:xfrm>
              <a:off x="6569570" y="433029"/>
              <a:ext cx="2543479" cy="62638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0"/>
              </a:graphicData>
            </a:graphic>
          </p:graphicFrame>
          <p:sp>
            <p:nvSpPr>
              <p:cNvPr id="613" name="Left Brace 612"/>
              <p:cNvSpPr/>
              <p:nvPr/>
            </p:nvSpPr>
            <p:spPr>
              <a:xfrm rot="16200000">
                <a:off x="7887635" y="-245198"/>
                <a:ext cx="115547" cy="2327211"/>
              </a:xfrm>
              <a:prstGeom prst="leftBrace">
                <a:avLst>
                  <a:gd name="adj1" fmla="val 57704"/>
                  <a:gd name="adj2" fmla="val 96589"/>
                </a:avLst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 </a:t>
                </a:r>
                <a:endParaRPr lang="en-US" dirty="0"/>
              </a:p>
            </p:txBody>
          </p:sp>
          <p:sp>
            <p:nvSpPr>
              <p:cNvPr id="614" name="Left Brace 613"/>
              <p:cNvSpPr/>
              <p:nvPr/>
            </p:nvSpPr>
            <p:spPr>
              <a:xfrm rot="16200000">
                <a:off x="6622660" y="810063"/>
                <a:ext cx="112372" cy="205915"/>
              </a:xfrm>
              <a:prstGeom prst="leftBrace">
                <a:avLst>
                  <a:gd name="adj1" fmla="val 20392"/>
                  <a:gd name="adj2" fmla="val 38755"/>
                </a:avLst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 </a:t>
                </a:r>
                <a:endParaRPr lang="en-US" dirty="0"/>
              </a:p>
            </p:txBody>
          </p:sp>
          <p:sp>
            <p:nvSpPr>
              <p:cNvPr id="615" name="Rounded Rectangle 614"/>
              <p:cNvSpPr/>
              <p:nvPr/>
            </p:nvSpPr>
            <p:spPr>
              <a:xfrm>
                <a:off x="1296969" y="979734"/>
                <a:ext cx="131786" cy="338403"/>
              </a:xfrm>
              <a:prstGeom prst="roundRect">
                <a:avLst>
                  <a:gd name="adj" fmla="val 10000"/>
                </a:avLst>
              </a:prstGeom>
              <a:ln w="12700" cmpd="sng"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vert270" lIns="0" tIns="0" rIns="0" bIns="0" anchor="ctr">
                <a:normAutofit lnSpcReduction="10000"/>
              </a:bodyPr>
              <a:lstStyle/>
              <a:p>
                <a:pPr algn="ctr"/>
                <a:r>
                  <a:rPr lang="en-US" sz="900" b="1" dirty="0" smtClean="0">
                    <a:latin typeface="Arial"/>
                    <a:cs typeface="Arial"/>
                  </a:rPr>
                  <a:t>1441</a:t>
                </a:r>
                <a:endParaRPr lang="en-US" sz="900" b="1" dirty="0">
                  <a:latin typeface="Arial"/>
                  <a:cs typeface="Arial"/>
                </a:endParaRPr>
              </a:p>
            </p:txBody>
          </p:sp>
          <p:grpSp>
            <p:nvGrpSpPr>
              <p:cNvPr id="616" name="Group 615"/>
              <p:cNvGrpSpPr/>
              <p:nvPr/>
            </p:nvGrpSpPr>
            <p:grpSpPr>
              <a:xfrm>
                <a:off x="3710162" y="980235"/>
                <a:ext cx="137807" cy="338403"/>
                <a:chOff x="1431257" y="1173823"/>
                <a:chExt cx="137807" cy="338403"/>
              </a:xfrm>
            </p:grpSpPr>
            <p:sp>
              <p:nvSpPr>
                <p:cNvPr id="681" name="Rounded Rectangle 680"/>
                <p:cNvSpPr/>
                <p:nvPr/>
              </p:nvSpPr>
              <p:spPr>
                <a:xfrm>
                  <a:off x="1431257" y="1173823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BFBFB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>
                  <a:normAutofit fontScale="62500" lnSpcReduction="20000"/>
                </a:bodyPr>
                <a:lstStyle/>
                <a:p>
                  <a:pPr algn="ctr"/>
                  <a:r>
                    <a:rPr lang="en-US" b="1" dirty="0" smtClean="0">
                      <a:latin typeface="Arial"/>
                      <a:cs typeface="Arial"/>
                    </a:rPr>
                    <a:t>9775</a:t>
                  </a:r>
                  <a:endParaRPr lang="en-US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682" name="Rounded Rectangle 31"/>
                <p:cNvSpPr/>
                <p:nvPr/>
              </p:nvSpPr>
              <p:spPr>
                <a:xfrm>
                  <a:off x="1435293" y="1177859"/>
                  <a:ext cx="129735" cy="330331"/>
                </a:xfrm>
                <a:prstGeom prst="rect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rm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900" b="0" kern="1200" dirty="0"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617" name="Rounded Rectangle 616"/>
              <p:cNvSpPr/>
              <p:nvPr/>
            </p:nvSpPr>
            <p:spPr>
              <a:xfrm>
                <a:off x="3935962" y="975779"/>
                <a:ext cx="132186" cy="338403"/>
              </a:xfrm>
              <a:prstGeom prst="roundRect">
                <a:avLst>
                  <a:gd name="adj" fmla="val 10000"/>
                </a:avLst>
              </a:prstGeom>
              <a:ln w="12700" cmpd="sng">
                <a:solidFill>
                  <a:srgbClr val="008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vert270" lIns="0" tIns="0" rIns="0" bIns="0" anchor="ctr">
                <a:normAutofit lnSpcReduction="10000"/>
              </a:bodyPr>
              <a:lstStyle/>
              <a:p>
                <a:pPr algn="ctr"/>
                <a:r>
                  <a:rPr lang="en-US" sz="900" b="1" dirty="0" smtClean="0">
                    <a:latin typeface="Arial"/>
                    <a:cs typeface="Arial"/>
                  </a:rPr>
                  <a:t>150</a:t>
                </a:r>
                <a:endParaRPr lang="en-US" sz="900" b="1" dirty="0">
                  <a:latin typeface="Arial"/>
                  <a:cs typeface="Arial"/>
                </a:endParaRPr>
              </a:p>
            </p:txBody>
          </p:sp>
          <p:sp>
            <p:nvSpPr>
              <p:cNvPr id="618" name="Rounded Rectangle 617"/>
              <p:cNvSpPr/>
              <p:nvPr/>
            </p:nvSpPr>
            <p:spPr>
              <a:xfrm>
                <a:off x="6349001" y="982534"/>
                <a:ext cx="137807" cy="338403"/>
              </a:xfrm>
              <a:prstGeom prst="roundRect">
                <a:avLst>
                  <a:gd name="adj" fmla="val 10000"/>
                </a:avLst>
              </a:prstGeom>
              <a:ln w="12700" cmpd="sng">
                <a:solidFill>
                  <a:srgbClr val="BFBFBF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vert270" lIns="0" tIns="0" rIns="0" bIns="0" anchor="ctr" anchorCtr="0">
                <a:normAutofit fontScale="62500" lnSpcReduction="20000"/>
              </a:bodyPr>
              <a:lstStyle/>
              <a:p>
                <a:pPr algn="ctr"/>
                <a:r>
                  <a:rPr lang="en-US" b="1" dirty="0" smtClean="0">
                    <a:latin typeface="Arial"/>
                    <a:cs typeface="Arial"/>
                  </a:rPr>
                  <a:t>761</a:t>
                </a:r>
                <a:endParaRPr lang="en-US" b="1" dirty="0">
                  <a:latin typeface="Arial"/>
                  <a:cs typeface="Arial"/>
                </a:endParaRPr>
              </a:p>
            </p:txBody>
          </p:sp>
          <p:sp>
            <p:nvSpPr>
              <p:cNvPr id="619" name="Rounded Rectangle 618"/>
              <p:cNvSpPr/>
              <p:nvPr/>
            </p:nvSpPr>
            <p:spPr>
              <a:xfrm>
                <a:off x="6565534" y="977949"/>
                <a:ext cx="141462" cy="338403"/>
              </a:xfrm>
              <a:prstGeom prst="roundRect">
                <a:avLst>
                  <a:gd name="adj" fmla="val 10000"/>
                </a:avLst>
              </a:prstGeom>
              <a:ln w="12700" cmpd="sng">
                <a:solidFill>
                  <a:srgbClr val="0000FF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vert270" lIns="0" tIns="0" rIns="0" bIns="0" anchor="ctr">
                <a:normAutofit/>
              </a:bodyPr>
              <a:lstStyle/>
              <a:p>
                <a:pPr algn="ctr"/>
                <a:r>
                  <a:rPr lang="en-US" sz="900" b="1" dirty="0" smtClean="0">
                    <a:latin typeface="Arial"/>
                    <a:cs typeface="Arial"/>
                  </a:rPr>
                  <a:t>23</a:t>
                </a:r>
                <a:endParaRPr lang="en-US" sz="900" b="1" dirty="0">
                  <a:latin typeface="Arial"/>
                  <a:cs typeface="Arial"/>
                </a:endParaRPr>
              </a:p>
            </p:txBody>
          </p:sp>
          <p:grpSp>
            <p:nvGrpSpPr>
              <p:cNvPr id="620" name="Group 619"/>
              <p:cNvGrpSpPr/>
              <p:nvPr/>
            </p:nvGrpSpPr>
            <p:grpSpPr>
              <a:xfrm>
                <a:off x="8975242" y="981985"/>
                <a:ext cx="137807" cy="338403"/>
                <a:chOff x="1431257" y="1173823"/>
                <a:chExt cx="137807" cy="338403"/>
              </a:xfrm>
            </p:grpSpPr>
            <p:sp>
              <p:nvSpPr>
                <p:cNvPr id="679" name="Rounded Rectangle 678"/>
                <p:cNvSpPr/>
                <p:nvPr/>
              </p:nvSpPr>
              <p:spPr>
                <a:xfrm>
                  <a:off x="1431257" y="1173823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BFBFB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>
                  <a:normAutofit fontScale="62500" lnSpcReduction="20000"/>
                </a:bodyPr>
                <a:lstStyle/>
                <a:p>
                  <a:pPr algn="ctr"/>
                  <a:r>
                    <a:rPr lang="en-US" b="1" dirty="0" smtClean="0">
                      <a:latin typeface="Arial"/>
                      <a:cs typeface="Arial"/>
                    </a:rPr>
                    <a:t>122</a:t>
                  </a:r>
                  <a:endParaRPr lang="en-US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680" name="Rounded Rectangle 31"/>
                <p:cNvSpPr/>
                <p:nvPr/>
              </p:nvSpPr>
              <p:spPr>
                <a:xfrm>
                  <a:off x="1435293" y="1177859"/>
                  <a:ext cx="129735" cy="330331"/>
                </a:xfrm>
                <a:prstGeom prst="rect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rm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900" b="1" kern="1200" dirty="0"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621" name="Left Brace 620"/>
              <p:cNvSpPr/>
              <p:nvPr/>
            </p:nvSpPr>
            <p:spPr>
              <a:xfrm rot="5400000" flipH="1">
                <a:off x="2527866" y="1520956"/>
                <a:ext cx="100403" cy="2231289"/>
              </a:xfrm>
              <a:prstGeom prst="leftBrace">
                <a:avLst>
                  <a:gd name="adj1" fmla="val 0"/>
                  <a:gd name="adj2" fmla="val 50457"/>
                </a:avLst>
              </a:prstGeom>
              <a:ln w="9525" cmpd="sng"/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 </a:t>
                </a:r>
                <a:endParaRPr lang="en-US" dirty="0"/>
              </a:p>
            </p:txBody>
          </p:sp>
          <p:sp>
            <p:nvSpPr>
              <p:cNvPr id="622" name="TextBox 621"/>
              <p:cNvSpPr txBox="1"/>
              <p:nvPr/>
            </p:nvSpPr>
            <p:spPr>
              <a:xfrm>
                <a:off x="2319926" y="2692563"/>
                <a:ext cx="1134234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000" b="1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      Z</a:t>
                </a:r>
                <a:r>
                  <a:rPr lang="en-US" sz="1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 </a:t>
                </a:r>
                <a:r>
                  <a:rPr lang="en-US" sz="1000" dirty="0" smtClean="0">
                    <a:latin typeface="Arial"/>
                    <a:cs typeface="Arial"/>
                  </a:rPr>
                  <a:t>(</a:t>
                </a:r>
                <a:r>
                  <a:rPr lang="en-US" sz="1000" b="1" dirty="0" smtClean="0">
                    <a:latin typeface="Arial"/>
                    <a:cs typeface="Arial"/>
                  </a:rPr>
                  <a:t>8747</a:t>
                </a:r>
                <a:r>
                  <a:rPr lang="en-US" sz="1000" dirty="0" smtClean="0">
                    <a:latin typeface="Arial"/>
                    <a:cs typeface="Arial"/>
                  </a:rPr>
                  <a:t>)</a:t>
                </a:r>
              </a:p>
            </p:txBody>
          </p:sp>
          <p:sp>
            <p:nvSpPr>
              <p:cNvPr id="623" name="Left Brace 622"/>
              <p:cNvSpPr/>
              <p:nvPr/>
            </p:nvSpPr>
            <p:spPr>
              <a:xfrm rot="5400000" flipH="1">
                <a:off x="3732605" y="2569563"/>
                <a:ext cx="100403" cy="134075"/>
              </a:xfrm>
              <a:prstGeom prst="leftBrace">
                <a:avLst>
                  <a:gd name="adj1" fmla="val 0"/>
                  <a:gd name="adj2" fmla="val 50457"/>
                </a:avLst>
              </a:prstGeom>
              <a:ln w="9525" cmpd="sng"/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 </a:t>
                </a:r>
                <a:endParaRPr lang="en-US" dirty="0"/>
              </a:p>
            </p:txBody>
          </p:sp>
          <p:sp>
            <p:nvSpPr>
              <p:cNvPr id="624" name="Left Brace 623"/>
              <p:cNvSpPr/>
              <p:nvPr/>
            </p:nvSpPr>
            <p:spPr>
              <a:xfrm rot="5400000" flipH="1">
                <a:off x="1319164" y="2569563"/>
                <a:ext cx="100403" cy="134075"/>
              </a:xfrm>
              <a:prstGeom prst="leftBrace">
                <a:avLst>
                  <a:gd name="adj1" fmla="val 0"/>
                  <a:gd name="adj2" fmla="val 50457"/>
                </a:avLst>
              </a:prstGeom>
              <a:ln w="9525" cmpd="sng"/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 </a:t>
                </a:r>
                <a:endParaRPr lang="en-US" dirty="0"/>
              </a:p>
            </p:txBody>
          </p:sp>
          <p:sp>
            <p:nvSpPr>
              <p:cNvPr id="625" name="TextBox 624"/>
              <p:cNvSpPr txBox="1"/>
              <p:nvPr/>
            </p:nvSpPr>
            <p:spPr>
              <a:xfrm>
                <a:off x="1302328" y="2687491"/>
                <a:ext cx="130463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b="1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A</a:t>
                </a:r>
              </a:p>
            </p:txBody>
          </p:sp>
          <p:sp>
            <p:nvSpPr>
              <p:cNvPr id="626" name="TextBox 625"/>
              <p:cNvSpPr txBox="1"/>
              <p:nvPr/>
            </p:nvSpPr>
            <p:spPr>
              <a:xfrm>
                <a:off x="3719381" y="2688784"/>
                <a:ext cx="130463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b="1" dirty="0">
                    <a:solidFill>
                      <a:srgbClr val="FF0000"/>
                    </a:solidFill>
                    <a:latin typeface="Arial"/>
                    <a:cs typeface="Arial"/>
                  </a:rPr>
                  <a:t>D</a:t>
                </a:r>
                <a:endParaRPr lang="en-US" sz="1000" b="1" dirty="0" smtClean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627" name="Left Brace 626"/>
              <p:cNvSpPr/>
              <p:nvPr/>
            </p:nvSpPr>
            <p:spPr>
              <a:xfrm rot="5400000" flipH="1">
                <a:off x="5165230" y="1522938"/>
                <a:ext cx="100403" cy="2231289"/>
              </a:xfrm>
              <a:prstGeom prst="leftBrace">
                <a:avLst>
                  <a:gd name="adj1" fmla="val 0"/>
                  <a:gd name="adj2" fmla="val 50457"/>
                </a:avLst>
              </a:prstGeom>
              <a:ln w="9525" cmpd="sng"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 </a:t>
                </a:r>
                <a:endParaRPr lang="en-US" dirty="0"/>
              </a:p>
            </p:txBody>
          </p:sp>
          <p:sp>
            <p:nvSpPr>
              <p:cNvPr id="628" name="TextBox 627"/>
              <p:cNvSpPr txBox="1"/>
              <p:nvPr/>
            </p:nvSpPr>
            <p:spPr>
              <a:xfrm>
                <a:off x="4972108" y="2694545"/>
                <a:ext cx="911004" cy="1538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000" b="1" dirty="0" smtClean="0">
                    <a:solidFill>
                      <a:srgbClr val="008000"/>
                    </a:solidFill>
                    <a:latin typeface="Arial"/>
                    <a:cs typeface="Arial"/>
                  </a:rPr>
                  <a:t>     Z </a:t>
                </a:r>
                <a:r>
                  <a:rPr lang="en-US" sz="10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(</a:t>
                </a:r>
                <a:r>
                  <a:rPr lang="en-US" sz="10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603</a:t>
                </a:r>
                <a:r>
                  <a:rPr lang="en-US" sz="10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)</a:t>
                </a:r>
              </a:p>
            </p:txBody>
          </p:sp>
          <p:sp>
            <p:nvSpPr>
              <p:cNvPr id="629" name="Left Brace 628"/>
              <p:cNvSpPr/>
              <p:nvPr/>
            </p:nvSpPr>
            <p:spPr>
              <a:xfrm rot="5400000" flipH="1">
                <a:off x="6369969" y="2571545"/>
                <a:ext cx="100403" cy="134075"/>
              </a:xfrm>
              <a:prstGeom prst="leftBrace">
                <a:avLst>
                  <a:gd name="adj1" fmla="val 0"/>
                  <a:gd name="adj2" fmla="val 50457"/>
                </a:avLst>
              </a:prstGeom>
              <a:ln w="9525" cmpd="sng"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 </a:t>
                </a:r>
                <a:endParaRPr lang="en-US" dirty="0"/>
              </a:p>
            </p:txBody>
          </p:sp>
          <p:sp>
            <p:nvSpPr>
              <p:cNvPr id="630" name="Left Brace 629"/>
              <p:cNvSpPr/>
              <p:nvPr/>
            </p:nvSpPr>
            <p:spPr>
              <a:xfrm rot="5400000" flipH="1">
                <a:off x="3956528" y="2571545"/>
                <a:ext cx="100403" cy="134075"/>
              </a:xfrm>
              <a:prstGeom prst="leftBrace">
                <a:avLst>
                  <a:gd name="adj1" fmla="val 0"/>
                  <a:gd name="adj2" fmla="val 50457"/>
                </a:avLst>
              </a:prstGeom>
              <a:ln w="9525" cmpd="sng"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 </a:t>
                </a:r>
                <a:endParaRPr lang="en-US" dirty="0"/>
              </a:p>
            </p:txBody>
          </p:sp>
          <p:sp>
            <p:nvSpPr>
              <p:cNvPr id="631" name="TextBox 630"/>
              <p:cNvSpPr txBox="1"/>
              <p:nvPr/>
            </p:nvSpPr>
            <p:spPr>
              <a:xfrm>
                <a:off x="3939692" y="2689473"/>
                <a:ext cx="130463" cy="1538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b="1" dirty="0" smtClean="0">
                    <a:solidFill>
                      <a:srgbClr val="008000"/>
                    </a:solidFill>
                    <a:latin typeface="Arial"/>
                    <a:cs typeface="Arial"/>
                  </a:rPr>
                  <a:t>A</a:t>
                </a:r>
              </a:p>
            </p:txBody>
          </p:sp>
          <p:sp>
            <p:nvSpPr>
              <p:cNvPr id="632" name="TextBox 631"/>
              <p:cNvSpPr txBox="1"/>
              <p:nvPr/>
            </p:nvSpPr>
            <p:spPr>
              <a:xfrm>
                <a:off x="6356745" y="2690766"/>
                <a:ext cx="130463" cy="1538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b="1" dirty="0">
                    <a:solidFill>
                      <a:srgbClr val="008000"/>
                    </a:solidFill>
                    <a:latin typeface="Arial"/>
                    <a:cs typeface="Arial"/>
                  </a:rPr>
                  <a:t>D</a:t>
                </a:r>
                <a:endParaRPr lang="en-US" sz="1000" b="1" dirty="0" smtClean="0">
                  <a:solidFill>
                    <a:srgbClr val="008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633" name="Left Brace 632"/>
              <p:cNvSpPr/>
              <p:nvPr/>
            </p:nvSpPr>
            <p:spPr>
              <a:xfrm rot="5400000" flipH="1">
                <a:off x="7791072" y="1512975"/>
                <a:ext cx="100403" cy="2231289"/>
              </a:xfrm>
              <a:prstGeom prst="leftBrace">
                <a:avLst>
                  <a:gd name="adj1" fmla="val 0"/>
                  <a:gd name="adj2" fmla="val 50457"/>
                </a:avLst>
              </a:prstGeom>
              <a:ln w="9525" cmpd="sng">
                <a:solidFill>
                  <a:schemeClr val="accent1"/>
                </a:solidFill>
              </a:ln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 </a:t>
                </a:r>
                <a:endParaRPr lang="en-US" dirty="0"/>
              </a:p>
            </p:txBody>
          </p:sp>
          <p:sp>
            <p:nvSpPr>
              <p:cNvPr id="634" name="TextBox 633"/>
              <p:cNvSpPr txBox="1"/>
              <p:nvPr/>
            </p:nvSpPr>
            <p:spPr>
              <a:xfrm>
                <a:off x="7581016" y="2684582"/>
                <a:ext cx="816695" cy="1538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000" b="1" dirty="0" smtClean="0">
                    <a:solidFill>
                      <a:srgbClr val="0000FF"/>
                    </a:solidFill>
                    <a:latin typeface="Arial"/>
                    <a:cs typeface="Arial"/>
                  </a:rPr>
                  <a:t>      Z </a:t>
                </a:r>
                <a:r>
                  <a:rPr lang="en-US" sz="10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(</a:t>
                </a:r>
                <a:r>
                  <a:rPr lang="en-US" sz="10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92</a:t>
                </a:r>
                <a:r>
                  <a:rPr lang="en-US" sz="10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)</a:t>
                </a:r>
              </a:p>
            </p:txBody>
          </p:sp>
          <p:sp>
            <p:nvSpPr>
              <p:cNvPr id="635" name="Left Brace 634"/>
              <p:cNvSpPr/>
              <p:nvPr/>
            </p:nvSpPr>
            <p:spPr>
              <a:xfrm rot="5400000" flipH="1">
                <a:off x="8995811" y="2561582"/>
                <a:ext cx="100403" cy="134075"/>
              </a:xfrm>
              <a:prstGeom prst="leftBrace">
                <a:avLst>
                  <a:gd name="adj1" fmla="val 0"/>
                  <a:gd name="adj2" fmla="val 50457"/>
                </a:avLst>
              </a:prstGeom>
              <a:ln w="9525" cmpd="sng">
                <a:solidFill>
                  <a:schemeClr val="accent1"/>
                </a:solidFill>
              </a:ln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 </a:t>
                </a:r>
                <a:endParaRPr lang="en-US" dirty="0"/>
              </a:p>
            </p:txBody>
          </p:sp>
          <p:sp>
            <p:nvSpPr>
              <p:cNvPr id="636" name="Left Brace 635"/>
              <p:cNvSpPr/>
              <p:nvPr/>
            </p:nvSpPr>
            <p:spPr>
              <a:xfrm rot="5400000" flipH="1">
                <a:off x="6582370" y="2561582"/>
                <a:ext cx="100403" cy="134075"/>
              </a:xfrm>
              <a:prstGeom prst="leftBrace">
                <a:avLst>
                  <a:gd name="adj1" fmla="val 0"/>
                  <a:gd name="adj2" fmla="val 50457"/>
                </a:avLst>
              </a:prstGeom>
              <a:ln w="9525" cmpd="sng">
                <a:solidFill>
                  <a:schemeClr val="accent1"/>
                </a:solidFill>
              </a:ln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 </a:t>
                </a:r>
                <a:endParaRPr lang="en-US" dirty="0"/>
              </a:p>
            </p:txBody>
          </p:sp>
          <p:sp>
            <p:nvSpPr>
              <p:cNvPr id="637" name="TextBox 636"/>
              <p:cNvSpPr txBox="1"/>
              <p:nvPr/>
            </p:nvSpPr>
            <p:spPr>
              <a:xfrm>
                <a:off x="6565534" y="2679510"/>
                <a:ext cx="130463" cy="1538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b="1" dirty="0" smtClean="0">
                    <a:solidFill>
                      <a:srgbClr val="0000FF"/>
                    </a:solidFill>
                    <a:latin typeface="Arial"/>
                    <a:cs typeface="Arial"/>
                  </a:rPr>
                  <a:t>A</a:t>
                </a:r>
              </a:p>
            </p:txBody>
          </p:sp>
          <p:sp>
            <p:nvSpPr>
              <p:cNvPr id="638" name="TextBox 637"/>
              <p:cNvSpPr txBox="1"/>
              <p:nvPr/>
            </p:nvSpPr>
            <p:spPr>
              <a:xfrm>
                <a:off x="8982587" y="2680803"/>
                <a:ext cx="130463" cy="1538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b="1" dirty="0">
                    <a:solidFill>
                      <a:srgbClr val="0000FF"/>
                    </a:solidFill>
                    <a:latin typeface="Arial"/>
                    <a:cs typeface="Arial"/>
                  </a:rPr>
                  <a:t>D</a:t>
                </a:r>
                <a:endParaRPr lang="en-US" sz="1000" b="1" dirty="0" smtClean="0">
                  <a:solidFill>
                    <a:srgbClr val="0000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639" name="TextBox 638"/>
              <p:cNvSpPr txBox="1"/>
              <p:nvPr/>
            </p:nvSpPr>
            <p:spPr>
              <a:xfrm>
                <a:off x="704538" y="614990"/>
                <a:ext cx="735135" cy="215444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r>
                  <a:rPr lang="en-US" sz="800" dirty="0" smtClean="0">
                    <a:latin typeface="Arial"/>
                    <a:cs typeface="Arial"/>
                  </a:rPr>
                  <a:t>Biotype</a:t>
                </a:r>
              </a:p>
            </p:txBody>
          </p:sp>
          <p:sp>
            <p:nvSpPr>
              <p:cNvPr id="640" name="TextBox 639"/>
              <p:cNvSpPr txBox="1"/>
              <p:nvPr/>
            </p:nvSpPr>
            <p:spPr>
              <a:xfrm>
                <a:off x="705550" y="957412"/>
                <a:ext cx="615047" cy="338554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r>
                  <a:rPr lang="en-US" sz="800" dirty="0" smtClean="0">
                    <a:latin typeface="Arial"/>
                    <a:cs typeface="Arial"/>
                  </a:rPr>
                  <a:t>Transcription Evidence</a:t>
                </a:r>
              </a:p>
            </p:txBody>
          </p:sp>
          <p:sp>
            <p:nvSpPr>
              <p:cNvPr id="641" name="TextBox 640"/>
              <p:cNvSpPr txBox="1"/>
              <p:nvPr/>
            </p:nvSpPr>
            <p:spPr>
              <a:xfrm>
                <a:off x="705551" y="1395148"/>
                <a:ext cx="513650" cy="338554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r>
                  <a:rPr lang="en-US" sz="800" dirty="0" smtClean="0">
                    <a:latin typeface="Arial"/>
                    <a:cs typeface="Arial"/>
                  </a:rPr>
                  <a:t>Pol II </a:t>
                </a:r>
              </a:p>
              <a:p>
                <a:r>
                  <a:rPr lang="en-US" sz="800" dirty="0" smtClean="0">
                    <a:latin typeface="Arial"/>
                    <a:cs typeface="Arial"/>
                  </a:rPr>
                  <a:t>Binding</a:t>
                </a:r>
              </a:p>
            </p:txBody>
          </p:sp>
          <p:sp>
            <p:nvSpPr>
              <p:cNvPr id="642" name="TextBox 641"/>
              <p:cNvSpPr txBox="1"/>
              <p:nvPr/>
            </p:nvSpPr>
            <p:spPr>
              <a:xfrm>
                <a:off x="705550" y="1822115"/>
                <a:ext cx="513651" cy="338554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r>
                  <a:rPr lang="en-US" sz="800" dirty="0" smtClean="0">
                    <a:latin typeface="Arial"/>
                    <a:cs typeface="Arial"/>
                  </a:rPr>
                  <a:t>Open</a:t>
                </a:r>
              </a:p>
              <a:p>
                <a:r>
                  <a:rPr lang="en-US" sz="800" dirty="0" smtClean="0">
                    <a:latin typeface="Arial"/>
                    <a:cs typeface="Arial"/>
                  </a:rPr>
                  <a:t>Chromatin</a:t>
                </a:r>
              </a:p>
            </p:txBody>
          </p:sp>
          <p:sp>
            <p:nvSpPr>
              <p:cNvPr id="643" name="TextBox 642"/>
              <p:cNvSpPr txBox="1"/>
              <p:nvPr/>
            </p:nvSpPr>
            <p:spPr>
              <a:xfrm>
                <a:off x="705550" y="2230536"/>
                <a:ext cx="513651" cy="338554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r>
                  <a:rPr lang="en-US" sz="800" dirty="0" smtClean="0">
                    <a:latin typeface="Arial"/>
                    <a:cs typeface="Arial"/>
                  </a:rPr>
                  <a:t>TF</a:t>
                </a:r>
              </a:p>
              <a:p>
                <a:r>
                  <a:rPr lang="en-US" sz="800" dirty="0" smtClean="0">
                    <a:latin typeface="Arial"/>
                    <a:cs typeface="Arial"/>
                  </a:rPr>
                  <a:t>Binding</a:t>
                </a:r>
              </a:p>
            </p:txBody>
          </p:sp>
          <p:sp>
            <p:nvSpPr>
              <p:cNvPr id="644" name="TextBox 643"/>
              <p:cNvSpPr txBox="1"/>
              <p:nvPr/>
            </p:nvSpPr>
            <p:spPr>
              <a:xfrm>
                <a:off x="705550" y="2532712"/>
                <a:ext cx="735135" cy="338554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r>
                  <a:rPr lang="en-US" sz="800" dirty="0" smtClean="0">
                    <a:latin typeface="Arial"/>
                    <a:cs typeface="Arial"/>
                  </a:rPr>
                  <a:t>Activity</a:t>
                </a:r>
              </a:p>
              <a:p>
                <a:r>
                  <a:rPr lang="en-US" sz="800" dirty="0" smtClean="0">
                    <a:latin typeface="Arial"/>
                    <a:cs typeface="Arial"/>
                  </a:rPr>
                  <a:t>Level</a:t>
                </a:r>
              </a:p>
            </p:txBody>
          </p:sp>
          <p:sp>
            <p:nvSpPr>
              <p:cNvPr id="645" name="TextBox 644"/>
              <p:cNvSpPr txBox="1"/>
              <p:nvPr/>
            </p:nvSpPr>
            <p:spPr>
              <a:xfrm>
                <a:off x="704538" y="368161"/>
                <a:ext cx="574987" cy="215444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r>
                  <a:rPr lang="en-US" sz="800" dirty="0" smtClean="0">
                    <a:latin typeface="Arial"/>
                    <a:cs typeface="Arial"/>
                  </a:rPr>
                  <a:t>Distribution</a:t>
                </a:r>
              </a:p>
            </p:txBody>
          </p:sp>
          <p:sp>
            <p:nvSpPr>
              <p:cNvPr id="646" name="Rounded Rectangle 645"/>
              <p:cNvSpPr/>
              <p:nvPr/>
            </p:nvSpPr>
            <p:spPr>
              <a:xfrm>
                <a:off x="1289950" y="379156"/>
                <a:ext cx="352596" cy="196679"/>
              </a:xfrm>
              <a:prstGeom prst="roundRect">
                <a:avLst>
                  <a:gd name="adj" fmla="val 10000"/>
                </a:avLst>
              </a:prstGeom>
              <a:noFill/>
              <a:ln w="12700" cmpd="sng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horz" lIns="0" tIns="0" rIns="0" bIns="0" anchor="ctr"/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1248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647" name="Rounded Rectangle 646"/>
              <p:cNvSpPr/>
              <p:nvPr/>
            </p:nvSpPr>
            <p:spPr>
              <a:xfrm>
                <a:off x="1676531" y="379156"/>
                <a:ext cx="260438" cy="192195"/>
              </a:xfrm>
              <a:prstGeom prst="roundRect">
                <a:avLst>
                  <a:gd name="adj" fmla="val 10000"/>
                </a:avLst>
              </a:prstGeom>
              <a:noFill/>
              <a:ln w="12700" cmpd="sng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horz" lIns="0" tIns="0" rIns="0" bIns="0" anchor="ctr"/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147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648" name="Rounded Rectangle 647"/>
              <p:cNvSpPr/>
              <p:nvPr/>
            </p:nvSpPr>
            <p:spPr>
              <a:xfrm>
                <a:off x="2439064" y="379156"/>
                <a:ext cx="360405" cy="192195"/>
              </a:xfrm>
              <a:prstGeom prst="roundRect">
                <a:avLst>
                  <a:gd name="adj" fmla="val 10000"/>
                </a:avLst>
              </a:prstGeom>
              <a:noFill/>
              <a:ln w="12700" cmpd="sng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horz" lIns="0" tIns="0" rIns="0" bIns="0" anchor="ctr"/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7467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649" name="Rounded Rectangle 648"/>
              <p:cNvSpPr/>
              <p:nvPr/>
            </p:nvSpPr>
            <p:spPr>
              <a:xfrm>
                <a:off x="3278919" y="379156"/>
                <a:ext cx="392349" cy="192195"/>
              </a:xfrm>
              <a:prstGeom prst="roundRect">
                <a:avLst>
                  <a:gd name="adj" fmla="val 10000"/>
                </a:avLst>
              </a:prstGeom>
              <a:noFill/>
              <a:ln w="12700" cmpd="sng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horz" lIns="0" tIns="0" rIns="0" bIns="0" anchor="ctr"/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2011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650" name="Rounded Rectangle 649"/>
              <p:cNvSpPr/>
              <p:nvPr/>
            </p:nvSpPr>
            <p:spPr>
              <a:xfrm>
                <a:off x="3845476" y="358163"/>
                <a:ext cx="221126" cy="192195"/>
              </a:xfrm>
              <a:prstGeom prst="roundRect">
                <a:avLst>
                  <a:gd name="adj" fmla="val 10000"/>
                </a:avLst>
              </a:prstGeom>
              <a:noFill/>
              <a:ln w="12700" cmpd="sng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horz" lIns="0" tIns="0" rIns="0" bIns="0" anchor="ctr"/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30*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651" name="Rounded Rectangle 650"/>
              <p:cNvSpPr/>
              <p:nvPr/>
            </p:nvSpPr>
            <p:spPr>
              <a:xfrm>
                <a:off x="3995947" y="383563"/>
                <a:ext cx="375001" cy="148407"/>
              </a:xfrm>
              <a:prstGeom prst="roundRect">
                <a:avLst>
                  <a:gd name="adj" fmla="val 10000"/>
                </a:avLst>
              </a:prstGeom>
              <a:noFill/>
              <a:ln w="12700" cmpd="sng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horz" lIns="0" tIns="0" rIns="0" bIns="0" anchor="ctr"/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77*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652" name="Rounded Rectangle 651"/>
              <p:cNvSpPr/>
              <p:nvPr/>
            </p:nvSpPr>
            <p:spPr>
              <a:xfrm>
                <a:off x="4478812" y="379735"/>
                <a:ext cx="421413" cy="160103"/>
              </a:xfrm>
              <a:prstGeom prst="roundRect">
                <a:avLst>
                  <a:gd name="adj" fmla="val 10000"/>
                </a:avLst>
              </a:prstGeom>
              <a:noFill/>
              <a:ln w="12700" cmpd="sng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horz" lIns="0" tIns="0" rIns="0" bIns="0" anchor="ctr"/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124*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653" name="Rounded Rectangle 652"/>
              <p:cNvSpPr/>
              <p:nvPr/>
            </p:nvSpPr>
            <p:spPr>
              <a:xfrm>
                <a:off x="5319496" y="380466"/>
                <a:ext cx="442923" cy="185408"/>
              </a:xfrm>
              <a:prstGeom prst="roundRect">
                <a:avLst>
                  <a:gd name="adj" fmla="val 10000"/>
                </a:avLst>
              </a:prstGeom>
              <a:noFill/>
              <a:ln w="12700" cmpd="sng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horz" lIns="0" tIns="0" rIns="0" bIns="0" anchor="ctr"/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421*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654" name="Rounded Rectangle 653"/>
              <p:cNvSpPr/>
              <p:nvPr/>
            </p:nvSpPr>
            <p:spPr>
              <a:xfrm>
                <a:off x="6509350" y="377290"/>
                <a:ext cx="110176" cy="192195"/>
              </a:xfrm>
              <a:prstGeom prst="roundRect">
                <a:avLst>
                  <a:gd name="adj" fmla="val 10000"/>
                </a:avLst>
              </a:prstGeom>
              <a:noFill/>
              <a:ln w="12700" cmpd="sng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horz" lIns="0" tIns="0" rIns="0" bIns="0" anchor="ctr"/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3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655" name="Rounded Rectangle 654"/>
              <p:cNvSpPr/>
              <p:nvPr/>
            </p:nvSpPr>
            <p:spPr>
              <a:xfrm>
                <a:off x="6798438" y="373678"/>
                <a:ext cx="260438" cy="192195"/>
              </a:xfrm>
              <a:prstGeom prst="roundRect">
                <a:avLst>
                  <a:gd name="adj" fmla="val 10000"/>
                </a:avLst>
              </a:prstGeom>
              <a:noFill/>
              <a:ln w="12700" cmpd="sng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horz" lIns="0" tIns="0" rIns="0" bIns="0" anchor="ctr"/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13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656" name="Rounded Rectangle 655"/>
              <p:cNvSpPr/>
              <p:nvPr/>
            </p:nvSpPr>
            <p:spPr>
              <a:xfrm>
                <a:off x="7838417" y="373678"/>
                <a:ext cx="260438" cy="192195"/>
              </a:xfrm>
              <a:prstGeom prst="roundRect">
                <a:avLst>
                  <a:gd name="adj" fmla="val 10000"/>
                </a:avLst>
              </a:prstGeom>
              <a:noFill/>
              <a:ln w="12700" cmpd="sng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horz" lIns="0" tIns="0" rIns="0" bIns="0" anchor="ctr"/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93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657" name="Rounded Rectangle 656"/>
              <p:cNvSpPr/>
              <p:nvPr/>
            </p:nvSpPr>
            <p:spPr>
              <a:xfrm>
                <a:off x="6602552" y="377290"/>
                <a:ext cx="153852" cy="188583"/>
              </a:xfrm>
              <a:prstGeom prst="roundRect">
                <a:avLst>
                  <a:gd name="adj" fmla="val 10000"/>
                </a:avLst>
              </a:prstGeom>
              <a:noFill/>
              <a:ln w="12700" cmpd="sng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horz" lIns="0" tIns="0" rIns="0" bIns="0" anchor="ctr"/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16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grpSp>
            <p:nvGrpSpPr>
              <p:cNvPr id="658" name="Group 657"/>
              <p:cNvGrpSpPr/>
              <p:nvPr/>
            </p:nvGrpSpPr>
            <p:grpSpPr>
              <a:xfrm flipV="1">
                <a:off x="1468949" y="531970"/>
                <a:ext cx="360982" cy="105281"/>
                <a:chOff x="888991" y="671214"/>
                <a:chExt cx="351915" cy="746123"/>
              </a:xfrm>
              <a:effectLst/>
            </p:grpSpPr>
            <p:cxnSp>
              <p:nvCxnSpPr>
                <p:cNvPr id="676" name="Straight Connector 675"/>
                <p:cNvCxnSpPr/>
                <p:nvPr/>
              </p:nvCxnSpPr>
              <p:spPr>
                <a:xfrm>
                  <a:off x="890988" y="671214"/>
                  <a:ext cx="2314" cy="377824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677" name="Straight Connector 676"/>
                <p:cNvCxnSpPr/>
                <p:nvPr/>
              </p:nvCxnSpPr>
              <p:spPr>
                <a:xfrm flipV="1">
                  <a:off x="888991" y="1039508"/>
                  <a:ext cx="351915" cy="9530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678" name="Straight Connector 677"/>
                <p:cNvCxnSpPr/>
                <p:nvPr/>
              </p:nvCxnSpPr>
              <p:spPr>
                <a:xfrm>
                  <a:off x="1236406" y="1039511"/>
                  <a:ext cx="2314" cy="3778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59" name="Straight Connector 658"/>
              <p:cNvCxnSpPr/>
              <p:nvPr/>
            </p:nvCxnSpPr>
            <p:spPr>
              <a:xfrm flipV="1">
                <a:off x="5454911" y="545200"/>
                <a:ext cx="0" cy="102042"/>
              </a:xfrm>
              <a:prstGeom prst="line">
                <a:avLst/>
              </a:prstGeom>
              <a:ln w="9525" cmpd="sng"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60" name="Straight Connector 659"/>
              <p:cNvCxnSpPr/>
              <p:nvPr/>
            </p:nvCxnSpPr>
            <p:spPr>
              <a:xfrm flipV="1">
                <a:off x="6685369" y="542037"/>
                <a:ext cx="0" cy="102042"/>
              </a:xfrm>
              <a:prstGeom prst="line">
                <a:avLst/>
              </a:prstGeom>
              <a:ln w="9525" cmpd="sng">
                <a:solidFill>
                  <a:schemeClr val="accent1"/>
                </a:solidFill>
              </a:ln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61" name="Straight Connector 660"/>
              <p:cNvCxnSpPr/>
              <p:nvPr/>
            </p:nvCxnSpPr>
            <p:spPr>
              <a:xfrm flipV="1">
                <a:off x="6589740" y="542088"/>
                <a:ext cx="0" cy="102042"/>
              </a:xfrm>
              <a:prstGeom prst="line">
                <a:avLst/>
              </a:prstGeom>
              <a:ln w="9525" cmpd="sng">
                <a:solidFill>
                  <a:schemeClr val="accent1"/>
                </a:solidFill>
              </a:ln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62" name="Straight Connector 661"/>
              <p:cNvCxnSpPr/>
              <p:nvPr/>
            </p:nvCxnSpPr>
            <p:spPr>
              <a:xfrm flipV="1">
                <a:off x="6940482" y="538891"/>
                <a:ext cx="0" cy="102042"/>
              </a:xfrm>
              <a:prstGeom prst="line">
                <a:avLst/>
              </a:prstGeom>
              <a:ln w="9525" cmpd="sng">
                <a:solidFill>
                  <a:schemeClr val="accent1"/>
                </a:solidFill>
              </a:ln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63" name="Straight Connector 662"/>
              <p:cNvCxnSpPr/>
              <p:nvPr/>
            </p:nvCxnSpPr>
            <p:spPr>
              <a:xfrm flipV="1">
                <a:off x="7973770" y="542078"/>
                <a:ext cx="0" cy="102042"/>
              </a:xfrm>
              <a:prstGeom prst="line">
                <a:avLst/>
              </a:prstGeom>
              <a:ln w="9525" cmpd="sng">
                <a:solidFill>
                  <a:schemeClr val="accent1"/>
                </a:solidFill>
              </a:ln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64" name="Straight Connector 663"/>
              <p:cNvCxnSpPr/>
              <p:nvPr/>
            </p:nvCxnSpPr>
            <p:spPr>
              <a:xfrm flipV="1">
                <a:off x="1368224" y="536599"/>
                <a:ext cx="0" cy="102042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65" name="Straight Connector 664"/>
              <p:cNvCxnSpPr/>
              <p:nvPr/>
            </p:nvCxnSpPr>
            <p:spPr>
              <a:xfrm flipV="1">
                <a:off x="3492299" y="539838"/>
                <a:ext cx="0" cy="102042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66" name="Straight Connector 665"/>
              <p:cNvCxnSpPr/>
              <p:nvPr/>
            </p:nvCxnSpPr>
            <p:spPr>
              <a:xfrm flipV="1">
                <a:off x="4622013" y="539838"/>
                <a:ext cx="0" cy="102042"/>
              </a:xfrm>
              <a:prstGeom prst="line">
                <a:avLst/>
              </a:prstGeom>
              <a:ln w="9525" cmpd="sng"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67" name="Straight Connector 666"/>
              <p:cNvCxnSpPr/>
              <p:nvPr/>
            </p:nvCxnSpPr>
            <p:spPr>
              <a:xfrm flipV="1">
                <a:off x="4106398" y="542362"/>
                <a:ext cx="0" cy="102042"/>
              </a:xfrm>
              <a:prstGeom prst="line">
                <a:avLst/>
              </a:prstGeom>
              <a:ln w="9525" cmpd="sng"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68" name="Straight Connector 667"/>
              <p:cNvCxnSpPr/>
              <p:nvPr/>
            </p:nvCxnSpPr>
            <p:spPr>
              <a:xfrm flipV="1">
                <a:off x="3966672" y="539838"/>
                <a:ext cx="0" cy="102042"/>
              </a:xfrm>
              <a:prstGeom prst="line">
                <a:avLst/>
              </a:prstGeom>
              <a:ln w="9525" cmpd="sng"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69" name="Straight Arrow Connector 668"/>
              <p:cNvCxnSpPr/>
              <p:nvPr/>
            </p:nvCxnSpPr>
            <p:spPr>
              <a:xfrm>
                <a:off x="1294984" y="312214"/>
                <a:ext cx="2548949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0" name="Straight Arrow Connector 669"/>
              <p:cNvCxnSpPr/>
              <p:nvPr/>
            </p:nvCxnSpPr>
            <p:spPr>
              <a:xfrm>
                <a:off x="3933823" y="312214"/>
                <a:ext cx="2548949" cy="0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1" name="Straight Arrow Connector 670"/>
              <p:cNvCxnSpPr/>
              <p:nvPr/>
            </p:nvCxnSpPr>
            <p:spPr>
              <a:xfrm>
                <a:off x="6573150" y="312214"/>
                <a:ext cx="2548949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2" name="Rounded Rectangle 671"/>
              <p:cNvSpPr/>
              <p:nvPr/>
            </p:nvSpPr>
            <p:spPr>
              <a:xfrm>
                <a:off x="2405009" y="206591"/>
                <a:ext cx="360405" cy="192195"/>
              </a:xfrm>
              <a:prstGeom prst="roundRect">
                <a:avLst>
                  <a:gd name="adj" fmla="val 10000"/>
                </a:avLst>
              </a:prstGeom>
              <a:solidFill>
                <a:schemeClr val="bg1"/>
              </a:solidFill>
              <a:ln w="12700" cmpd="sng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horz" lIns="0" tIns="0" rIns="0" bIns="0" anchor="ctr"/>
              <a:lstStyle/>
              <a:p>
                <a:pPr algn="ctr"/>
                <a:r>
                  <a:rPr lang="en-US" sz="1000" b="1" dirty="0" smtClean="0">
                    <a:latin typeface="Arial"/>
                    <a:cs typeface="Arial"/>
                  </a:rPr>
                  <a:t>11216</a:t>
                </a:r>
                <a:endParaRPr lang="en-US" sz="1000" b="1" dirty="0">
                  <a:latin typeface="Arial"/>
                  <a:cs typeface="Arial"/>
                </a:endParaRPr>
              </a:p>
            </p:txBody>
          </p:sp>
          <p:sp>
            <p:nvSpPr>
              <p:cNvPr id="673" name="Rounded Rectangle 672"/>
              <p:cNvSpPr/>
              <p:nvPr/>
            </p:nvSpPr>
            <p:spPr>
              <a:xfrm>
                <a:off x="5068448" y="206031"/>
                <a:ext cx="253047" cy="192195"/>
              </a:xfrm>
              <a:prstGeom prst="roundRect">
                <a:avLst>
                  <a:gd name="adj" fmla="val 10000"/>
                </a:avLst>
              </a:prstGeom>
              <a:solidFill>
                <a:schemeClr val="bg1"/>
              </a:solidFill>
              <a:ln w="12700" cmpd="sng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horz" lIns="0" tIns="0" rIns="0" bIns="0" anchor="ctr"/>
              <a:lstStyle/>
              <a:p>
                <a:pPr algn="ctr"/>
                <a:r>
                  <a:rPr lang="en-US" sz="1000" b="1" dirty="0" smtClean="0">
                    <a:latin typeface="Arial"/>
                    <a:cs typeface="Arial"/>
                  </a:rPr>
                  <a:t>911</a:t>
                </a:r>
                <a:endParaRPr lang="en-US" sz="1000" b="1" dirty="0">
                  <a:latin typeface="Arial"/>
                  <a:cs typeface="Arial"/>
                </a:endParaRPr>
              </a:p>
            </p:txBody>
          </p:sp>
          <p:sp>
            <p:nvSpPr>
              <p:cNvPr id="674" name="Rounded Rectangle 673"/>
              <p:cNvSpPr/>
              <p:nvPr/>
            </p:nvSpPr>
            <p:spPr>
              <a:xfrm>
                <a:off x="7749775" y="206591"/>
                <a:ext cx="253047" cy="192195"/>
              </a:xfrm>
              <a:prstGeom prst="roundRect">
                <a:avLst>
                  <a:gd name="adj" fmla="val 10000"/>
                </a:avLst>
              </a:prstGeom>
              <a:solidFill>
                <a:schemeClr val="bg1"/>
              </a:solidFill>
              <a:ln w="12700" cmpd="sng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horz" lIns="0" tIns="0" rIns="0" bIns="0" anchor="ctr"/>
              <a:lstStyle/>
              <a:p>
                <a:pPr algn="ctr"/>
                <a:r>
                  <a:rPr lang="en-US" sz="1000" b="1" dirty="0" smtClean="0">
                    <a:latin typeface="Arial"/>
                    <a:cs typeface="Arial"/>
                  </a:rPr>
                  <a:t>145</a:t>
                </a:r>
                <a:endParaRPr lang="en-US" sz="1000" b="1" dirty="0">
                  <a:latin typeface="Arial"/>
                  <a:cs typeface="Arial"/>
                </a:endParaRPr>
              </a:p>
            </p:txBody>
          </p:sp>
          <p:sp>
            <p:nvSpPr>
              <p:cNvPr id="675" name="TextBox 674"/>
              <p:cNvSpPr txBox="1"/>
              <p:nvPr/>
            </p:nvSpPr>
            <p:spPr>
              <a:xfrm>
                <a:off x="704538" y="211738"/>
                <a:ext cx="574987" cy="215444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r>
                  <a:rPr lang="en-US" sz="800" dirty="0" smtClean="0">
                    <a:latin typeface="Arial"/>
                    <a:cs typeface="Arial"/>
                  </a:rPr>
                  <a:t>Total</a:t>
                </a:r>
              </a:p>
            </p:txBody>
          </p:sp>
        </p:grpSp>
        <p:grpSp>
          <p:nvGrpSpPr>
            <p:cNvPr id="433" name="Group 432"/>
            <p:cNvGrpSpPr/>
            <p:nvPr/>
          </p:nvGrpSpPr>
          <p:grpSpPr>
            <a:xfrm>
              <a:off x="452859" y="5149261"/>
              <a:ext cx="3060080" cy="462165"/>
              <a:chOff x="1770816" y="4169150"/>
              <a:chExt cx="3060080" cy="462165"/>
            </a:xfrm>
          </p:grpSpPr>
          <p:sp>
            <p:nvSpPr>
              <p:cNvPr id="434" name="TextBox 433"/>
              <p:cNvSpPr txBox="1"/>
              <p:nvPr/>
            </p:nvSpPr>
            <p:spPr>
              <a:xfrm>
                <a:off x="1849989" y="4169150"/>
                <a:ext cx="70416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>
                    <a:latin typeface="Arial"/>
                    <a:cs typeface="Arial"/>
                  </a:rPr>
                  <a:t>Human</a:t>
                </a:r>
              </a:p>
              <a:p>
                <a:r>
                  <a:rPr lang="en-US" sz="800" dirty="0" smtClean="0">
                    <a:latin typeface="Arial"/>
                    <a:cs typeface="Arial"/>
                  </a:rPr>
                  <a:t>Worm</a:t>
                </a:r>
              </a:p>
              <a:p>
                <a:r>
                  <a:rPr lang="en-US" sz="800" dirty="0" smtClean="0">
                    <a:latin typeface="Arial"/>
                    <a:cs typeface="Arial"/>
                  </a:rPr>
                  <a:t>Fly</a:t>
                </a:r>
              </a:p>
            </p:txBody>
          </p:sp>
          <p:sp>
            <p:nvSpPr>
              <p:cNvPr id="441" name="Rectangle 440"/>
              <p:cNvSpPr/>
              <p:nvPr/>
            </p:nvSpPr>
            <p:spPr>
              <a:xfrm>
                <a:off x="2532315" y="4476765"/>
                <a:ext cx="113771" cy="8413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42" name="Rectangle 441"/>
              <p:cNvSpPr/>
              <p:nvPr/>
            </p:nvSpPr>
            <p:spPr>
              <a:xfrm>
                <a:off x="2532316" y="4244570"/>
                <a:ext cx="113864" cy="7393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43" name="Rectangle 442"/>
              <p:cNvSpPr/>
              <p:nvPr/>
            </p:nvSpPr>
            <p:spPr>
              <a:xfrm>
                <a:off x="3332783" y="4230580"/>
                <a:ext cx="104996" cy="81726"/>
              </a:xfrm>
              <a:prstGeom prst="rect">
                <a:avLst/>
              </a:prstGeom>
              <a:ln w="127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44" name="Rectangle 443"/>
              <p:cNvSpPr/>
              <p:nvPr/>
            </p:nvSpPr>
            <p:spPr>
              <a:xfrm>
                <a:off x="2529570" y="4360005"/>
                <a:ext cx="113864" cy="73930"/>
              </a:xfrm>
              <a:prstGeom prst="rect">
                <a:avLst/>
              </a:prstGeom>
              <a:pattFill prst="wdUpDiag">
                <a:fgClr>
                  <a:schemeClr val="tx1"/>
                </a:fgClr>
                <a:bgClr>
                  <a:prstClr val="white"/>
                </a:bgClr>
              </a:patt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45" name="Rectangle 444"/>
              <p:cNvSpPr/>
              <p:nvPr/>
            </p:nvSpPr>
            <p:spPr>
              <a:xfrm>
                <a:off x="1770816" y="4258270"/>
                <a:ext cx="113864" cy="7393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46" name="Rectangle 445"/>
              <p:cNvSpPr/>
              <p:nvPr/>
            </p:nvSpPr>
            <p:spPr>
              <a:xfrm>
                <a:off x="1770816" y="4369866"/>
                <a:ext cx="113864" cy="73930"/>
              </a:xfrm>
              <a:prstGeom prst="rect">
                <a:avLst/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47" name="Rectangle 446"/>
              <p:cNvSpPr/>
              <p:nvPr/>
            </p:nvSpPr>
            <p:spPr>
              <a:xfrm>
                <a:off x="1770816" y="4486973"/>
                <a:ext cx="113864" cy="73930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48" name="Rectangle 447"/>
              <p:cNvSpPr/>
              <p:nvPr/>
            </p:nvSpPr>
            <p:spPr>
              <a:xfrm>
                <a:off x="3330076" y="4352209"/>
                <a:ext cx="104996" cy="81726"/>
              </a:xfrm>
              <a:prstGeom prst="rect">
                <a:avLst/>
              </a:prstGeom>
              <a:ln w="12700" cmpd="sng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49" name="TextBox 448"/>
              <p:cNvSpPr txBox="1"/>
              <p:nvPr/>
            </p:nvSpPr>
            <p:spPr>
              <a:xfrm>
                <a:off x="4100622" y="4198321"/>
                <a:ext cx="130463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000" b="1" dirty="0" smtClean="0">
                    <a:latin typeface="Arial"/>
                    <a:cs typeface="Arial"/>
                  </a:rPr>
                  <a:t>A</a:t>
                </a:r>
              </a:p>
            </p:txBody>
          </p:sp>
          <p:sp>
            <p:nvSpPr>
              <p:cNvPr id="450" name="TextBox 449"/>
              <p:cNvSpPr txBox="1"/>
              <p:nvPr/>
            </p:nvSpPr>
            <p:spPr>
              <a:xfrm>
                <a:off x="4100622" y="4435103"/>
                <a:ext cx="130463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000" b="1" dirty="0">
                    <a:latin typeface="Arial"/>
                    <a:cs typeface="Arial"/>
                  </a:rPr>
                  <a:t>D</a:t>
                </a:r>
                <a:endParaRPr lang="en-US" sz="1000" b="1" dirty="0" smtClean="0">
                  <a:latin typeface="Arial"/>
                  <a:cs typeface="Arial"/>
                </a:endParaRPr>
              </a:p>
            </p:txBody>
          </p:sp>
          <p:sp>
            <p:nvSpPr>
              <p:cNvPr id="451" name="TextBox 450"/>
              <p:cNvSpPr txBox="1"/>
              <p:nvPr/>
            </p:nvSpPr>
            <p:spPr>
              <a:xfrm>
                <a:off x="4100726" y="4316211"/>
                <a:ext cx="130463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000" b="1" dirty="0">
                    <a:latin typeface="Arial"/>
                    <a:cs typeface="Arial"/>
                  </a:rPr>
                  <a:t>Z</a:t>
                </a:r>
                <a:endParaRPr lang="en-US" sz="1000" b="1" dirty="0" smtClean="0">
                  <a:latin typeface="Arial"/>
                  <a:cs typeface="Arial"/>
                </a:endParaRPr>
              </a:p>
            </p:txBody>
          </p:sp>
          <p:sp>
            <p:nvSpPr>
              <p:cNvPr id="452" name="TextBox 451"/>
              <p:cNvSpPr txBox="1"/>
              <p:nvPr/>
            </p:nvSpPr>
            <p:spPr>
              <a:xfrm>
                <a:off x="2589248" y="4169150"/>
                <a:ext cx="70416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>
                    <a:latin typeface="Arial"/>
                    <a:cs typeface="Arial"/>
                  </a:rPr>
                  <a:t>Processed</a:t>
                </a:r>
              </a:p>
              <a:p>
                <a:r>
                  <a:rPr lang="en-US" sz="800" dirty="0" smtClean="0">
                    <a:latin typeface="Arial"/>
                    <a:cs typeface="Arial"/>
                  </a:rPr>
                  <a:t>Duplicated</a:t>
                </a:r>
              </a:p>
              <a:p>
                <a:r>
                  <a:rPr lang="en-US" sz="800" dirty="0" smtClean="0">
                    <a:latin typeface="Arial"/>
                    <a:cs typeface="Arial"/>
                  </a:rPr>
                  <a:t>Other</a:t>
                </a:r>
              </a:p>
            </p:txBody>
          </p:sp>
          <p:sp>
            <p:nvSpPr>
              <p:cNvPr id="453" name="TextBox 452"/>
              <p:cNvSpPr txBox="1"/>
              <p:nvPr/>
            </p:nvSpPr>
            <p:spPr>
              <a:xfrm>
                <a:off x="3396560" y="4169150"/>
                <a:ext cx="70416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>
                    <a:latin typeface="Arial"/>
                    <a:cs typeface="Arial"/>
                  </a:rPr>
                  <a:t>Yes</a:t>
                </a:r>
              </a:p>
              <a:p>
                <a:r>
                  <a:rPr lang="en-US" sz="800" dirty="0" smtClean="0">
                    <a:latin typeface="Arial"/>
                    <a:cs typeface="Arial"/>
                  </a:rPr>
                  <a:t>No</a:t>
                </a:r>
              </a:p>
            </p:txBody>
          </p:sp>
          <p:sp>
            <p:nvSpPr>
              <p:cNvPr id="454" name="TextBox 453"/>
              <p:cNvSpPr txBox="1"/>
              <p:nvPr/>
            </p:nvSpPr>
            <p:spPr>
              <a:xfrm>
                <a:off x="4126730" y="4169650"/>
                <a:ext cx="70416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>
                    <a:latin typeface="Arial"/>
                    <a:cs typeface="Arial"/>
                  </a:rPr>
                  <a:t>Active</a:t>
                </a:r>
              </a:p>
              <a:p>
                <a:r>
                  <a:rPr lang="en-US" sz="800" dirty="0" smtClean="0">
                    <a:latin typeface="Arial"/>
                    <a:cs typeface="Arial"/>
                  </a:rPr>
                  <a:t>Zombie</a:t>
                </a:r>
              </a:p>
              <a:p>
                <a:r>
                  <a:rPr lang="en-US" sz="800" dirty="0" smtClean="0">
                    <a:latin typeface="Arial"/>
                    <a:cs typeface="Arial"/>
                  </a:rPr>
                  <a:t>Dead</a:t>
                </a:r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3862646" y="5298464"/>
            <a:ext cx="44733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Organisms specific features?</a:t>
            </a:r>
          </a:p>
          <a:p>
            <a:r>
              <a:rPr lang="en-US" dirty="0">
                <a:latin typeface="Helvetica"/>
                <a:cs typeface="Helvetica"/>
              </a:rPr>
              <a:t>	</a:t>
            </a:r>
            <a:r>
              <a:rPr lang="en-US" dirty="0" smtClean="0">
                <a:latin typeface="Helvetica"/>
                <a:cs typeface="Helvetica"/>
              </a:rPr>
              <a:t>Human -&gt; Open Chromatin</a:t>
            </a:r>
          </a:p>
          <a:p>
            <a:r>
              <a:rPr lang="en-US" dirty="0">
                <a:latin typeface="Helvetica"/>
                <a:cs typeface="Helvetica"/>
              </a:rPr>
              <a:t>	</a:t>
            </a:r>
            <a:r>
              <a:rPr lang="en-US" dirty="0" smtClean="0">
                <a:latin typeface="Helvetica"/>
                <a:cs typeface="Helvetica"/>
              </a:rPr>
              <a:t>Worm   -&gt; TF</a:t>
            </a:r>
          </a:p>
          <a:p>
            <a:r>
              <a:rPr lang="en-US" dirty="0">
                <a:latin typeface="Helvetica"/>
                <a:cs typeface="Helvetica"/>
              </a:rPr>
              <a:t>	</a:t>
            </a:r>
            <a:r>
              <a:rPr lang="en-US" dirty="0" smtClean="0">
                <a:latin typeface="Helvetica"/>
                <a:cs typeface="Helvetica"/>
              </a:rPr>
              <a:t>Fly	      -&gt; Pol2</a:t>
            </a:r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46543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Upstream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400" dirty="0" smtClean="0"/>
              <a:t>H3K27ac</a:t>
            </a:r>
          </a:p>
          <a:p>
            <a:r>
              <a:rPr lang="en-US" sz="3400" dirty="0"/>
              <a:t>7</a:t>
            </a:r>
            <a:r>
              <a:rPr lang="en-US" sz="3400" dirty="0" smtClean="0"/>
              <a:t> human cell lines</a:t>
            </a:r>
          </a:p>
          <a:p>
            <a:pPr marL="0" indent="0">
              <a:buNone/>
            </a:pPr>
            <a:endParaRPr lang="en-US" sz="3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D94CA-47FD-F040-802D-C7E9CFA0D98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14/08/2013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7882469" y="5151943"/>
            <a:ext cx="2039482" cy="369332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FFFF"/>
                </a:solidFill>
                <a:latin typeface="Helvetica"/>
                <a:cs typeface="Helvetica"/>
              </a:rPr>
              <a:t>JJL Presentation</a:t>
            </a:r>
            <a:endParaRPr lang="en-US" i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 rot="18777516">
            <a:off x="54864" y="353957"/>
            <a:ext cx="1266097" cy="707886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  <a:t>UPDATE </a:t>
            </a:r>
          </a:p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  <a:t> NEW</a:t>
            </a:r>
            <a:endParaRPr lang="en-US" sz="2000" b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3891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47554-F54E-EF4D-AC28-753ED97DD870}" type="slidenum">
              <a:rPr lang="en-US"/>
              <a:pPr/>
              <a:t>37</a:t>
            </a:fld>
            <a:endParaRPr lang="en-US"/>
          </a:p>
        </p:txBody>
      </p:sp>
      <p:pic>
        <p:nvPicPr>
          <p:cNvPr id="7168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5573"/>
            <a:ext cx="2946797" cy="2932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883" y="585573"/>
            <a:ext cx="2946797" cy="294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766" y="578875"/>
            <a:ext cx="2946797" cy="293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4108"/>
            <a:ext cx="2946797" cy="292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602" y="3549551"/>
            <a:ext cx="2950146" cy="296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766" y="3543970"/>
            <a:ext cx="2946797" cy="297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 rot="16200000">
            <a:off x="7882469" y="5151943"/>
            <a:ext cx="2039482" cy="369332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FFFF"/>
                </a:solidFill>
                <a:latin typeface="Helvetica"/>
                <a:cs typeface="Helvetica"/>
              </a:rPr>
              <a:t>JJL Presentation</a:t>
            </a:r>
            <a:endParaRPr lang="en-US" i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 rot="18777516">
            <a:off x="54864" y="353957"/>
            <a:ext cx="1266097" cy="707886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  <a:t>UPDATE </a:t>
            </a:r>
          </a:p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  <a:t> NEW</a:t>
            </a:r>
            <a:endParaRPr lang="en-US" sz="2000" b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2336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B3722-5F01-744B-9916-7A5CEA7C27E7}" type="slidenum">
              <a:rPr lang="en-US"/>
              <a:pPr/>
              <a:t>38</a:t>
            </a:fld>
            <a:endParaRPr lang="en-US"/>
          </a:p>
        </p:txBody>
      </p:sp>
      <p:pic>
        <p:nvPicPr>
          <p:cNvPr id="7270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72356"/>
            <a:ext cx="2946797" cy="297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402" y="293564"/>
            <a:ext cx="2946797" cy="294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456905"/>
            <a:ext cx="2950146" cy="2955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402" y="3472533"/>
            <a:ext cx="2946797" cy="294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 rot="16200000">
            <a:off x="7882469" y="5151943"/>
            <a:ext cx="2039482" cy="369332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FFFF"/>
                </a:solidFill>
                <a:latin typeface="Helvetica"/>
                <a:cs typeface="Helvetica"/>
              </a:rPr>
              <a:t>JJL Presentation</a:t>
            </a:r>
            <a:endParaRPr lang="en-US" i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 rot="18777516">
            <a:off x="54864" y="353957"/>
            <a:ext cx="1266097" cy="707886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  <a:t>UPDATE </a:t>
            </a:r>
          </a:p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  <a:t> NEW</a:t>
            </a:r>
            <a:endParaRPr lang="en-US" sz="2000" b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7161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C80BD-1DEB-2C4A-ADDE-CF688153F881}" type="slidenum">
              <a:rPr lang="en-US"/>
              <a:pPr/>
              <a:t>39</a:t>
            </a:fld>
            <a:endParaRPr lang="en-US"/>
          </a:p>
        </p:txBody>
      </p:sp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xfrm>
            <a:off x="1887447" y="-123986"/>
            <a:ext cx="5940605" cy="794742"/>
          </a:xfrm>
          <a:ln/>
        </p:spPr>
        <p:txBody>
          <a:bodyPr>
            <a:noAutofit/>
          </a:bodyPr>
          <a:lstStyle/>
          <a:p>
            <a:r>
              <a:rPr lang="en-US" sz="2400" dirty="0" smtClean="0"/>
              <a:t>Results H3K27ac</a:t>
            </a:r>
            <a:r>
              <a:rPr lang="en-US" sz="2400" dirty="0"/>
              <a:t>(7 cell-lines) - human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48" y="580430"/>
            <a:ext cx="2991445" cy="2991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117" y="560338"/>
            <a:ext cx="2991445" cy="3029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445" y="659681"/>
            <a:ext cx="2696766" cy="275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3576340"/>
            <a:ext cx="2991445" cy="3120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3595316"/>
            <a:ext cx="2991445" cy="3091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 rot="16200000">
            <a:off x="7882469" y="5151943"/>
            <a:ext cx="2039482" cy="369332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FFFF"/>
                </a:solidFill>
                <a:latin typeface="Helvetica"/>
                <a:cs typeface="Helvetica"/>
              </a:rPr>
              <a:t>JJL Presentation</a:t>
            </a:r>
            <a:endParaRPr lang="en-US" i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 rot="18777516">
            <a:off x="54864" y="353957"/>
            <a:ext cx="1266097" cy="707886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  <a:t>UPDATE </a:t>
            </a:r>
          </a:p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  <a:t> NEW</a:t>
            </a:r>
            <a:endParaRPr lang="en-US" sz="2000" b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1195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8682273"/>
              </p:ext>
            </p:extLst>
          </p:nvPr>
        </p:nvGraphicFramePr>
        <p:xfrm>
          <a:off x="1193800" y="1493839"/>
          <a:ext cx="7264400" cy="1287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13/08/2013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93800" y="2781300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en-US" dirty="0" err="1" smtClean="0">
                <a:latin typeface="Helvetica"/>
                <a:cs typeface="Helvetica"/>
              </a:rPr>
              <a:t>Pseudopipe</a:t>
            </a:r>
            <a:endParaRPr lang="en-US" dirty="0" smtClean="0">
              <a:latin typeface="Helvetica"/>
              <a:cs typeface="Helvetica"/>
            </a:endParaRPr>
          </a:p>
          <a:p>
            <a:pPr marL="285750" indent="-285750">
              <a:buFontTx/>
              <a:buChar char="•"/>
            </a:pPr>
            <a:r>
              <a:rPr lang="en-US" dirty="0" smtClean="0">
                <a:latin typeface="Helvetica"/>
                <a:cs typeface="Helvetica"/>
              </a:rPr>
              <a:t>Manual annotation</a:t>
            </a:r>
          </a:p>
          <a:p>
            <a:pPr marL="285750" indent="-285750">
              <a:buFontTx/>
              <a:buChar char="•"/>
            </a:pPr>
            <a:r>
              <a:rPr lang="en-US" dirty="0" err="1" smtClean="0">
                <a:latin typeface="Helvetica"/>
                <a:cs typeface="Helvetica"/>
              </a:rPr>
              <a:t>Pseudogenesis</a:t>
            </a:r>
            <a:endParaRPr lang="en-US" dirty="0" smtClean="0">
              <a:latin typeface="Helvetica"/>
              <a:cs typeface="Helvetica"/>
            </a:endParaRPr>
          </a:p>
          <a:p>
            <a:pPr marL="285750" indent="-285750">
              <a:buFontTx/>
              <a:buChar char="•"/>
            </a:pPr>
            <a:r>
              <a:rPr lang="en-US" dirty="0" smtClean="0">
                <a:latin typeface="Helvetica"/>
                <a:cs typeface="Helvetica"/>
              </a:rPr>
              <a:t>Localization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03600" y="2781300"/>
            <a:ext cx="2819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en-US" dirty="0" smtClean="0">
                <a:latin typeface="Helvetica"/>
                <a:cs typeface="Helvetica"/>
              </a:rPr>
              <a:t>Activity features</a:t>
            </a:r>
          </a:p>
          <a:p>
            <a:pPr marL="742950" lvl="1" indent="-285750">
              <a:buFontTx/>
              <a:buChar char="•"/>
            </a:pPr>
            <a:r>
              <a:rPr lang="en-US" dirty="0" smtClean="0">
                <a:latin typeface="Helvetica"/>
                <a:cs typeface="Helvetica"/>
              </a:rPr>
              <a:t>Transcription</a:t>
            </a:r>
          </a:p>
          <a:p>
            <a:pPr marL="742950" lvl="1" indent="-285750">
              <a:buFontTx/>
              <a:buChar char="•"/>
            </a:pPr>
            <a:r>
              <a:rPr lang="en-US" dirty="0" smtClean="0">
                <a:latin typeface="Helvetica"/>
                <a:cs typeface="Helvetica"/>
              </a:rPr>
              <a:t>Pol2</a:t>
            </a:r>
          </a:p>
          <a:p>
            <a:pPr marL="742950" lvl="1" indent="-285750">
              <a:buFontTx/>
              <a:buChar char="•"/>
            </a:pPr>
            <a:r>
              <a:rPr lang="en-US" dirty="0" smtClean="0">
                <a:latin typeface="Helvetica"/>
                <a:cs typeface="Helvetica"/>
              </a:rPr>
              <a:t>Chromatin</a:t>
            </a:r>
          </a:p>
          <a:p>
            <a:pPr marL="285750" indent="-285750">
              <a:buFontTx/>
              <a:buChar char="•"/>
            </a:pPr>
            <a:r>
              <a:rPr lang="en-US" dirty="0" smtClean="0">
                <a:latin typeface="Helvetica"/>
                <a:cs typeface="Helvetica"/>
              </a:rPr>
              <a:t>Family &amp; </a:t>
            </a:r>
            <a:r>
              <a:rPr lang="en-US" dirty="0" err="1" smtClean="0">
                <a:latin typeface="Helvetica"/>
                <a:cs typeface="Helvetica"/>
              </a:rPr>
              <a:t>Orthology</a:t>
            </a:r>
            <a:endParaRPr lang="en-US" dirty="0" smtClean="0">
              <a:latin typeface="Helvetica"/>
              <a:cs typeface="Helvetica"/>
            </a:endParaRPr>
          </a:p>
          <a:p>
            <a:pPr marL="285750" indent="-285750">
              <a:buFontTx/>
              <a:buChar char="•"/>
            </a:pPr>
            <a:endParaRPr lang="en-US" dirty="0" smtClean="0">
              <a:latin typeface="Helvetica"/>
              <a:cs typeface="Helvetica"/>
            </a:endParaRPr>
          </a:p>
          <a:p>
            <a:pPr marL="285750" indent="-285750">
              <a:buFontTx/>
              <a:buChar char="•"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38800" y="2781300"/>
            <a:ext cx="2819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en-US" dirty="0" smtClean="0">
                <a:latin typeface="Helvetica"/>
                <a:cs typeface="Helvetica"/>
              </a:rPr>
              <a:t>Pseudogene biology</a:t>
            </a:r>
          </a:p>
          <a:p>
            <a:pPr marL="285750" indent="-285750">
              <a:buFontTx/>
              <a:buChar char="•"/>
            </a:pPr>
            <a:r>
              <a:rPr lang="en-US" dirty="0" smtClean="0">
                <a:latin typeface="Helvetica"/>
                <a:cs typeface="Helvetica"/>
              </a:rPr>
              <a:t>Conservation</a:t>
            </a:r>
          </a:p>
          <a:p>
            <a:pPr marL="285750" indent="-285750">
              <a:buFontTx/>
              <a:buChar char="•"/>
            </a:pPr>
            <a:r>
              <a:rPr lang="en-US" dirty="0" err="1">
                <a:latin typeface="Helvetica"/>
                <a:cs typeface="Helvetica"/>
              </a:rPr>
              <a:t>C</a:t>
            </a:r>
            <a:r>
              <a:rPr lang="en-US" dirty="0" err="1" smtClean="0">
                <a:latin typeface="Helvetica"/>
                <a:cs typeface="Helvetica"/>
              </a:rPr>
              <a:t>oexpression</a:t>
            </a:r>
            <a:endParaRPr lang="en-US" dirty="0" smtClean="0">
              <a:latin typeface="Helvetica"/>
              <a:cs typeface="Helvetica"/>
            </a:endParaRPr>
          </a:p>
          <a:p>
            <a:pPr marL="285750" indent="-285750">
              <a:buFontTx/>
              <a:buChar char="•"/>
            </a:pPr>
            <a:endParaRPr lang="en-US" dirty="0" smtClean="0">
              <a:latin typeface="Helvetica"/>
              <a:cs typeface="Helvetica"/>
            </a:endParaRPr>
          </a:p>
          <a:p>
            <a:pPr marL="285750" indent="-285750">
              <a:buFontTx/>
              <a:buChar char="•"/>
            </a:pPr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46932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6D6ED-2720-C643-ADE0-25967F697D0B}" type="slidenum">
              <a:rPr lang="en-US"/>
              <a:pPr/>
              <a:t>40</a:t>
            </a:fld>
            <a:endParaRPr lang="en-US"/>
          </a:p>
        </p:txBody>
      </p:sp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1" y="889620"/>
            <a:ext cx="4492749" cy="461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430" y="79251"/>
            <a:ext cx="3404443" cy="3296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430" y="3488159"/>
            <a:ext cx="3402211" cy="3271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 rot="16200000">
            <a:off x="7882469" y="5151943"/>
            <a:ext cx="2039482" cy="369332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FFFF"/>
                </a:solidFill>
                <a:latin typeface="Helvetica"/>
                <a:cs typeface="Helvetica"/>
              </a:rPr>
              <a:t>JJL Presentation</a:t>
            </a:r>
            <a:endParaRPr lang="en-US" i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 rot="18777516">
            <a:off x="54864" y="353957"/>
            <a:ext cx="1266097" cy="707886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  <a:t>UPDATE </a:t>
            </a:r>
          </a:p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  <a:t> NEW</a:t>
            </a:r>
            <a:endParaRPr lang="en-US" sz="2000" b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238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CA197-9AA8-D84C-853D-D69F07699980}" type="slidenum">
              <a:rPr lang="en-US"/>
              <a:pPr/>
              <a:t>41</a:t>
            </a:fld>
            <a:endParaRPr lang="en-US"/>
          </a:p>
        </p:txBody>
      </p:sp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36" y="160735"/>
            <a:ext cx="3118693" cy="313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35" y="3714750"/>
            <a:ext cx="3125391" cy="3125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2" y="142875"/>
            <a:ext cx="3125391" cy="317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3679031"/>
            <a:ext cx="3128740" cy="3187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 rot="16200000">
            <a:off x="7882469" y="5151943"/>
            <a:ext cx="2039482" cy="369332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FFFF"/>
                </a:solidFill>
                <a:latin typeface="Helvetica"/>
                <a:cs typeface="Helvetica"/>
              </a:rPr>
              <a:t>JJL Presentation</a:t>
            </a:r>
            <a:endParaRPr lang="en-US" i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 rot="18777516">
            <a:off x="54864" y="353957"/>
            <a:ext cx="1266097" cy="707886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  <a:t>UPDATE </a:t>
            </a:r>
          </a:p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  <a:t> NEW</a:t>
            </a:r>
            <a:endParaRPr lang="en-US" sz="2000" b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3842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14FEA-B921-194B-B661-C597362BB1C9}" type="slidenum">
              <a:rPr lang="en-US"/>
              <a:pPr/>
              <a:t>42</a:t>
            </a:fld>
            <a:endParaRPr lang="en-US"/>
          </a:p>
        </p:txBody>
      </p:sp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446819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430" y="3406676"/>
            <a:ext cx="3411141" cy="3353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360" y="-1117"/>
            <a:ext cx="3393281" cy="331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 rot="16200000">
            <a:off x="7882469" y="5151943"/>
            <a:ext cx="2039482" cy="369332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FFFF"/>
                </a:solidFill>
                <a:latin typeface="Helvetica"/>
                <a:cs typeface="Helvetica"/>
              </a:rPr>
              <a:t>JJL Presentation</a:t>
            </a:r>
            <a:endParaRPr lang="en-US" i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 rot="18777516">
            <a:off x="54864" y="353957"/>
            <a:ext cx="1266097" cy="707886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  <a:t>UPDATE </a:t>
            </a:r>
          </a:p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  <a:t> NEW</a:t>
            </a:r>
            <a:endParaRPr lang="en-US" sz="2000" b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6704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624B8-66AE-FF43-9D07-BE08922AEF4B}" type="slidenum">
              <a:rPr lang="en-US"/>
              <a:pPr/>
              <a:t>43</a:t>
            </a:fld>
            <a:endParaRPr lang="en-US"/>
          </a:p>
        </p:txBody>
      </p:sp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781" y="131713"/>
            <a:ext cx="3348633" cy="3416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86" y="3518297"/>
            <a:ext cx="3126507" cy="3268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3536156"/>
            <a:ext cx="3127623" cy="322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 rot="16200000">
            <a:off x="7882469" y="5151943"/>
            <a:ext cx="2039482" cy="369332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FFFF"/>
                </a:solidFill>
                <a:latin typeface="Helvetica"/>
                <a:cs typeface="Helvetica"/>
              </a:rPr>
              <a:t>JJL Presentation</a:t>
            </a:r>
            <a:endParaRPr lang="en-US" i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 rot="18777516">
            <a:off x="54864" y="353957"/>
            <a:ext cx="1266097" cy="707886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  <a:t>UPDATE </a:t>
            </a:r>
          </a:p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  <a:t> NEW</a:t>
            </a:r>
            <a:endParaRPr lang="en-US" sz="2000" b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5932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Autofit/>
          </a:bodyPr>
          <a:lstStyle/>
          <a:p>
            <a:r>
              <a:rPr lang="en-US" sz="3600" dirty="0"/>
              <a:t>Upstream </a:t>
            </a:r>
            <a:r>
              <a:rPr lang="en-US" sz="3600" dirty="0" smtClean="0"/>
              <a:t>Activity </a:t>
            </a:r>
            <a:r>
              <a:rPr lang="en-US" sz="3600" dirty="0"/>
              <a:t>and </a:t>
            </a:r>
            <a:r>
              <a:rPr lang="ja-JP" altLang="en-US" sz="3600" dirty="0" smtClean="0"/>
              <a:t>“</a:t>
            </a:r>
            <a:r>
              <a:rPr lang="en-US" altLang="ja-JP" sz="3600" dirty="0"/>
              <a:t>G</a:t>
            </a:r>
            <a:r>
              <a:rPr lang="en-US" sz="3600" dirty="0" smtClean="0"/>
              <a:t>ene</a:t>
            </a:r>
            <a:r>
              <a:rPr lang="ja-JP" altLang="en-US" sz="3600" dirty="0"/>
              <a:t>”</a:t>
            </a:r>
            <a:r>
              <a:rPr lang="en-US" sz="3600" dirty="0"/>
              <a:t> </a:t>
            </a:r>
            <a:r>
              <a:rPr lang="en-US" sz="3600" dirty="0" smtClean="0"/>
              <a:t>Sequence </a:t>
            </a:r>
            <a:r>
              <a:rPr lang="en-US" sz="3600" dirty="0"/>
              <a:t>I</a:t>
            </a:r>
            <a:r>
              <a:rPr lang="en-US" sz="3600" dirty="0" smtClean="0"/>
              <a:t>dentity</a:t>
            </a:r>
            <a:endParaRPr lang="en-US" sz="3600" dirty="0"/>
          </a:p>
        </p:txBody>
      </p:sp>
      <p:sp>
        <p:nvSpPr>
          <p:cNvPr id="2" name="Tex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400" dirty="0" smtClean="0"/>
              <a:t>H3K27ac</a:t>
            </a:r>
          </a:p>
          <a:p>
            <a:r>
              <a:rPr lang="en-US" sz="3400" dirty="0" smtClean="0"/>
              <a:t>Correlation of </a:t>
            </a:r>
            <a:r>
              <a:rPr lang="en-US" sz="3400" dirty="0"/>
              <a:t>15 cell-lines </a:t>
            </a: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CFB0C-EC8C-B345-8763-44A9306C41D4}" type="slidenum">
              <a:rPr lang="en-US"/>
              <a:pPr/>
              <a:t>44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6200000">
            <a:off x="7882469" y="5151943"/>
            <a:ext cx="2039482" cy="369332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FFFF"/>
                </a:solidFill>
                <a:latin typeface="Helvetica"/>
                <a:cs typeface="Helvetica"/>
              </a:rPr>
              <a:t>JJL Presentation</a:t>
            </a:r>
            <a:endParaRPr lang="en-US" i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 rot="18777516">
            <a:off x="54864" y="353957"/>
            <a:ext cx="1266097" cy="707886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  <a:t>UPDATE </a:t>
            </a:r>
          </a:p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  <a:t> NEW</a:t>
            </a:r>
            <a:endParaRPr lang="en-US" sz="2000" b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55257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76370-F642-6148-B7D7-8F82F3F436ED}" type="slidenum">
              <a:rPr lang="en-US"/>
              <a:pPr/>
              <a:t>45</a:t>
            </a:fld>
            <a:endParaRPr lang="en-US"/>
          </a:p>
        </p:txBody>
      </p:sp>
      <p:graphicFrame>
        <p:nvGraphicFramePr>
          <p:cNvPr id="55297" name="Group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2143511"/>
              </p:ext>
            </p:extLst>
          </p:nvPr>
        </p:nvGraphicFramePr>
        <p:xfrm>
          <a:off x="1378346" y="570384"/>
          <a:ext cx="6729808" cy="1638062"/>
        </p:xfrm>
        <a:graphic>
          <a:graphicData uri="http://schemas.openxmlformats.org/drawingml/2006/table">
            <a:tbl>
              <a:tblPr/>
              <a:tblGrid>
                <a:gridCol w="1689660"/>
                <a:gridCol w="1260037"/>
                <a:gridCol w="1260037"/>
                <a:gridCol w="1260037"/>
                <a:gridCol w="1260037"/>
              </a:tblGrid>
              <a:tr h="5089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ea typeface="Heiti SC Light" charset="0"/>
                          <a:cs typeface="Helvetica"/>
                          <a:sym typeface="Gill Sans" charset="0"/>
                        </a:rPr>
                        <a:t>Upstream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ea typeface="Heiti SC Light" charset="0"/>
                          <a:cs typeface="Helvetica"/>
                          <a:sym typeface="Gill Sans" charset="0"/>
                        </a:rPr>
                        <a:t>2kb_rpkm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ea typeface="Heiti SC Light" charset="0"/>
                          <a:cs typeface="Helvetica"/>
                          <a:sym typeface="Gill Sans" charset="0"/>
                        </a:rPr>
                        <a:t>&gt;1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ea typeface="Heiti SC Light" charset="0"/>
                          <a:cs typeface="Helvetica"/>
                          <a:sym typeface="Gill Sans" charset="0"/>
                        </a:rPr>
                        <a:t>both</a:t>
                      </a:r>
                    </a:p>
                  </a:txBody>
                  <a:tcPr marL="35719" marR="35719" marT="35719" marB="35719" anchor="ctr" horzOverflow="overflow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ea typeface="Heiti SC Light" charset="0"/>
                          <a:cs typeface="Helvetica"/>
                          <a:sym typeface="Gill Sans" charset="0"/>
                        </a:rPr>
                        <a:t>parent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ea typeface="Heiti SC Light" charset="0"/>
                          <a:cs typeface="Helvetica"/>
                          <a:sym typeface="Gill Sans" charset="0"/>
                        </a:rPr>
                        <a:t>dup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ea typeface="Heiti SC Light" charset="0"/>
                          <a:cs typeface="Helvetica"/>
                          <a:sym typeface="Gill Sans" charset="0"/>
                        </a:rPr>
                        <a:t>neither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</a:tr>
              <a:tr h="5089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/>
                          <a:ea typeface="Heiti SC Light" charset="0"/>
                          <a:cs typeface="Helvetica"/>
                          <a:sym typeface="Gill Sans" charset="0"/>
                        </a:rPr>
                        <a:t>parent/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/>
                          <a:ea typeface="Heiti SC Light" charset="0"/>
                          <a:cs typeface="Helvetica"/>
                          <a:sym typeface="Gill Sans" charset="0"/>
                        </a:rPr>
                        <a:t>pgene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/>
                        <a:ea typeface="Heiti SC Light" charset="0"/>
                        <a:cs typeface="Helvetica"/>
                        <a:sym typeface="Gill Sans" charset="0"/>
                      </a:endParaRPr>
                    </a:p>
                  </a:txBody>
                  <a:tcPr marL="35719" marR="35719" marT="35719" marB="35719" anchor="ctr" horzOverflow="overflow">
                    <a:lnL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/>
                          <a:ea typeface="Heiti SC Light" charset="0"/>
                          <a:cs typeface="Helvetica"/>
                          <a:sym typeface="Gill Sans" charset="0"/>
                        </a:rPr>
                        <a:t>131</a:t>
                      </a:r>
                    </a:p>
                  </a:txBody>
                  <a:tcPr marL="35719" marR="35719" marT="35719" marB="35719" anchor="ctr" horzOverflow="overflow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/>
                          <a:ea typeface="Heiti SC Light" charset="0"/>
                          <a:cs typeface="Helvetica"/>
                          <a:sym typeface="Gill Sans" charset="0"/>
                        </a:rPr>
                        <a:t>253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/>
                          <a:ea typeface="Heiti SC Light" charset="0"/>
                          <a:cs typeface="Helvetica"/>
                          <a:sym typeface="Gill Sans" charset="0"/>
                        </a:rPr>
                        <a:t>11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/>
                          <a:ea typeface="Heiti SC Light" charset="0"/>
                          <a:cs typeface="Helvetica"/>
                          <a:sym typeface="Gill Sans" charset="0"/>
                        </a:rPr>
                        <a:t>37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9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/>
                          <a:ea typeface="Heiti SC Light" charset="0"/>
                          <a:cs typeface="Helvetica"/>
                          <a:sym typeface="Gill Sans" charset="0"/>
                        </a:rPr>
                        <a:t>parent/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/>
                          <a:ea typeface="Heiti SC Light" charset="0"/>
                          <a:cs typeface="Helvetica"/>
                          <a:sym typeface="Gill Sans" charset="0"/>
                        </a:rPr>
                        <a:t>paralog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/>
                        <a:ea typeface="Heiti SC Light" charset="0"/>
                        <a:cs typeface="Helvetica"/>
                        <a:sym typeface="Gill Sans" charset="0"/>
                      </a:endParaRPr>
                    </a:p>
                  </a:txBody>
                  <a:tcPr marL="35719" marR="35719" marT="35719" marB="35719" anchor="ctr" horzOverflow="overflow">
                    <a:lnL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/>
                          <a:ea typeface="Heiti SC Light" charset="0"/>
                          <a:cs typeface="Helvetica"/>
                          <a:sym typeface="Gill Sans" charset="0"/>
                        </a:rPr>
                        <a:t>336</a:t>
                      </a:r>
                    </a:p>
                  </a:txBody>
                  <a:tcPr marL="35719" marR="35719" marT="35719" marB="35719" anchor="ctr" horzOverflow="overflow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ea typeface="Heiti SC Light" charset="0"/>
                          <a:cs typeface="Helvetica"/>
                          <a:sym typeface="Gill Sans" charset="0"/>
                        </a:rPr>
                        <a:t>0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/>
                          <a:ea typeface="Heiti SC Light" charset="0"/>
                          <a:cs typeface="Helvetica"/>
                          <a:sym typeface="Gill Sans" charset="0"/>
                        </a:rPr>
                        <a:t>48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/>
                        <a:ea typeface="Heiti SC Light" charset="0"/>
                        <a:cs typeface="Helvetica"/>
                        <a:sym typeface="Gill Sans" charset="0"/>
                      </a:endParaRPr>
                    </a:p>
                  </a:txBody>
                  <a:tcPr marL="35719" marR="35719" marT="35719" marB="35719" anchor="ctr" horzOverflow="overflow">
                    <a:lnL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/>
                          <a:ea typeface="Heiti SC Light" charset="0"/>
                          <a:cs typeface="Helvetica"/>
                          <a:sym typeface="Gill Sans" charset="0"/>
                        </a:rPr>
                        <a:t>31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/>
                          <a:ea typeface="Heiti SC Light" charset="0"/>
                          <a:cs typeface="Helvetica"/>
                          <a:sym typeface="Gill Sans" charset="0"/>
                        </a:rPr>
                        <a:t>17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5351" name="Picture 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2" y="2625328"/>
            <a:ext cx="3321844" cy="3321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52" name="Picture 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22" y="2578448"/>
            <a:ext cx="3321844" cy="3405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 rot="16200000">
            <a:off x="7882469" y="5151943"/>
            <a:ext cx="2039482" cy="369332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FFFF"/>
                </a:solidFill>
                <a:latin typeface="Helvetica"/>
                <a:cs typeface="Helvetica"/>
              </a:rPr>
              <a:t>JJL Presentation</a:t>
            </a:r>
            <a:endParaRPr lang="en-US" i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 rot="18777516">
            <a:off x="54864" y="353957"/>
            <a:ext cx="1266097" cy="707886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  <a:t>UPDATE </a:t>
            </a:r>
          </a:p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  <a:t> NEW</a:t>
            </a:r>
            <a:endParaRPr lang="en-US" sz="2000" b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2536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7A4CD-1C73-274E-A480-87EC9F3A597C}" type="slidenum">
              <a:rPr lang="en-US"/>
              <a:pPr/>
              <a:t>46</a:t>
            </a:fld>
            <a:endParaRPr lang="en-US"/>
          </a:p>
        </p:txBody>
      </p:sp>
      <p:sp>
        <p:nvSpPr>
          <p:cNvPr id="45057" name="Rectangle 1"/>
          <p:cNvSpPr>
            <a:spLocks/>
          </p:cNvSpPr>
          <p:nvPr/>
        </p:nvSpPr>
        <p:spPr bwMode="auto">
          <a:xfrm>
            <a:off x="5009555" y="4784725"/>
            <a:ext cx="3473648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1700" dirty="0">
                <a:latin typeface="Helvetica"/>
                <a:ea typeface="ＭＳ Ｐゴシック" charset="0"/>
                <a:cs typeface="Helvetica"/>
              </a:rPr>
              <a:t>1. mean(parent/</a:t>
            </a:r>
            <a:r>
              <a:rPr lang="en-US" sz="1700" dirty="0" err="1">
                <a:latin typeface="Helvetica"/>
                <a:ea typeface="ＭＳ Ｐゴシック" charset="0"/>
                <a:cs typeface="Helvetica"/>
              </a:rPr>
              <a:t>pgene</a:t>
            </a:r>
            <a:r>
              <a:rPr lang="en-US" sz="1700" dirty="0">
                <a:latin typeface="Helvetica"/>
                <a:ea typeface="ＭＳ Ｐゴシック" charset="0"/>
                <a:cs typeface="Helvetica"/>
              </a:rPr>
              <a:t>)=-0.01850467</a:t>
            </a:r>
          </a:p>
          <a:p>
            <a:pPr algn="l"/>
            <a:r>
              <a:rPr lang="en-US" sz="1700" dirty="0">
                <a:latin typeface="Helvetica"/>
                <a:ea typeface="ＭＳ Ｐゴシック" charset="0"/>
                <a:cs typeface="Helvetica"/>
              </a:rPr>
              <a:t>2. mean(parent/</a:t>
            </a:r>
            <a:r>
              <a:rPr lang="en-US" sz="1700" dirty="0" err="1">
                <a:latin typeface="Helvetica"/>
                <a:ea typeface="ＭＳ Ｐゴシック" charset="0"/>
                <a:cs typeface="Helvetica"/>
              </a:rPr>
              <a:t>paralog</a:t>
            </a:r>
            <a:r>
              <a:rPr lang="en-US" sz="1700" dirty="0">
                <a:latin typeface="Helvetica"/>
                <a:ea typeface="ＭＳ Ｐゴシック" charset="0"/>
                <a:cs typeface="Helvetica"/>
              </a:rPr>
              <a:t>)=0.2313773</a:t>
            </a:r>
          </a:p>
          <a:p>
            <a:pPr algn="l"/>
            <a:r>
              <a:rPr lang="en-US" sz="1700" dirty="0">
                <a:latin typeface="Helvetica"/>
                <a:ea typeface="ＭＳ Ｐゴシック" charset="0"/>
                <a:cs typeface="Helvetica"/>
              </a:rPr>
              <a:t>3. mean(</a:t>
            </a:r>
            <a:r>
              <a:rPr lang="en-US" sz="1700" dirty="0" err="1">
                <a:latin typeface="Helvetica"/>
                <a:ea typeface="ＭＳ Ｐゴシック" charset="0"/>
                <a:cs typeface="Helvetica"/>
              </a:rPr>
              <a:t>parent.shuffle</a:t>
            </a:r>
            <a:r>
              <a:rPr lang="en-US" sz="1700" dirty="0">
                <a:latin typeface="Helvetica"/>
                <a:ea typeface="ＭＳ Ｐゴシック" charset="0"/>
                <a:cs typeface="Helvetica"/>
              </a:rPr>
              <a:t>)=0.2089326</a:t>
            </a:r>
          </a:p>
          <a:p>
            <a:pPr algn="l"/>
            <a:r>
              <a:rPr lang="en-US" sz="1700" dirty="0">
                <a:latin typeface="Helvetica"/>
                <a:ea typeface="ＭＳ Ｐゴシック" charset="0"/>
                <a:cs typeface="Helvetica"/>
              </a:rPr>
              <a:t>1 VS 2 p-value &lt; 2.2e-16</a:t>
            </a:r>
          </a:p>
          <a:p>
            <a:pPr algn="l"/>
            <a:r>
              <a:rPr lang="en-US" sz="1700" dirty="0">
                <a:latin typeface="Helvetica"/>
                <a:ea typeface="ＭＳ Ｐゴシック" charset="0"/>
                <a:cs typeface="Helvetica"/>
              </a:rPr>
              <a:t>1 VS 3 p-value &lt; 2.2e-16</a:t>
            </a:r>
          </a:p>
          <a:p>
            <a:pPr algn="l"/>
            <a:r>
              <a:rPr lang="en-US" sz="1700" dirty="0">
                <a:latin typeface="Helvetica"/>
                <a:ea typeface="ＭＳ Ｐゴシック" charset="0"/>
                <a:cs typeface="Helvetica"/>
              </a:rPr>
              <a:t>2 VS 3 N.S.</a:t>
            </a:r>
          </a:p>
        </p:txBody>
      </p:sp>
      <p:sp>
        <p:nvSpPr>
          <p:cNvPr id="45058" name="Rectangle 2"/>
          <p:cNvSpPr>
            <a:spLocks/>
          </p:cNvSpPr>
          <p:nvPr/>
        </p:nvSpPr>
        <p:spPr bwMode="auto">
          <a:xfrm>
            <a:off x="4999882" y="3586421"/>
            <a:ext cx="3717662" cy="794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</a:pPr>
            <a:r>
              <a:rPr lang="en-US" dirty="0">
                <a:latin typeface="Helvetica"/>
                <a:ea typeface="ＭＳ Ｐゴシック" charset="0"/>
                <a:cs typeface="Helvetica"/>
              </a:rPr>
              <a:t>H3K27ac(15 cell-lines) - human</a:t>
            </a:r>
          </a:p>
          <a:p>
            <a:pPr marL="0" lvl="2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</a:pPr>
            <a:r>
              <a:rPr lang="en-US" dirty="0">
                <a:latin typeface="Helvetica"/>
                <a:ea typeface="ＭＳ Ｐゴシック" charset="0"/>
                <a:cs typeface="Helvetica"/>
                <a:sym typeface="Arial" charset="0"/>
              </a:rPr>
              <a:t>1 </a:t>
            </a:r>
            <a:r>
              <a:rPr lang="en-US" dirty="0" err="1">
                <a:latin typeface="Helvetica"/>
                <a:ea typeface="ＭＳ Ｐゴシック" charset="0"/>
                <a:cs typeface="Helvetica"/>
                <a:sym typeface="Arial" charset="0"/>
              </a:rPr>
              <a:t>pgene</a:t>
            </a:r>
            <a:r>
              <a:rPr lang="en-US" dirty="0">
                <a:latin typeface="Helvetica"/>
                <a:ea typeface="ＭＳ Ｐゴシック" charset="0"/>
                <a:cs typeface="Helvetica"/>
                <a:sym typeface="Arial" charset="0"/>
              </a:rPr>
              <a:t>(s) &amp; 1 </a:t>
            </a:r>
            <a:r>
              <a:rPr lang="en-US" dirty="0" err="1">
                <a:latin typeface="Helvetica"/>
                <a:ea typeface="ＭＳ Ｐゴシック" charset="0"/>
                <a:cs typeface="Helvetica"/>
                <a:sym typeface="Arial" charset="0"/>
              </a:rPr>
              <a:t>paralog</a:t>
            </a:r>
            <a:r>
              <a:rPr lang="en-US" dirty="0">
                <a:latin typeface="Helvetica"/>
                <a:ea typeface="ＭＳ Ｐゴシック" charset="0"/>
                <a:cs typeface="Helvetica"/>
                <a:sym typeface="Arial" charset="0"/>
              </a:rPr>
              <a:t>(s)</a:t>
            </a: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382" y="78135"/>
            <a:ext cx="3303984" cy="3341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452" y="3480346"/>
            <a:ext cx="3312914" cy="335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719" y="98226"/>
            <a:ext cx="3315146" cy="3295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 rot="16200000">
            <a:off x="7882469" y="5151943"/>
            <a:ext cx="2039482" cy="369332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FFFF"/>
                </a:solidFill>
                <a:latin typeface="Helvetica"/>
                <a:cs typeface="Helvetica"/>
              </a:rPr>
              <a:t>JJL Presentation</a:t>
            </a:r>
            <a:endParaRPr lang="en-US" i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 rot="18777516">
            <a:off x="54864" y="353957"/>
            <a:ext cx="1266097" cy="707886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  <a:t>UPDATE </a:t>
            </a:r>
          </a:p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  <a:t> NEW</a:t>
            </a:r>
            <a:endParaRPr lang="en-US" sz="2000" b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4545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B3B3B3"/>
                </a:solidFill>
                <a:ea typeface="ＭＳ Ｐゴシック" charset="0"/>
                <a:cs typeface="Gill Sans" charset="0"/>
              </a:rPr>
              <a:t>Any overlap: </a:t>
            </a:r>
          </a:p>
          <a:p>
            <a:r>
              <a:rPr lang="en-US" dirty="0">
                <a:solidFill>
                  <a:srgbClr val="B3B3B3"/>
                </a:solidFill>
                <a:ea typeface="ＭＳ Ｐゴシック" charset="0"/>
                <a:cs typeface="Gill Sans" charset="0"/>
              </a:rPr>
              <a:t>1366 parent/</a:t>
            </a:r>
            <a:r>
              <a:rPr lang="en-US" dirty="0" err="1">
                <a:solidFill>
                  <a:srgbClr val="B3B3B3"/>
                </a:solidFill>
                <a:ea typeface="ＭＳ Ｐゴシック" charset="0"/>
                <a:cs typeface="Gill Sans" charset="0"/>
              </a:rPr>
              <a:t>pgene</a:t>
            </a:r>
            <a:r>
              <a:rPr lang="en-US" dirty="0">
                <a:solidFill>
                  <a:srgbClr val="B3B3B3"/>
                </a:solidFill>
                <a:ea typeface="ＭＳ Ｐゴシック" charset="0"/>
                <a:cs typeface="Gill Sans" charset="0"/>
              </a:rPr>
              <a:t>/SD pairs (877 unique parents, 1270 unique </a:t>
            </a:r>
            <a:r>
              <a:rPr lang="en-US" dirty="0" err="1">
                <a:solidFill>
                  <a:srgbClr val="B3B3B3"/>
                </a:solidFill>
                <a:ea typeface="ＭＳ Ｐゴシック" charset="0"/>
                <a:cs typeface="Gill Sans" charset="0"/>
              </a:rPr>
              <a:t>pgenes</a:t>
            </a:r>
            <a:r>
              <a:rPr lang="en-US" dirty="0">
                <a:solidFill>
                  <a:srgbClr val="B3B3B3"/>
                </a:solidFill>
                <a:ea typeface="ＭＳ Ｐゴシック" charset="0"/>
                <a:cs typeface="Gill Sans" charset="0"/>
              </a:rPr>
              <a:t>, 1343 unique SDs)</a:t>
            </a:r>
          </a:p>
          <a:p>
            <a:r>
              <a:rPr lang="en-US" dirty="0">
                <a:solidFill>
                  <a:srgbClr val="B3B3B3"/>
                </a:solidFill>
                <a:ea typeface="ＭＳ Ｐゴシック" charset="0"/>
                <a:cs typeface="Gill Sans" charset="0"/>
              </a:rPr>
              <a:t>731 parent/</a:t>
            </a:r>
            <a:r>
              <a:rPr lang="en-US" dirty="0" err="1">
                <a:solidFill>
                  <a:srgbClr val="B3B3B3"/>
                </a:solidFill>
                <a:ea typeface="ＭＳ Ｐゴシック" charset="0"/>
                <a:cs typeface="Gill Sans" charset="0"/>
              </a:rPr>
              <a:t>paralog</a:t>
            </a:r>
            <a:r>
              <a:rPr lang="en-US" dirty="0">
                <a:solidFill>
                  <a:srgbClr val="B3B3B3"/>
                </a:solidFill>
                <a:ea typeface="ＭＳ Ｐゴシック" charset="0"/>
                <a:cs typeface="Gill Sans" charset="0"/>
              </a:rPr>
              <a:t>/SD pairs (267 unique parents, 563 unique </a:t>
            </a:r>
            <a:r>
              <a:rPr lang="en-US" dirty="0" err="1">
                <a:solidFill>
                  <a:srgbClr val="B3B3B3"/>
                </a:solidFill>
                <a:ea typeface="ＭＳ Ｐゴシック" charset="0"/>
                <a:cs typeface="Gill Sans" charset="0"/>
              </a:rPr>
              <a:t>paralogs</a:t>
            </a:r>
            <a:r>
              <a:rPr lang="en-US" dirty="0">
                <a:solidFill>
                  <a:srgbClr val="B3B3B3"/>
                </a:solidFill>
                <a:ea typeface="ＭＳ Ｐゴシック" charset="0"/>
                <a:cs typeface="Gill Sans" charset="0"/>
              </a:rPr>
              <a:t>, 665 unique SDs)</a:t>
            </a:r>
          </a:p>
          <a:p>
            <a:endParaRPr lang="en-US" dirty="0">
              <a:ea typeface="ＭＳ Ｐゴシック" charset="0"/>
              <a:cs typeface="Gill Sans" charset="0"/>
            </a:endParaRPr>
          </a:p>
          <a:p>
            <a:r>
              <a:rPr lang="en-US" dirty="0">
                <a:ea typeface="ＭＳ Ｐゴシック" charset="0"/>
                <a:cs typeface="Gill Sans" charset="0"/>
              </a:rPr>
              <a:t>Elements completely within SD:</a:t>
            </a:r>
          </a:p>
          <a:p>
            <a:r>
              <a:rPr lang="en-US" dirty="0">
                <a:ea typeface="ＭＳ Ｐゴシック" charset="0"/>
                <a:cs typeface="Gill Sans" charset="0"/>
              </a:rPr>
              <a:t>173 parent/</a:t>
            </a:r>
            <a:r>
              <a:rPr lang="en-US" dirty="0" err="1">
                <a:ea typeface="ＭＳ Ｐゴシック" charset="0"/>
                <a:cs typeface="Gill Sans" charset="0"/>
              </a:rPr>
              <a:t>pgene</a:t>
            </a:r>
            <a:r>
              <a:rPr lang="en-US" dirty="0">
                <a:ea typeface="ＭＳ Ｐゴシック" charset="0"/>
                <a:cs typeface="Gill Sans" charset="0"/>
              </a:rPr>
              <a:t>/SD pairs (113 unique parents, 171 unique </a:t>
            </a:r>
            <a:r>
              <a:rPr lang="en-US" dirty="0" err="1">
                <a:ea typeface="ＭＳ Ｐゴシック" charset="0"/>
                <a:cs typeface="Gill Sans" charset="0"/>
              </a:rPr>
              <a:t>pgenes</a:t>
            </a:r>
            <a:r>
              <a:rPr lang="en-US" dirty="0">
                <a:ea typeface="ＭＳ Ｐゴシック" charset="0"/>
                <a:cs typeface="Gill Sans" charset="0"/>
              </a:rPr>
              <a:t>, 169 unique SDs)</a:t>
            </a:r>
          </a:p>
          <a:p>
            <a:r>
              <a:rPr lang="en-US" dirty="0">
                <a:ea typeface="ＭＳ Ｐゴシック" charset="0"/>
                <a:cs typeface="Gill Sans" charset="0"/>
              </a:rPr>
              <a:t>304 parent/</a:t>
            </a:r>
            <a:r>
              <a:rPr lang="en-US" dirty="0" err="1">
                <a:ea typeface="ＭＳ Ｐゴシック" charset="0"/>
                <a:cs typeface="Gill Sans" charset="0"/>
              </a:rPr>
              <a:t>paralog</a:t>
            </a:r>
            <a:r>
              <a:rPr lang="en-US" dirty="0">
                <a:ea typeface="ＭＳ Ｐゴシック" charset="0"/>
                <a:cs typeface="Gill Sans" charset="0"/>
              </a:rPr>
              <a:t>/SD pairs (148 unique parents, 300 unique </a:t>
            </a:r>
            <a:r>
              <a:rPr lang="en-US" dirty="0" err="1">
                <a:ea typeface="ＭＳ Ｐゴシック" charset="0"/>
                <a:cs typeface="Gill Sans" charset="0"/>
              </a:rPr>
              <a:t>paralogs</a:t>
            </a:r>
            <a:r>
              <a:rPr lang="en-US" dirty="0">
                <a:ea typeface="ＭＳ Ｐゴシック" charset="0"/>
                <a:cs typeface="Gill Sans" charset="0"/>
              </a:rPr>
              <a:t>, 272 unique SDs)</a:t>
            </a:r>
          </a:p>
          <a:p>
            <a:r>
              <a:rPr lang="en-US" dirty="0">
                <a:ea typeface="ＭＳ Ｐゴシック" charset="0"/>
                <a:cs typeface="Gill Sans" charset="0"/>
              </a:rPr>
              <a:t>29 w/ </a:t>
            </a:r>
            <a:r>
              <a:rPr lang="en-US" dirty="0" err="1">
                <a:ea typeface="ＭＳ Ｐゴシック" charset="0"/>
                <a:cs typeface="Gill Sans" charset="0"/>
              </a:rPr>
              <a:t>paralog</a:t>
            </a:r>
            <a:r>
              <a:rPr lang="en-US" dirty="0">
                <a:ea typeface="ＭＳ Ｐゴシック" charset="0"/>
                <a:cs typeface="Gill Sans" charset="0"/>
              </a:rPr>
              <a:t> and </a:t>
            </a:r>
            <a:r>
              <a:rPr lang="en-US" dirty="0" err="1">
                <a:ea typeface="ＭＳ Ｐゴシック" charset="0"/>
                <a:cs typeface="Gill Sans" charset="0"/>
              </a:rPr>
              <a:t>pgene</a:t>
            </a:r>
            <a:r>
              <a:rPr lang="en-US" dirty="0">
                <a:ea typeface="ＭＳ Ｐゴシック" charset="0"/>
                <a:cs typeface="Gill Sans" charset="0"/>
              </a:rPr>
              <a:t> in the same SD</a:t>
            </a:r>
          </a:p>
          <a:p>
            <a:r>
              <a:rPr lang="en-US" dirty="0">
                <a:ea typeface="ＭＳ Ｐゴシック" charset="0"/>
                <a:cs typeface="Gill Sans" charset="0"/>
              </a:rPr>
              <a:t>26 parents w/ </a:t>
            </a:r>
            <a:r>
              <a:rPr lang="en-US" dirty="0" err="1">
                <a:ea typeface="ＭＳ Ｐゴシック" charset="0"/>
                <a:cs typeface="Gill Sans" charset="0"/>
              </a:rPr>
              <a:t>pgene</a:t>
            </a:r>
            <a:r>
              <a:rPr lang="en-US" dirty="0">
                <a:ea typeface="ＭＳ Ｐゴシック" charset="0"/>
                <a:cs typeface="Gill Sans" charset="0"/>
              </a:rPr>
              <a:t>/</a:t>
            </a:r>
            <a:r>
              <a:rPr lang="en-US" dirty="0" err="1">
                <a:ea typeface="ＭＳ Ｐゴシック" charset="0"/>
                <a:cs typeface="Gill Sans" charset="0"/>
              </a:rPr>
              <a:t>paralog</a:t>
            </a:r>
            <a:r>
              <a:rPr lang="en-US" dirty="0">
                <a:ea typeface="ＭＳ Ｐゴシック" charset="0"/>
                <a:cs typeface="Gill Sans" charset="0"/>
              </a:rPr>
              <a:t>/SD pairs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D6D2-E3EA-4F46-B235-102AC5CA0059}" type="slidenum">
              <a:rPr lang="en-US"/>
              <a:pPr/>
              <a:t>47</a:t>
            </a:fld>
            <a:endParaRPr lang="en-US"/>
          </a:p>
        </p:txBody>
      </p:sp>
      <p:sp>
        <p:nvSpPr>
          <p:cNvPr id="67586" name="Rectangle 2"/>
          <p:cNvSpPr>
            <a:spLocks/>
          </p:cNvSpPr>
          <p:nvPr/>
        </p:nvSpPr>
        <p:spPr bwMode="auto">
          <a:xfrm>
            <a:off x="723305" y="1259086"/>
            <a:ext cx="7697391" cy="4134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 sz="2100" dirty="0">
              <a:ea typeface="ＭＳ Ｐゴシック" charset="0"/>
              <a:cs typeface="Gill 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7882469" y="5151943"/>
            <a:ext cx="2039482" cy="369332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FFFF"/>
                </a:solidFill>
                <a:latin typeface="Helvetica"/>
                <a:cs typeface="Helvetica"/>
              </a:rPr>
              <a:t>JJL Presentation</a:t>
            </a:r>
            <a:endParaRPr lang="en-US" i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 rot="18777516">
            <a:off x="54864" y="353957"/>
            <a:ext cx="1266097" cy="707886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  <a:t>UPDATE </a:t>
            </a:r>
          </a:p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  <a:t> NEW</a:t>
            </a:r>
            <a:endParaRPr lang="en-US" sz="2000" b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6485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3223C-ACB6-3A4E-B425-53D0B8068187}" type="slidenum">
              <a:rPr lang="en-US"/>
              <a:pPr/>
              <a:t>48</a:t>
            </a:fld>
            <a:endParaRPr lang="en-US"/>
          </a:p>
        </p:txBody>
      </p:sp>
      <p:pic>
        <p:nvPicPr>
          <p:cNvPr id="6860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102" y="26789"/>
            <a:ext cx="3303984" cy="3456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102" y="3437929"/>
            <a:ext cx="3303984" cy="343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291" y="32369"/>
            <a:ext cx="3306217" cy="343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Rectangle 4"/>
          <p:cNvSpPr>
            <a:spLocks/>
          </p:cNvSpPr>
          <p:nvPr/>
        </p:nvSpPr>
        <p:spPr bwMode="auto">
          <a:xfrm>
            <a:off x="5080710" y="4206998"/>
            <a:ext cx="3473648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1700" dirty="0">
                <a:latin typeface="Helvetica"/>
                <a:ea typeface="ＭＳ Ｐゴシック" charset="0"/>
                <a:cs typeface="Helvetica"/>
              </a:rPr>
              <a:t>1. mean(parent/</a:t>
            </a:r>
            <a:r>
              <a:rPr lang="en-US" sz="1700" dirty="0" err="1">
                <a:latin typeface="Helvetica"/>
                <a:ea typeface="ＭＳ Ｐゴシック" charset="0"/>
                <a:cs typeface="Helvetica"/>
              </a:rPr>
              <a:t>pgene</a:t>
            </a:r>
            <a:r>
              <a:rPr lang="en-US" sz="1700" dirty="0">
                <a:latin typeface="Helvetica"/>
                <a:ea typeface="ＭＳ Ｐゴシック" charset="0"/>
                <a:cs typeface="Helvetica"/>
              </a:rPr>
              <a:t>)=0.514294</a:t>
            </a:r>
          </a:p>
          <a:p>
            <a:pPr algn="l"/>
            <a:r>
              <a:rPr lang="en-US" sz="1700" dirty="0">
                <a:latin typeface="Helvetica"/>
                <a:ea typeface="ＭＳ Ｐゴシック" charset="0"/>
                <a:cs typeface="Helvetica"/>
              </a:rPr>
              <a:t>2. mean(parent/</a:t>
            </a:r>
            <a:r>
              <a:rPr lang="en-US" sz="1700" dirty="0" err="1">
                <a:latin typeface="Helvetica"/>
                <a:ea typeface="ＭＳ Ｐゴシック" charset="0"/>
                <a:cs typeface="Helvetica"/>
              </a:rPr>
              <a:t>paralog</a:t>
            </a:r>
            <a:r>
              <a:rPr lang="en-US" sz="1700" dirty="0">
                <a:latin typeface="Helvetica"/>
                <a:ea typeface="ＭＳ Ｐゴシック" charset="0"/>
                <a:cs typeface="Helvetica"/>
              </a:rPr>
              <a:t>)=0.531474</a:t>
            </a:r>
          </a:p>
          <a:p>
            <a:pPr algn="l"/>
            <a:r>
              <a:rPr lang="en-US" sz="1700" dirty="0">
                <a:latin typeface="Helvetica"/>
                <a:ea typeface="ＭＳ Ｐゴシック" charset="0"/>
                <a:cs typeface="Helvetica"/>
              </a:rPr>
              <a:t>3. mean(all)=0.2907756</a:t>
            </a:r>
          </a:p>
          <a:p>
            <a:pPr algn="l"/>
            <a:r>
              <a:rPr lang="en-US" sz="1700" dirty="0">
                <a:latin typeface="Helvetica"/>
                <a:ea typeface="ＭＳ Ｐゴシック" charset="0"/>
                <a:cs typeface="Helvetica"/>
              </a:rPr>
              <a:t>1 VS 2 NS.</a:t>
            </a:r>
          </a:p>
          <a:p>
            <a:pPr algn="l"/>
            <a:r>
              <a:rPr lang="en-US" sz="1700" dirty="0">
                <a:latin typeface="Helvetica"/>
                <a:ea typeface="ＭＳ Ｐゴシック" charset="0"/>
                <a:cs typeface="Helvetica"/>
              </a:rPr>
              <a:t>1 VS 3 p-value &lt; 2.2e-16</a:t>
            </a:r>
          </a:p>
          <a:p>
            <a:pPr algn="l"/>
            <a:r>
              <a:rPr lang="en-US" sz="1700" dirty="0">
                <a:latin typeface="Helvetica"/>
                <a:ea typeface="ＭＳ Ｐゴシック" charset="0"/>
                <a:cs typeface="Helvetica"/>
              </a:rPr>
              <a:t>2 VS 3 p-value &lt; 2.2e-16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7882469" y="5151943"/>
            <a:ext cx="2039482" cy="369332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FFFF"/>
                </a:solidFill>
                <a:latin typeface="Helvetica"/>
                <a:cs typeface="Helvetica"/>
              </a:rPr>
              <a:t>JJL Presentation</a:t>
            </a:r>
            <a:endParaRPr lang="en-US" i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 rot="18777516">
            <a:off x="54864" y="353957"/>
            <a:ext cx="1266097" cy="707886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  <a:t>UPDATE </a:t>
            </a:r>
          </a:p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  <a:t> NEW</a:t>
            </a:r>
            <a:endParaRPr lang="en-US" sz="2000" b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9396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9CA83-20C6-4745-BD4E-376A0EC87B0D}" type="slidenum">
              <a:rPr lang="en-US"/>
              <a:pPr/>
              <a:t>49</a:t>
            </a:fld>
            <a:endParaRPr lang="en-US"/>
          </a:p>
        </p:txBody>
      </p:sp>
      <p:pic>
        <p:nvPicPr>
          <p:cNvPr id="6963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557" y="26789"/>
            <a:ext cx="3306217" cy="343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4" name="Rectangle 2"/>
          <p:cNvSpPr>
            <a:spLocks/>
          </p:cNvSpPr>
          <p:nvPr/>
        </p:nvSpPr>
        <p:spPr bwMode="auto">
          <a:xfrm>
            <a:off x="4919976" y="4576465"/>
            <a:ext cx="3473648" cy="82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1700" dirty="0">
                <a:latin typeface="Helvetica"/>
                <a:ea typeface="ＭＳ Ｐゴシック" charset="0"/>
                <a:cs typeface="Helvetica"/>
              </a:rPr>
              <a:t>1. mean(parent/</a:t>
            </a:r>
            <a:r>
              <a:rPr lang="en-US" sz="1700" dirty="0" err="1">
                <a:latin typeface="Helvetica"/>
                <a:ea typeface="ＭＳ Ｐゴシック" charset="0"/>
                <a:cs typeface="Helvetica"/>
              </a:rPr>
              <a:t>pgene</a:t>
            </a:r>
            <a:r>
              <a:rPr lang="en-US" sz="1700" dirty="0">
                <a:latin typeface="Helvetica"/>
                <a:ea typeface="ＭＳ Ｐゴシック" charset="0"/>
                <a:cs typeface="Helvetica"/>
              </a:rPr>
              <a:t>)=0.2649977</a:t>
            </a:r>
          </a:p>
          <a:p>
            <a:pPr algn="l"/>
            <a:r>
              <a:rPr lang="en-US" sz="1700" dirty="0">
                <a:latin typeface="Helvetica"/>
                <a:ea typeface="ＭＳ Ｐゴシック" charset="0"/>
                <a:cs typeface="Helvetica"/>
              </a:rPr>
              <a:t>2. mean(parent/</a:t>
            </a:r>
            <a:r>
              <a:rPr lang="en-US" sz="1700" dirty="0" err="1">
                <a:latin typeface="Helvetica"/>
                <a:ea typeface="ＭＳ Ｐゴシック" charset="0"/>
                <a:cs typeface="Helvetica"/>
              </a:rPr>
              <a:t>paralog</a:t>
            </a:r>
            <a:r>
              <a:rPr lang="en-US" sz="1700" dirty="0">
                <a:latin typeface="Helvetica"/>
                <a:ea typeface="ＭＳ Ｐゴシック" charset="0"/>
                <a:cs typeface="Helvetica"/>
              </a:rPr>
              <a:t>)=0.377068</a:t>
            </a:r>
          </a:p>
          <a:p>
            <a:pPr algn="l"/>
            <a:endParaRPr lang="en-US" sz="1700" dirty="0">
              <a:latin typeface="Helvetica"/>
              <a:ea typeface="ＭＳ Ｐゴシック" charset="0"/>
              <a:cs typeface="Helvetica"/>
            </a:endParaRPr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368" y="44648"/>
            <a:ext cx="3305101" cy="3411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3455789"/>
            <a:ext cx="3312914" cy="3420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 rot="16200000">
            <a:off x="7882469" y="5151943"/>
            <a:ext cx="2039482" cy="369332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FFFF"/>
                </a:solidFill>
                <a:latin typeface="Helvetica"/>
                <a:cs typeface="Helvetica"/>
              </a:rPr>
              <a:t>JJL</a:t>
            </a:r>
            <a:r>
              <a:rPr lang="en-US" i="1" dirty="0" smtClean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en-US" i="1" dirty="0" smtClean="0">
                <a:solidFill>
                  <a:srgbClr val="FFFFFF"/>
                </a:solidFill>
                <a:latin typeface="Helvetica"/>
                <a:cs typeface="Helvetica"/>
              </a:rPr>
              <a:t>Presentation</a:t>
            </a:r>
            <a:endParaRPr lang="en-US" i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 rot="18777516">
            <a:off x="54864" y="353957"/>
            <a:ext cx="1266097" cy="707886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  <a:t>UPDATE</a:t>
            </a:r>
            <a:r>
              <a:rPr lang="en-US" sz="2000" b="1" dirty="0" smtClean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  <a:t>NEW</a:t>
            </a:r>
            <a:endParaRPr lang="en-US" sz="2000" b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7295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Annotation 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13/08/2013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6952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34953-E0EB-C640-B8FB-811424E1A97C}" type="slidenum">
              <a:rPr lang="en-US"/>
              <a:pPr/>
              <a:t>50</a:t>
            </a:fld>
            <a:endParaRPr lang="en-US"/>
          </a:p>
        </p:txBody>
      </p:sp>
      <p:sp>
        <p:nvSpPr>
          <p:cNvPr id="70657" name="Rectangle 1"/>
          <p:cNvSpPr>
            <a:spLocks/>
          </p:cNvSpPr>
          <p:nvPr/>
        </p:nvSpPr>
        <p:spPr bwMode="auto">
          <a:xfrm>
            <a:off x="5161360" y="4244949"/>
            <a:ext cx="3473648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1700" dirty="0">
                <a:latin typeface="Helvetica"/>
                <a:ea typeface="ＭＳ Ｐゴシック" charset="0"/>
                <a:cs typeface="Helvetica"/>
              </a:rPr>
              <a:t>1. mean(parent/</a:t>
            </a:r>
            <a:r>
              <a:rPr lang="en-US" sz="1700" dirty="0" err="1">
                <a:latin typeface="Helvetica"/>
                <a:ea typeface="ＭＳ Ｐゴシック" charset="0"/>
                <a:cs typeface="Helvetica"/>
              </a:rPr>
              <a:t>pgene</a:t>
            </a:r>
            <a:r>
              <a:rPr lang="en-US" sz="1700" dirty="0">
                <a:latin typeface="Helvetica"/>
                <a:ea typeface="ＭＳ Ｐゴシック" charset="0"/>
                <a:cs typeface="Helvetica"/>
              </a:rPr>
              <a:t>)=0.9531538</a:t>
            </a:r>
          </a:p>
          <a:p>
            <a:pPr algn="l"/>
            <a:r>
              <a:rPr lang="en-US" sz="1700" dirty="0">
                <a:latin typeface="Helvetica"/>
                <a:ea typeface="ＭＳ Ｐゴシック" charset="0"/>
                <a:cs typeface="Helvetica"/>
              </a:rPr>
              <a:t>2. mean(parent/</a:t>
            </a:r>
            <a:r>
              <a:rPr lang="en-US" sz="1700" dirty="0" err="1">
                <a:latin typeface="Helvetica"/>
                <a:ea typeface="ＭＳ Ｐゴシック" charset="0"/>
                <a:cs typeface="Helvetica"/>
              </a:rPr>
              <a:t>paralog</a:t>
            </a:r>
            <a:r>
              <a:rPr lang="en-US" sz="1700" dirty="0">
                <a:latin typeface="Helvetica"/>
                <a:ea typeface="ＭＳ Ｐゴシック" charset="0"/>
                <a:cs typeface="Helvetica"/>
              </a:rPr>
              <a:t>)=0.9530127</a:t>
            </a:r>
          </a:p>
          <a:p>
            <a:pPr algn="l"/>
            <a:r>
              <a:rPr lang="en-US" sz="1700" dirty="0">
                <a:latin typeface="Helvetica"/>
                <a:ea typeface="ＭＳ Ｐゴシック" charset="0"/>
                <a:cs typeface="Helvetica"/>
              </a:rPr>
              <a:t>3. mean(all)=0.9351564</a:t>
            </a:r>
          </a:p>
          <a:p>
            <a:pPr algn="l"/>
            <a:r>
              <a:rPr lang="en-US" sz="1700" dirty="0">
                <a:latin typeface="Helvetica"/>
                <a:ea typeface="ＭＳ Ｐゴシック" charset="0"/>
                <a:cs typeface="Helvetica"/>
              </a:rPr>
              <a:t>1 VS 2 NS.</a:t>
            </a:r>
          </a:p>
          <a:p>
            <a:pPr algn="l"/>
            <a:r>
              <a:rPr lang="en-US" sz="1700" dirty="0">
                <a:latin typeface="Helvetica"/>
                <a:ea typeface="ＭＳ Ｐゴシック" charset="0"/>
                <a:cs typeface="Helvetica"/>
              </a:rPr>
              <a:t>1 VS 3 p-value = 1.538e-15</a:t>
            </a:r>
          </a:p>
          <a:p>
            <a:pPr algn="l"/>
            <a:r>
              <a:rPr lang="en-US" sz="1700" dirty="0">
                <a:latin typeface="Helvetica"/>
                <a:ea typeface="ＭＳ Ｐゴシック" charset="0"/>
                <a:cs typeface="Helvetica"/>
              </a:rPr>
              <a:t>2 VS 3 p-value = 4.044e-15</a:t>
            </a: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368" y="87064"/>
            <a:ext cx="3303984" cy="3403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368" y="3470299"/>
            <a:ext cx="3303984" cy="338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024" y="104923"/>
            <a:ext cx="3303984" cy="336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 rot="16200000">
            <a:off x="7882469" y="5151943"/>
            <a:ext cx="2039482" cy="369332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FFFF"/>
                </a:solidFill>
                <a:latin typeface="Helvetica"/>
                <a:cs typeface="Helvetica"/>
              </a:rPr>
              <a:t>JJL Presentation</a:t>
            </a:r>
            <a:endParaRPr lang="en-US" i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 rot="18777516">
            <a:off x="54864" y="353957"/>
            <a:ext cx="1266097" cy="707886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  <a:t>UPDATE </a:t>
            </a:r>
          </a:p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  <a:t> NEW</a:t>
            </a:r>
            <a:endParaRPr lang="en-US" sz="2000" b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4904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3882"/>
            <a:ext cx="8229600" cy="1143000"/>
          </a:xfrm>
        </p:spPr>
        <p:txBody>
          <a:bodyPr/>
          <a:lstStyle/>
          <a:p>
            <a:r>
              <a:rPr lang="en-US" dirty="0" smtClean="0"/>
              <a:t>Family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13/08/2013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788" y="4012132"/>
            <a:ext cx="6797061" cy="26334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439" l="12314" r="47451"/>
                    </a14:imgEffect>
                  </a14:imgLayer>
                </a14:imgProps>
              </a:ext>
            </a:extLst>
          </a:blip>
          <a:srcRect l="8052" t="3889" r="48139" b="25000"/>
          <a:stretch/>
        </p:blipFill>
        <p:spPr>
          <a:xfrm>
            <a:off x="7747758" y="5261726"/>
            <a:ext cx="394092" cy="6622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05" b="98485" l="2188" r="98750">
                        <a14:foregroundMark x1="55937" y1="57765" x2="55937" y2="57765"/>
                        <a14:foregroundMark x1="55937" y1="57765" x2="55937" y2="577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3106905" y="3801858"/>
            <a:ext cx="689052" cy="4205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32548" y="3752761"/>
            <a:ext cx="420548" cy="445155"/>
          </a:xfrm>
          <a:prstGeom prst="rect">
            <a:avLst/>
          </a:prstGeom>
        </p:spPr>
      </p:pic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 rotWithShape="1">
          <a:blip r:embed="rId9"/>
          <a:srcRect l="-286" r="2214"/>
          <a:stretch/>
        </p:blipFill>
        <p:spPr>
          <a:xfrm>
            <a:off x="1344788" y="3495161"/>
            <a:ext cx="1365173" cy="1378225"/>
          </a:xfrm>
        </p:spPr>
      </p:pic>
      <p:sp>
        <p:nvSpPr>
          <p:cNvPr id="17" name="TextBox 16"/>
          <p:cNvSpPr txBox="1"/>
          <p:nvPr/>
        </p:nvSpPr>
        <p:spPr>
          <a:xfrm>
            <a:off x="165109" y="2834830"/>
            <a:ext cx="9613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Helvetica"/>
                <a:cs typeface="Helvetica"/>
              </a:rPr>
              <a:t>No similarity in the pseudogene complement of the 3 organisms </a:t>
            </a:r>
            <a:endParaRPr lang="en-US" sz="2200" dirty="0">
              <a:latin typeface="Helvetica"/>
              <a:cs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41157" y="3361937"/>
            <a:ext cx="224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e.g. RpS6</a:t>
            </a:r>
            <a:endParaRPr lang="en-US" dirty="0">
              <a:latin typeface="Helvetica"/>
              <a:cs typeface="Helvetica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327479"/>
              </p:ext>
            </p:extLst>
          </p:nvPr>
        </p:nvGraphicFramePr>
        <p:xfrm>
          <a:off x="63500" y="1571199"/>
          <a:ext cx="9042409" cy="1028702"/>
        </p:xfrm>
        <a:graphic>
          <a:graphicData uri="http://schemas.openxmlformats.org/drawingml/2006/table">
            <a:tbl>
              <a:tblPr/>
              <a:tblGrid>
                <a:gridCol w="463550"/>
                <a:gridCol w="227384"/>
                <a:gridCol w="253075"/>
                <a:gridCol w="253075"/>
                <a:gridCol w="253075"/>
                <a:gridCol w="253075"/>
                <a:gridCol w="253075"/>
                <a:gridCol w="253075"/>
                <a:gridCol w="253075"/>
                <a:gridCol w="253075"/>
                <a:gridCol w="253075"/>
                <a:gridCol w="253075"/>
                <a:gridCol w="253075"/>
                <a:gridCol w="253075"/>
                <a:gridCol w="253075"/>
                <a:gridCol w="253075"/>
                <a:gridCol w="253075"/>
                <a:gridCol w="253075"/>
                <a:gridCol w="253075"/>
                <a:gridCol w="253075"/>
                <a:gridCol w="253075"/>
                <a:gridCol w="253075"/>
                <a:gridCol w="253075"/>
                <a:gridCol w="253075"/>
                <a:gridCol w="253075"/>
                <a:gridCol w="253075"/>
                <a:gridCol w="253075"/>
                <a:gridCol w="253075"/>
                <a:gridCol w="253075"/>
                <a:gridCol w="253075"/>
                <a:gridCol w="253075"/>
                <a:gridCol w="253075"/>
                <a:gridCol w="253075"/>
                <a:gridCol w="253075"/>
                <a:gridCol w="253075"/>
              </a:tblGrid>
              <a:tr h="2470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Fly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AA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>
                      <a:noFill/>
                    </a:lnL>
                    <a:lnR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>
                      <a:noFill/>
                    </a:lnL>
                    <a:lnR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888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>
                      <a:noFill/>
                    </a:lnL>
                    <a:lnR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>
                      <a:noFill/>
                    </a:lnL>
                    <a:lnR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5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FF"/>
                    </a:solidFill>
                  </a:tcPr>
                </a:tc>
              </a:tr>
              <a:tr h="2470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Worm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>
                      <a:noFill/>
                    </a:lnL>
                    <a:lnR w="6350" cap="flat" cmpd="sng" algn="ctr">
                      <a:solidFill>
                        <a:srgbClr val="76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76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76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76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>
                      <a:noFill/>
                    </a:lnL>
                    <a:lnR w="6350" cap="flat" cmpd="sng" algn="ctr">
                      <a:solidFill>
                        <a:srgbClr val="76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76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76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>
                      <a:noFill/>
                    </a:lnL>
                    <a:lnR w="6350" cap="flat" cmpd="sng" algn="ctr">
                      <a:solidFill>
                        <a:srgbClr val="76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76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76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>
                      <a:noFill/>
                    </a:lnL>
                    <a:lnR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>
                      <a:noFill/>
                    </a:lnL>
                    <a:lnR w="6350" cap="flat" cmpd="sng" algn="ctr">
                      <a:solidFill>
                        <a:srgbClr val="76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76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3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76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5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A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12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74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46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9E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AB5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B86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C89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D1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6B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</a:p>
                  </a:txBody>
                  <a:tcPr marL="6813" marR="6813" marT="68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6B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</a:p>
                  </a:txBody>
                  <a:tcPr marL="6813" marR="6813" marT="681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470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Human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414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235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60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180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176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44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171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A4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144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132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3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132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3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93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D9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86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4A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82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8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69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6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68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7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64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B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60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59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58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48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48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43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>
                      <a:noFill/>
                    </a:lnL>
                    <a:lnR w="6350" cap="flat" cmpd="sng" algn="ctr">
                      <a:solidFill>
                        <a:srgbClr val="E6B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E6B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6B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6B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E6B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6B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6B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E6B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76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Type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/>
                        </a:rPr>
                        <a:t>7tm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/>
                        </a:rPr>
                        <a:t>RRM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/>
                        </a:rPr>
                        <a:t>IG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/>
                        </a:rPr>
                        <a:t>TF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/>
                        </a:rPr>
                        <a:t>IG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 Black"/>
                        </a:rPr>
                        <a:t>Ribo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Arial Black"/>
                      </a:endParaRP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/>
                        </a:rPr>
                        <a:t>TF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 Black"/>
                        </a:rPr>
                        <a:t>Ribo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Arial Black"/>
                      </a:endParaRP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/>
                        </a:rPr>
                        <a:t>Kin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 Black"/>
                        </a:rPr>
                        <a:t>Ribo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Arial Black"/>
                      </a:endParaRP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 Black"/>
                        </a:rPr>
                        <a:t>Ribo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Arial Black"/>
                      </a:endParaRP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/>
                        </a:rPr>
                        <a:t>H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 Black"/>
                        </a:rPr>
                        <a:t>Ribo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Arial Black"/>
                      </a:endParaRP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 Black"/>
                        </a:rPr>
                        <a:t>Ribo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Arial Black"/>
                      </a:endParaRP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 Black"/>
                        </a:rPr>
                        <a:t>Ribo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Arial Black"/>
                      </a:endParaRP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 Black"/>
                        </a:rPr>
                        <a:t>Ribo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Arial Black"/>
                      </a:endParaRP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Black"/>
                        </a:rPr>
                        <a:t>Kin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 Black"/>
                        </a:rPr>
                        <a:t>Ribo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Arial Black"/>
                      </a:endParaRP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 Black"/>
                        </a:rPr>
                        <a:t>Ribo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Arial Black"/>
                      </a:endParaRP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Black"/>
                        </a:rPr>
                        <a:t>Ploop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 Black"/>
                      </a:endParaRP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 Black"/>
                        </a:rPr>
                        <a:t>Ribo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Arial Black"/>
                      </a:endParaRP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Black"/>
                        </a:rPr>
                        <a:t>Kin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Black"/>
                        </a:rPr>
                        <a:t>7tm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Black"/>
                        </a:rPr>
                        <a:t>7tm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Black"/>
                        </a:rPr>
                        <a:t>7tm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Black"/>
                        </a:rPr>
                        <a:t>7tm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Black"/>
                        </a:rPr>
                        <a:t>Ubiq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 Black"/>
                      </a:endParaRP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Black"/>
                        </a:rPr>
                        <a:t>7tm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Black"/>
                        </a:rPr>
                        <a:t>7tm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Black"/>
                        </a:rPr>
                        <a:t>7tm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Black"/>
                        </a:rPr>
                        <a:t>7tm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Black"/>
                        </a:rPr>
                        <a:t>SAP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Black"/>
                        </a:rPr>
                        <a:t>Motor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/>
                        </a:rPr>
                        <a:t>Kin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4763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Orthology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14/08/2013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 descr="Figure-D-v06b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6"/>
          <a:stretch/>
        </p:blipFill>
        <p:spPr>
          <a:xfrm>
            <a:off x="3104419" y="1600199"/>
            <a:ext cx="6039581" cy="4756151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268744" y="4161004"/>
            <a:ext cx="2420670" cy="2270048"/>
            <a:chOff x="268744" y="3853100"/>
            <a:chExt cx="2420670" cy="2270048"/>
          </a:xfrm>
        </p:grpSpPr>
        <p:grpSp>
          <p:nvGrpSpPr>
            <p:cNvPr id="9" name="Group 8"/>
            <p:cNvGrpSpPr>
              <a:grpSpLocks noChangeAspect="1"/>
            </p:cNvGrpSpPr>
            <p:nvPr/>
          </p:nvGrpSpPr>
          <p:grpSpPr>
            <a:xfrm>
              <a:off x="769949" y="3853100"/>
              <a:ext cx="1457631" cy="1478774"/>
              <a:chOff x="1828799" y="50799"/>
              <a:chExt cx="2438400" cy="2438400"/>
            </a:xfrm>
            <a:noFill/>
          </p:grpSpPr>
          <p:sp>
            <p:nvSpPr>
              <p:cNvPr id="10" name="Oval 9"/>
              <p:cNvSpPr/>
              <p:nvPr/>
            </p:nvSpPr>
            <p:spPr>
              <a:xfrm>
                <a:off x="1828799" y="50799"/>
                <a:ext cx="2438400" cy="2438400"/>
              </a:xfrm>
              <a:prstGeom prst="ellipse">
                <a:avLst/>
              </a:prstGeom>
              <a:grpFill/>
              <a:ln w="76200" cmpd="sng"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sp>
          <p:sp>
            <p:nvSpPr>
              <p:cNvPr id="11" name="Oval 4"/>
              <p:cNvSpPr/>
              <p:nvPr/>
            </p:nvSpPr>
            <p:spPr>
              <a:xfrm>
                <a:off x="2153920" y="477519"/>
                <a:ext cx="1788160" cy="1097280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2622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5900" kern="1200"/>
              </a:p>
            </p:txBody>
          </p:sp>
        </p:grpSp>
        <p:grpSp>
          <p:nvGrpSpPr>
            <p:cNvPr id="12" name="Group 11"/>
            <p:cNvGrpSpPr>
              <a:grpSpLocks noChangeAspect="1"/>
            </p:cNvGrpSpPr>
            <p:nvPr/>
          </p:nvGrpSpPr>
          <p:grpSpPr>
            <a:xfrm>
              <a:off x="1231783" y="4644374"/>
              <a:ext cx="1457631" cy="1478774"/>
              <a:chOff x="2708656" y="1574800"/>
              <a:chExt cx="2438400" cy="2438400"/>
            </a:xfrm>
            <a:noFill/>
          </p:grpSpPr>
          <p:sp>
            <p:nvSpPr>
              <p:cNvPr id="13" name="Oval 12"/>
              <p:cNvSpPr/>
              <p:nvPr/>
            </p:nvSpPr>
            <p:spPr>
              <a:xfrm>
                <a:off x="2708656" y="1574800"/>
                <a:ext cx="2438400" cy="2438400"/>
              </a:xfrm>
              <a:prstGeom prst="ellipse">
                <a:avLst/>
              </a:prstGeom>
              <a:grpFill/>
              <a:ln w="76200" cmpd="sng">
                <a:solidFill>
                  <a:srgbClr val="3366FF"/>
                </a:solidFill>
              </a:ln>
            </p:spPr>
            <p:style>
              <a:lnRef idx="0">
                <a:scrgbClr r="0" g="0" b="0"/>
              </a:lnRef>
              <a:fillRef idx="3">
                <a:scrgbClr r="0" g="0" b="0"/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14" name="Oval 4"/>
              <p:cNvSpPr/>
              <p:nvPr/>
            </p:nvSpPr>
            <p:spPr>
              <a:xfrm>
                <a:off x="3454400" y="2204720"/>
                <a:ext cx="1463040" cy="1341120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2133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4800" kern="1200"/>
              </a:p>
            </p:txBody>
          </p:sp>
        </p:grpSp>
        <p:grpSp>
          <p:nvGrpSpPr>
            <p:cNvPr id="18" name="Group 17"/>
            <p:cNvGrpSpPr>
              <a:grpSpLocks noChangeAspect="1"/>
            </p:cNvGrpSpPr>
            <p:nvPr/>
          </p:nvGrpSpPr>
          <p:grpSpPr>
            <a:xfrm>
              <a:off x="268744" y="4644374"/>
              <a:ext cx="1457631" cy="1478774"/>
              <a:chOff x="948943" y="1574800"/>
              <a:chExt cx="2438400" cy="2438400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948943" y="1574800"/>
                <a:ext cx="2438400" cy="2438400"/>
              </a:xfrm>
              <a:prstGeom prst="ellipse">
                <a:avLst/>
              </a:prstGeom>
              <a:noFill/>
              <a:ln w="76200" cmpd="sng">
                <a:solidFill>
                  <a:srgbClr val="008000"/>
                </a:solidFill>
              </a:ln>
            </p:spPr>
            <p:style>
              <a:lnRef idx="0">
                <a:scrgbClr r="0" g="0" b="0"/>
              </a:lnRef>
              <a:fillRef idx="3">
                <a:scrgbClr r="0" g="0" b="0"/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20" name="Oval 4"/>
              <p:cNvSpPr/>
              <p:nvPr/>
            </p:nvSpPr>
            <p:spPr>
              <a:xfrm>
                <a:off x="1178560" y="2204720"/>
                <a:ext cx="1463040" cy="134112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2133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4800" kern="1200"/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1029262" y="4080267"/>
              <a:ext cx="946997" cy="37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Helvetica"/>
                  <a:cs typeface="Helvetica"/>
                </a:rPr>
                <a:t>2113</a:t>
              </a:r>
              <a:endParaRPr lang="en-US" sz="2400" dirty="0">
                <a:latin typeface="Helvetica"/>
                <a:cs typeface="Helvetica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677574" y="5331874"/>
              <a:ext cx="946997" cy="37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Helvetica"/>
                  <a:cs typeface="Helvetica"/>
                </a:rPr>
                <a:t>9</a:t>
              </a:r>
              <a:endParaRPr lang="en-US" sz="2400" dirty="0">
                <a:latin typeface="Helvetica"/>
                <a:cs typeface="Helvetica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84786" y="5333817"/>
              <a:ext cx="946997" cy="37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Helvetica"/>
                  <a:cs typeface="Helvetica"/>
                </a:rPr>
                <a:t>6</a:t>
              </a:r>
              <a:endParaRPr lang="en-US" sz="2400" dirty="0">
                <a:latin typeface="Helvetica"/>
                <a:cs typeface="Helvetica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381640" y="4748931"/>
              <a:ext cx="946997" cy="37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Helvetica"/>
                  <a:cs typeface="Helvetica"/>
                </a:rPr>
                <a:t>8</a:t>
              </a:r>
              <a:endParaRPr lang="en-US" sz="2400" dirty="0">
                <a:latin typeface="Helvetica"/>
                <a:cs typeface="Helvetica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33666" y="4733121"/>
              <a:ext cx="946997" cy="37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Helvetica"/>
                  <a:cs typeface="Helvetica"/>
                </a:rPr>
                <a:t>6</a:t>
              </a:r>
              <a:endParaRPr lang="en-US" sz="2400" dirty="0">
                <a:latin typeface="Helvetica"/>
                <a:cs typeface="Helvetica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266398" y="4922759"/>
              <a:ext cx="395596" cy="37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Helvetica"/>
                  <a:cs typeface="Helvetica"/>
                </a:rPr>
                <a:t>-</a:t>
              </a:r>
              <a:endParaRPr lang="en-US" sz="2400" dirty="0">
                <a:latin typeface="Helvetica"/>
                <a:cs typeface="Helvetica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273797" y="5388733"/>
              <a:ext cx="395596" cy="37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Helvetica"/>
                  <a:cs typeface="Helvetica"/>
                </a:rPr>
                <a:t>-</a:t>
              </a:r>
              <a:endParaRPr lang="en-US" sz="2400" dirty="0">
                <a:latin typeface="Helvetica"/>
                <a:cs typeface="Helvetica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6439" l="12314" r="47451"/>
                      </a14:imgEffect>
                    </a14:imgLayer>
                  </a14:imgProps>
                </a:ext>
              </a:extLst>
            </a:blip>
            <a:srcRect l="8052" t="3889" r="48139" b="25000"/>
            <a:stretch/>
          </p:blipFill>
          <p:spPr>
            <a:xfrm>
              <a:off x="895457" y="4080267"/>
              <a:ext cx="267608" cy="456245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705" b="98485" l="2188" r="98750">
                          <a14:foregroundMark x1="55937" y1="57765" x2="55937" y2="57765"/>
                          <a14:foregroundMark x1="55937" y1="57765" x2="55937" y2="5776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>
              <a:off x="311448" y="5040927"/>
              <a:ext cx="474686" cy="28557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09615" y="5050743"/>
              <a:ext cx="285572" cy="306666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276168" y="1291072"/>
            <a:ext cx="2420670" cy="2270048"/>
            <a:chOff x="276168" y="1522000"/>
            <a:chExt cx="2420670" cy="2270048"/>
          </a:xfrm>
        </p:grpSpPr>
        <p:grpSp>
          <p:nvGrpSpPr>
            <p:cNvPr id="31" name="Group 30"/>
            <p:cNvGrpSpPr>
              <a:grpSpLocks noChangeAspect="1"/>
            </p:cNvGrpSpPr>
            <p:nvPr/>
          </p:nvGrpSpPr>
          <p:grpSpPr>
            <a:xfrm>
              <a:off x="777374" y="1522000"/>
              <a:ext cx="1457631" cy="1478774"/>
              <a:chOff x="1828799" y="50799"/>
              <a:chExt cx="2438400" cy="2438400"/>
            </a:xfrm>
            <a:noFill/>
          </p:grpSpPr>
          <p:sp>
            <p:nvSpPr>
              <p:cNvPr id="32" name="Oval 31"/>
              <p:cNvSpPr/>
              <p:nvPr/>
            </p:nvSpPr>
            <p:spPr>
              <a:xfrm>
                <a:off x="1828799" y="50799"/>
                <a:ext cx="2438400" cy="2438400"/>
              </a:xfrm>
              <a:prstGeom prst="ellipse">
                <a:avLst/>
              </a:prstGeom>
              <a:solidFill>
                <a:srgbClr val="FF0000">
                  <a:alpha val="28000"/>
                </a:srgbClr>
              </a:solidFill>
              <a:ln w="76200" cmpd="sng"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sp>
          <p:sp>
            <p:nvSpPr>
              <p:cNvPr id="33" name="Oval 4"/>
              <p:cNvSpPr/>
              <p:nvPr/>
            </p:nvSpPr>
            <p:spPr>
              <a:xfrm>
                <a:off x="2153920" y="477519"/>
                <a:ext cx="1788160" cy="1097280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2622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5900" kern="1200"/>
              </a:p>
            </p:txBody>
          </p:sp>
        </p:grpSp>
        <p:grpSp>
          <p:nvGrpSpPr>
            <p:cNvPr id="34" name="Group 33"/>
            <p:cNvGrpSpPr>
              <a:grpSpLocks noChangeAspect="1"/>
            </p:cNvGrpSpPr>
            <p:nvPr/>
          </p:nvGrpSpPr>
          <p:grpSpPr>
            <a:xfrm>
              <a:off x="1239207" y="2313274"/>
              <a:ext cx="1457631" cy="1478774"/>
              <a:chOff x="2708656" y="1574800"/>
              <a:chExt cx="2438400" cy="2438400"/>
            </a:xfrm>
            <a:noFill/>
          </p:grpSpPr>
          <p:sp>
            <p:nvSpPr>
              <p:cNvPr id="35" name="Oval 34"/>
              <p:cNvSpPr/>
              <p:nvPr/>
            </p:nvSpPr>
            <p:spPr>
              <a:xfrm>
                <a:off x="2708656" y="1574800"/>
                <a:ext cx="2438400" cy="2438400"/>
              </a:xfrm>
              <a:prstGeom prst="ellipse">
                <a:avLst/>
              </a:prstGeom>
              <a:solidFill>
                <a:srgbClr val="3366FF">
                  <a:alpha val="33000"/>
                </a:srgbClr>
              </a:solidFill>
              <a:ln w="76200" cmpd="sng">
                <a:solidFill>
                  <a:srgbClr val="3366FF"/>
                </a:solidFill>
              </a:ln>
            </p:spPr>
            <p:style>
              <a:lnRef idx="0">
                <a:scrgbClr r="0" g="0" b="0"/>
              </a:lnRef>
              <a:fillRef idx="3">
                <a:scrgbClr r="0" g="0" b="0"/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36" name="Oval 4"/>
              <p:cNvSpPr/>
              <p:nvPr/>
            </p:nvSpPr>
            <p:spPr>
              <a:xfrm>
                <a:off x="3454400" y="2204720"/>
                <a:ext cx="1463040" cy="1341120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2133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4800" kern="1200"/>
              </a:p>
            </p:txBody>
          </p:sp>
        </p:grpSp>
        <p:grpSp>
          <p:nvGrpSpPr>
            <p:cNvPr id="37" name="Group 36"/>
            <p:cNvGrpSpPr>
              <a:grpSpLocks noChangeAspect="1"/>
            </p:cNvGrpSpPr>
            <p:nvPr/>
          </p:nvGrpSpPr>
          <p:grpSpPr>
            <a:xfrm>
              <a:off x="276168" y="2313274"/>
              <a:ext cx="1457631" cy="1478774"/>
              <a:chOff x="948943" y="1574800"/>
              <a:chExt cx="2438400" cy="2438400"/>
            </a:xfrm>
          </p:grpSpPr>
          <p:sp>
            <p:nvSpPr>
              <p:cNvPr id="38" name="Oval 37"/>
              <p:cNvSpPr/>
              <p:nvPr/>
            </p:nvSpPr>
            <p:spPr>
              <a:xfrm>
                <a:off x="948943" y="1574800"/>
                <a:ext cx="2438400" cy="2438400"/>
              </a:xfrm>
              <a:prstGeom prst="ellipse">
                <a:avLst/>
              </a:prstGeom>
              <a:solidFill>
                <a:srgbClr val="008000">
                  <a:alpha val="20000"/>
                </a:srgbClr>
              </a:solidFill>
              <a:ln w="76200" cmpd="sng">
                <a:solidFill>
                  <a:srgbClr val="008000"/>
                </a:solidFill>
              </a:ln>
            </p:spPr>
            <p:style>
              <a:lnRef idx="0">
                <a:scrgbClr r="0" g="0" b="0"/>
              </a:lnRef>
              <a:fillRef idx="3">
                <a:scrgbClr r="0" g="0" b="0"/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39" name="Oval 4"/>
              <p:cNvSpPr/>
              <p:nvPr/>
            </p:nvSpPr>
            <p:spPr>
              <a:xfrm>
                <a:off x="1178560" y="2204720"/>
                <a:ext cx="1463040" cy="134112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2133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4800" kern="1200"/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1036686" y="1749167"/>
              <a:ext cx="946997" cy="37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Helvetica"/>
                  <a:cs typeface="Helvetica"/>
                </a:rPr>
                <a:t>550</a:t>
              </a:r>
              <a:endParaRPr lang="en-US" sz="2400" dirty="0">
                <a:latin typeface="Helvetica"/>
                <a:cs typeface="Helvetica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684999" y="3000774"/>
              <a:ext cx="946997" cy="37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Helvetica"/>
                  <a:cs typeface="Helvetica"/>
                </a:rPr>
                <a:t>5</a:t>
              </a:r>
              <a:endParaRPr lang="en-US" sz="2400" dirty="0">
                <a:latin typeface="Helvetica"/>
                <a:cs typeface="Helvetica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92210" y="3002717"/>
              <a:ext cx="946997" cy="37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Helvetica"/>
                  <a:cs typeface="Helvetica"/>
                </a:rPr>
                <a:t>6</a:t>
              </a:r>
              <a:endParaRPr lang="en-US" sz="2400" dirty="0">
                <a:latin typeface="Helvetica"/>
                <a:cs typeface="Helvetica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389064" y="2417831"/>
              <a:ext cx="946997" cy="37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Helvetica"/>
                  <a:cs typeface="Helvetica"/>
                </a:rPr>
                <a:t>3</a:t>
              </a:r>
              <a:endParaRPr lang="en-US" sz="2400" dirty="0">
                <a:latin typeface="Helvetica"/>
                <a:cs typeface="Helvetica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41090" y="2402021"/>
              <a:ext cx="946997" cy="37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Helvetica"/>
                  <a:cs typeface="Helvetica"/>
                </a:rPr>
                <a:t>2</a:t>
              </a:r>
              <a:endParaRPr lang="en-US" sz="2400" dirty="0">
                <a:latin typeface="Helvetica"/>
                <a:cs typeface="Helvetica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273822" y="2591659"/>
              <a:ext cx="395596" cy="37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Helvetica"/>
                  <a:cs typeface="Helvetica"/>
                </a:rPr>
                <a:t>-</a:t>
              </a:r>
              <a:endParaRPr lang="en-US" sz="2400" dirty="0">
                <a:latin typeface="Helvetica"/>
                <a:cs typeface="Helvetica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281221" y="3057633"/>
              <a:ext cx="395596" cy="37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Helvetica"/>
                  <a:cs typeface="Helvetica"/>
                </a:rPr>
                <a:t>-</a:t>
              </a:r>
              <a:endParaRPr lang="en-US" sz="2400" dirty="0">
                <a:latin typeface="Helvetica"/>
                <a:cs typeface="Helvetica"/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6439" l="12314" r="47451"/>
                      </a14:imgEffect>
                    </a14:imgLayer>
                  </a14:imgProps>
                </a:ext>
              </a:extLst>
            </a:blip>
            <a:srcRect l="8052" t="3889" r="48139" b="25000"/>
            <a:stretch/>
          </p:blipFill>
          <p:spPr>
            <a:xfrm>
              <a:off x="902881" y="1749167"/>
              <a:ext cx="267608" cy="456245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705" b="98485" l="2188" r="98750">
                          <a14:foregroundMark x1="55937" y1="57765" x2="55937" y2="57765"/>
                          <a14:foregroundMark x1="55937" y1="57765" x2="55937" y2="5776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>
              <a:off x="318872" y="2709827"/>
              <a:ext cx="474686" cy="285572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17039" y="2719643"/>
              <a:ext cx="285572" cy="306666"/>
            </a:xfrm>
            <a:prstGeom prst="rect">
              <a:avLst/>
            </a:prstGeom>
          </p:spPr>
        </p:pic>
      </p:grpSp>
      <p:sp>
        <p:nvSpPr>
          <p:cNvPr id="53" name="TextBox 52"/>
          <p:cNvSpPr txBox="1"/>
          <p:nvPr/>
        </p:nvSpPr>
        <p:spPr>
          <a:xfrm>
            <a:off x="971725" y="870861"/>
            <a:ext cx="1057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Helvetica"/>
                <a:cs typeface="Helvetica"/>
              </a:rPr>
              <a:t>Gene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03889" y="3733264"/>
            <a:ext cx="2153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Helvetica"/>
                <a:cs typeface="Helvetica"/>
              </a:rPr>
              <a:t>Pseudogene</a:t>
            </a:r>
          </a:p>
        </p:txBody>
      </p:sp>
      <p:sp>
        <p:nvSpPr>
          <p:cNvPr id="56" name="TextBox 55"/>
          <p:cNvSpPr txBox="1"/>
          <p:nvPr/>
        </p:nvSpPr>
        <p:spPr>
          <a:xfrm rot="18777516">
            <a:off x="-7826" y="262250"/>
            <a:ext cx="15341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Helvetica"/>
                <a:cs typeface="Helvetica"/>
              </a:rPr>
              <a:t>UPDATE </a:t>
            </a:r>
          </a:p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Helvetica"/>
                <a:cs typeface="Helvetica"/>
              </a:rPr>
              <a:t> NEW</a:t>
            </a:r>
            <a:endParaRPr lang="en-US" sz="2200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57" name="TextBox 56"/>
          <p:cNvSpPr txBox="1"/>
          <p:nvPr/>
        </p:nvSpPr>
        <p:spPr>
          <a:xfrm rot="18777516">
            <a:off x="54864" y="353957"/>
            <a:ext cx="1266097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  <a:t>UPDATE </a:t>
            </a:r>
          </a:p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  <a:t> NEW</a:t>
            </a:r>
            <a:endParaRPr lang="en-US" sz="2000" b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42188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can identify a set of highly active and potentially functional pseudogenes using 4 activity features</a:t>
            </a:r>
          </a:p>
          <a:p>
            <a:r>
              <a:rPr lang="en-US" dirty="0"/>
              <a:t>~ 3% of pseudogene are “active” </a:t>
            </a:r>
            <a:r>
              <a:rPr lang="en-US" dirty="0" smtClean="0"/>
              <a:t>in human, worm and fly</a:t>
            </a:r>
          </a:p>
          <a:p>
            <a:r>
              <a:rPr lang="en-US" dirty="0"/>
              <a:t>Pseudogene parenthood is not shared across </a:t>
            </a:r>
            <a:r>
              <a:rPr lang="en-US" dirty="0" smtClean="0"/>
              <a:t>different species and is organisms specific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13/08/2013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9013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Pseudogenes &amp; Proteomics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600" dirty="0"/>
              <a:t>Data:</a:t>
            </a:r>
          </a:p>
          <a:p>
            <a:pPr lvl="1"/>
            <a:r>
              <a:rPr lang="en-US" sz="1600" dirty="0"/>
              <a:t>From RNA-</a:t>
            </a:r>
            <a:r>
              <a:rPr lang="en-US" sz="1600" dirty="0" err="1"/>
              <a:t>seq</a:t>
            </a:r>
            <a:r>
              <a:rPr lang="en-US" sz="1600" dirty="0"/>
              <a:t> data:</a:t>
            </a:r>
          </a:p>
          <a:p>
            <a:pPr lvl="2"/>
            <a:r>
              <a:rPr lang="en-US" sz="1600" dirty="0"/>
              <a:t>Highly transcribed </a:t>
            </a:r>
            <a:r>
              <a:rPr lang="en-US" sz="1600" dirty="0" err="1"/>
              <a:t>unannotated</a:t>
            </a:r>
            <a:r>
              <a:rPr lang="en-US" sz="1600" dirty="0"/>
              <a:t> regions (TARs)</a:t>
            </a:r>
          </a:p>
          <a:p>
            <a:pPr lvl="2"/>
            <a:r>
              <a:rPr lang="en-US" sz="1600" dirty="0"/>
              <a:t>Pseudogenes, exp. </a:t>
            </a:r>
            <a:r>
              <a:rPr lang="en-US" sz="1600" dirty="0" smtClean="0"/>
              <a:t>Transcribed</a:t>
            </a:r>
            <a:endParaRPr lang="en-US" sz="1600" dirty="0"/>
          </a:p>
          <a:p>
            <a:pPr lvl="3"/>
            <a:r>
              <a:rPr lang="en-US" dirty="0"/>
              <a:t>Tissue-specific data available</a:t>
            </a:r>
          </a:p>
          <a:p>
            <a:pPr lvl="3"/>
            <a:r>
              <a:rPr lang="en-US" dirty="0"/>
              <a:t>Some cancer-specific data available in literature</a:t>
            </a:r>
          </a:p>
          <a:p>
            <a:pPr lvl="1"/>
            <a:r>
              <a:rPr lang="en-US" sz="1600" dirty="0"/>
              <a:t>From MSMS data:</a:t>
            </a:r>
          </a:p>
          <a:p>
            <a:pPr lvl="2"/>
            <a:r>
              <a:rPr lang="en-US" sz="1600" dirty="0"/>
              <a:t>Spectra from multiple cell lines and tissues (cancer tissues</a:t>
            </a:r>
            <a:r>
              <a:rPr lang="en-US" sz="1600" dirty="0" smtClean="0"/>
              <a:t>)</a:t>
            </a:r>
            <a:endParaRPr lang="en-US" sz="1600" dirty="0"/>
          </a:p>
          <a:p>
            <a:pPr lvl="1"/>
            <a:r>
              <a:rPr lang="en-US" sz="1600" dirty="0"/>
              <a:t>Reference genome:</a:t>
            </a:r>
          </a:p>
          <a:p>
            <a:pPr lvl="2"/>
            <a:r>
              <a:rPr lang="en-US" sz="1600" dirty="0"/>
              <a:t>hg19</a:t>
            </a:r>
          </a:p>
          <a:p>
            <a:pPr lvl="2"/>
            <a:r>
              <a:rPr lang="en-US" sz="1600" dirty="0"/>
              <a:t>Diploid </a:t>
            </a:r>
            <a:r>
              <a:rPr lang="en-US" sz="1600" dirty="0" smtClean="0"/>
              <a:t>NA12878</a:t>
            </a:r>
            <a:endParaRPr lang="en-US" sz="1600" dirty="0"/>
          </a:p>
          <a:p>
            <a:r>
              <a:rPr lang="en-US" sz="1600" dirty="0"/>
              <a:t>Aim:</a:t>
            </a:r>
          </a:p>
          <a:p>
            <a:pPr lvl="1"/>
            <a:r>
              <a:rPr lang="en-US" sz="1600" dirty="0"/>
              <a:t>Evidence of translation?</a:t>
            </a:r>
          </a:p>
          <a:p>
            <a:pPr lvl="1"/>
            <a:r>
              <a:rPr lang="en-US" sz="1600" dirty="0"/>
              <a:t>Tissue/cell line-specific translation?</a:t>
            </a:r>
          </a:p>
          <a:p>
            <a:pPr lvl="1"/>
            <a:r>
              <a:rPr lang="en-US" sz="1600" dirty="0"/>
              <a:t>Sex-specific translation in different tissues?</a:t>
            </a:r>
          </a:p>
          <a:p>
            <a:pPr lvl="1"/>
            <a:r>
              <a:rPr lang="en-US" sz="1600" dirty="0"/>
              <a:t>Any feature related to </a:t>
            </a:r>
            <a:r>
              <a:rPr lang="en-US" sz="1600" dirty="0" smtClean="0"/>
              <a:t>cancer</a:t>
            </a:r>
            <a:r>
              <a:rPr lang="en-US" sz="1600" dirty="0"/>
              <a:t>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14/08/2013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7882469" y="5151943"/>
            <a:ext cx="203948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0000"/>
                </a:solidFill>
                <a:latin typeface="Helvetica"/>
                <a:cs typeface="Helvetica"/>
              </a:rPr>
              <a:t>YZ Presentation</a:t>
            </a:r>
            <a:endParaRPr lang="en-US" i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 rot="18777516">
            <a:off x="54864" y="353957"/>
            <a:ext cx="1266097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Helvetica"/>
                <a:cs typeface="Helvetica"/>
              </a:rPr>
              <a:t>UPDATE 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Helvetica"/>
                <a:cs typeface="Helvetica"/>
              </a:rPr>
              <a:t> NEW</a:t>
            </a:r>
            <a:endParaRPr lang="en-US" sz="2000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37803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532" y="0"/>
            <a:ext cx="6610364" cy="807088"/>
          </a:xfrm>
        </p:spPr>
        <p:txBody>
          <a:bodyPr>
            <a:normAutofit/>
          </a:bodyPr>
          <a:lstStyle/>
          <a:p>
            <a:r>
              <a:rPr lang="en-US" sz="3000" dirty="0" smtClean="0"/>
              <a:t>Tissue/cell line-specific scheme</a:t>
            </a:r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564028" y="6356350"/>
            <a:ext cx="2133600" cy="365125"/>
          </a:xfrm>
        </p:spPr>
        <p:txBody>
          <a:bodyPr/>
          <a:lstStyle/>
          <a:p>
            <a:fld id="{7E31EEB9-5902-DB46-BAF1-E726708A75F3}" type="slidenum">
              <a:rPr lang="en-US" smtClean="0"/>
              <a:t>55</a:t>
            </a:fld>
            <a:endParaRPr lang="en-US"/>
          </a:p>
        </p:txBody>
      </p:sp>
      <p:sp>
        <p:nvSpPr>
          <p:cNvPr id="11" name="Left-Right Arrow 10"/>
          <p:cNvSpPr/>
          <p:nvPr/>
        </p:nvSpPr>
        <p:spPr>
          <a:xfrm>
            <a:off x="2025655" y="1080174"/>
            <a:ext cx="1566780" cy="759693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Mapping</a:t>
            </a:r>
            <a:endParaRPr lang="en-US" dirty="0"/>
          </a:p>
        </p:txBody>
      </p:sp>
      <p:sp>
        <p:nvSpPr>
          <p:cNvPr id="14" name="Process 13"/>
          <p:cNvSpPr/>
          <p:nvPr/>
        </p:nvSpPr>
        <p:spPr>
          <a:xfrm>
            <a:off x="3592435" y="1132381"/>
            <a:ext cx="2872430" cy="612648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ORF </a:t>
            </a:r>
            <a:r>
              <a:rPr lang="en-US" dirty="0" err="1" smtClean="0"/>
              <a:t>libarary</a:t>
            </a:r>
            <a:r>
              <a:rPr lang="en-US" dirty="0" smtClean="0"/>
              <a:t> built from TARs and </a:t>
            </a:r>
            <a:r>
              <a:rPr lang="en-US" dirty="0" err="1" smtClean="0"/>
              <a:t>Pgenes</a:t>
            </a:r>
            <a:endParaRPr lang="en-US" dirty="0"/>
          </a:p>
        </p:txBody>
      </p:sp>
      <p:sp>
        <p:nvSpPr>
          <p:cNvPr id="15" name="Down Arrow 14"/>
          <p:cNvSpPr/>
          <p:nvPr/>
        </p:nvSpPr>
        <p:spPr>
          <a:xfrm>
            <a:off x="2642866" y="1705159"/>
            <a:ext cx="388432" cy="64099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rocess 15"/>
          <p:cNvSpPr/>
          <p:nvPr/>
        </p:nvSpPr>
        <p:spPr>
          <a:xfrm>
            <a:off x="1871345" y="2396804"/>
            <a:ext cx="1989953" cy="612648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All spectra-ORF matches</a:t>
            </a:r>
            <a:endParaRPr lang="en-US" dirty="0"/>
          </a:p>
        </p:txBody>
      </p:sp>
      <p:sp>
        <p:nvSpPr>
          <p:cNvPr id="17" name="Down Arrow 16"/>
          <p:cNvSpPr/>
          <p:nvPr/>
        </p:nvSpPr>
        <p:spPr>
          <a:xfrm>
            <a:off x="3922916" y="3127671"/>
            <a:ext cx="484632" cy="7953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ecision 17"/>
          <p:cNvSpPr/>
          <p:nvPr/>
        </p:nvSpPr>
        <p:spPr>
          <a:xfrm>
            <a:off x="3031298" y="3946711"/>
            <a:ext cx="2182852" cy="949615"/>
          </a:xfrm>
          <a:prstGeom prst="flowChartDecisi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Filtering criteria</a:t>
            </a:r>
            <a:endParaRPr lang="en-US" dirty="0"/>
          </a:p>
        </p:txBody>
      </p:sp>
      <p:sp>
        <p:nvSpPr>
          <p:cNvPr id="19" name="Double Brace 18"/>
          <p:cNvSpPr/>
          <p:nvPr/>
        </p:nvSpPr>
        <p:spPr>
          <a:xfrm>
            <a:off x="5143618" y="3899231"/>
            <a:ext cx="3579972" cy="914400"/>
          </a:xfrm>
          <a:prstGeom prst="bracePair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211568" y="3756791"/>
            <a:ext cx="361153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Unique (not known protein),</a:t>
            </a:r>
          </a:p>
          <a:p>
            <a:r>
              <a:rPr lang="en-US" dirty="0" smtClean="0"/>
              <a:t>Unambiguous peptide identification,</a:t>
            </a:r>
          </a:p>
          <a:p>
            <a:r>
              <a:rPr lang="en-US" dirty="0" smtClean="0"/>
              <a:t>High matching score, control FDR,</a:t>
            </a:r>
          </a:p>
          <a:p>
            <a:r>
              <a:rPr lang="en-US" dirty="0" smtClean="0"/>
              <a:t>Confident ORF (with &gt;=2 peptides)</a:t>
            </a:r>
          </a:p>
          <a:p>
            <a:endParaRPr lang="en-US" dirty="0"/>
          </a:p>
        </p:txBody>
      </p:sp>
      <p:sp>
        <p:nvSpPr>
          <p:cNvPr id="26" name="Down Arrow 25"/>
          <p:cNvSpPr/>
          <p:nvPr/>
        </p:nvSpPr>
        <p:spPr>
          <a:xfrm>
            <a:off x="3921006" y="4930001"/>
            <a:ext cx="484632" cy="7953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ecision 26"/>
          <p:cNvSpPr/>
          <p:nvPr/>
        </p:nvSpPr>
        <p:spPr>
          <a:xfrm>
            <a:off x="3031298" y="5749041"/>
            <a:ext cx="2182852" cy="949615"/>
          </a:xfrm>
          <a:prstGeom prst="flowChartDecisi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Categorization</a:t>
            </a:r>
            <a:endParaRPr lang="en-US" dirty="0"/>
          </a:p>
        </p:txBody>
      </p:sp>
      <p:sp>
        <p:nvSpPr>
          <p:cNvPr id="28" name="Double Brace 27"/>
          <p:cNvSpPr/>
          <p:nvPr/>
        </p:nvSpPr>
        <p:spPr>
          <a:xfrm>
            <a:off x="5153578" y="5749041"/>
            <a:ext cx="3579972" cy="914400"/>
          </a:xfrm>
          <a:prstGeom prst="bracePair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5233398" y="5654081"/>
            <a:ext cx="35360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Overlap with protein-coding genes?</a:t>
            </a:r>
          </a:p>
          <a:p>
            <a:r>
              <a:rPr lang="en-US" dirty="0" smtClean="0"/>
              <a:t>What region? </a:t>
            </a:r>
            <a:r>
              <a:rPr lang="en-US" dirty="0"/>
              <a:t>e</a:t>
            </a:r>
            <a:r>
              <a:rPr lang="en-US" dirty="0" smtClean="0"/>
              <a:t>sp. for </a:t>
            </a:r>
            <a:r>
              <a:rPr lang="en-US" dirty="0" err="1" smtClean="0"/>
              <a:t>pgenes</a:t>
            </a:r>
            <a:r>
              <a:rPr lang="en-US" dirty="0" smtClean="0"/>
              <a:t>.</a:t>
            </a:r>
          </a:p>
          <a:p>
            <a:r>
              <a:rPr lang="en-US" dirty="0" smtClean="0"/>
              <a:t>Alternative splicing? 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5982406" y="2189531"/>
            <a:ext cx="2258012" cy="91440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Spectra-peptide matches using known ref. proteome</a:t>
            </a:r>
            <a:endParaRPr lang="en-US" dirty="0"/>
          </a:p>
        </p:txBody>
      </p:sp>
      <p:sp>
        <p:nvSpPr>
          <p:cNvPr id="33" name="Striped Right Arrow 32"/>
          <p:cNvSpPr/>
          <p:nvPr/>
        </p:nvSpPr>
        <p:spPr>
          <a:xfrm rot="5400000">
            <a:off x="7154562" y="1415275"/>
            <a:ext cx="990642" cy="557869"/>
          </a:xfrm>
          <a:prstGeom prst="stripedRightArrow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Left-Right Arrow 33"/>
          <p:cNvSpPr/>
          <p:nvPr/>
        </p:nvSpPr>
        <p:spPr>
          <a:xfrm>
            <a:off x="4089050" y="2344238"/>
            <a:ext cx="1679511" cy="759693"/>
          </a:xfrm>
          <a:prstGeom prst="leftRightArrow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Comparison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7882469" y="5151943"/>
            <a:ext cx="203948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0000"/>
                </a:solidFill>
                <a:latin typeface="Helvetica"/>
                <a:cs typeface="Helvetica"/>
              </a:rPr>
              <a:t>YZ Presentation</a:t>
            </a:r>
            <a:endParaRPr lang="en-US" i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23" name="TextBox 22"/>
          <p:cNvSpPr txBox="1"/>
          <p:nvPr/>
        </p:nvSpPr>
        <p:spPr>
          <a:xfrm rot="18777516">
            <a:off x="54864" y="353957"/>
            <a:ext cx="1266097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Helvetica"/>
                <a:cs typeface="Helvetica"/>
              </a:rPr>
              <a:t>UPDATE 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Helvetica"/>
                <a:cs typeface="Helvetica"/>
              </a:rPr>
              <a:t> NEW</a:t>
            </a:r>
            <a:endParaRPr lang="en-US" sz="2000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13" name="Process 12"/>
          <p:cNvSpPr/>
          <p:nvPr/>
        </p:nvSpPr>
        <p:spPr>
          <a:xfrm>
            <a:off x="35702" y="1132381"/>
            <a:ext cx="1989953" cy="612648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Raw MS spectra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833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</a:t>
            </a:r>
            <a:r>
              <a:rPr lang="en-US" dirty="0" err="1"/>
              <a:t>Pgene</a:t>
            </a:r>
            <a:r>
              <a:rPr lang="en-US" dirty="0"/>
              <a:t>/TAR/</a:t>
            </a:r>
            <a:r>
              <a:rPr lang="en-US" dirty="0" err="1"/>
              <a:t>ncRNA</a:t>
            </a:r>
            <a:r>
              <a:rPr lang="en-US" dirty="0"/>
              <a:t>-</a:t>
            </a:r>
            <a:r>
              <a:rPr lang="en-US" u="sng" dirty="0"/>
              <a:t>custom </a:t>
            </a:r>
            <a:r>
              <a:rPr lang="en-US" u="sng" dirty="0" err="1"/>
              <a:t>BLASTdb</a:t>
            </a:r>
            <a:r>
              <a:rPr lang="en-US" dirty="0"/>
              <a:t> matches</a:t>
            </a:r>
          </a:p>
          <a:p>
            <a:endParaRPr lang="en-US" dirty="0"/>
          </a:p>
          <a:p>
            <a:pPr marL="457200" lvl="1" indent="0">
              <a:buNone/>
            </a:pPr>
            <a:r>
              <a:rPr lang="en-US" dirty="0">
                <a:hlinkClick r:id="rId2"/>
              </a:rPr>
              <a:t>http://archive.gersteinlab.org/yanzhang/worm_AllVsMS_fdr05.xlsx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FDR &lt; 0.05, sorted by names</a:t>
            </a:r>
          </a:p>
          <a:p>
            <a:pPr lvl="1"/>
            <a:r>
              <a:rPr lang="en-US" dirty="0"/>
              <a:t>4 decoy</a:t>
            </a:r>
          </a:p>
          <a:p>
            <a:pPr lvl="1"/>
            <a:r>
              <a:rPr lang="en-US" dirty="0"/>
              <a:t>155 </a:t>
            </a:r>
            <a:r>
              <a:rPr lang="en-US" dirty="0" err="1"/>
              <a:t>pgenes</a:t>
            </a:r>
            <a:endParaRPr lang="en-US" dirty="0"/>
          </a:p>
          <a:p>
            <a:pPr lvl="1"/>
            <a:r>
              <a:rPr lang="en-US" dirty="0"/>
              <a:t>56 TARs</a:t>
            </a:r>
          </a:p>
          <a:p>
            <a:pPr lvl="1"/>
            <a:r>
              <a:rPr lang="en-US" dirty="0"/>
              <a:t>0 </a:t>
            </a:r>
            <a:r>
              <a:rPr lang="en-US" dirty="0" err="1"/>
              <a:t>ncRNA</a:t>
            </a:r>
            <a:r>
              <a:rPr lang="en-US" dirty="0"/>
              <a:t> predictions (“</a:t>
            </a:r>
            <a:r>
              <a:rPr lang="en-US" dirty="0" err="1"/>
              <a:t>incRNA</a:t>
            </a:r>
            <a:r>
              <a:rPr lang="en-US" dirty="0"/>
              <a:t>”)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14/08/2013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7882469" y="5151943"/>
            <a:ext cx="203948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0000"/>
                </a:solidFill>
                <a:latin typeface="Helvetica"/>
                <a:cs typeface="Helvetica"/>
              </a:rPr>
              <a:t>YZ Presentation</a:t>
            </a:r>
            <a:endParaRPr lang="en-US" i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 rot="18777516">
            <a:off x="54864" y="353957"/>
            <a:ext cx="1266097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Helvetica"/>
                <a:cs typeface="Helvetica"/>
              </a:rPr>
              <a:t>UPDATE 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Helvetica"/>
                <a:cs typeface="Helvetica"/>
              </a:rPr>
              <a:t> NEW</a:t>
            </a:r>
            <a:endParaRPr lang="en-US" sz="2000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8255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Functional Pseudogenes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13/08/2013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2591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Known Functional Pseudogenes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16500"/>
          </a:xfrm>
        </p:spPr>
        <p:txBody>
          <a:bodyPr>
            <a:noAutofit/>
          </a:bodyPr>
          <a:lstStyle/>
          <a:p>
            <a:r>
              <a:rPr lang="en-US" sz="2200" dirty="0" smtClean="0"/>
              <a:t>Literature survey</a:t>
            </a:r>
            <a:endParaRPr lang="en-US" sz="2200" dirty="0"/>
          </a:p>
          <a:p>
            <a:pPr lvl="1"/>
            <a:r>
              <a:rPr lang="en-US" sz="2200" dirty="0"/>
              <a:t>Human PTENP1</a:t>
            </a:r>
          </a:p>
          <a:p>
            <a:pPr lvl="1"/>
            <a:r>
              <a:rPr lang="en-US" sz="2200" dirty="0"/>
              <a:t>Mouse L 32 ribosomal protein pseudogene </a:t>
            </a:r>
            <a:r>
              <a:rPr lang="en-US" sz="2200" dirty="0" smtClean="0"/>
              <a:t>(rpL32</a:t>
            </a:r>
            <a:r>
              <a:rPr lang="en-US" sz="2200" dirty="0"/>
              <a:t>-</a:t>
            </a:r>
            <a:r>
              <a:rPr lang="en-US" sz="2200" dirty="0" smtClean="0"/>
              <a:t>4A) </a:t>
            </a:r>
          </a:p>
          <a:p>
            <a:pPr lvl="1"/>
            <a:r>
              <a:rPr lang="en-US" sz="2200" dirty="0" smtClean="0"/>
              <a:t>Fly </a:t>
            </a:r>
            <a:r>
              <a:rPr lang="en-US" sz="2200" dirty="0"/>
              <a:t>Su(</a:t>
            </a:r>
            <a:r>
              <a:rPr lang="en-US" sz="2200" dirty="0" err="1"/>
              <a:t>Ste</a:t>
            </a:r>
            <a:r>
              <a:rPr lang="en-US" sz="2200" dirty="0" smtClean="0"/>
              <a:t>)</a:t>
            </a:r>
          </a:p>
          <a:p>
            <a:r>
              <a:rPr lang="en-US" sz="2200" dirty="0" smtClean="0"/>
              <a:t>“Functional” pseudogene share common features to genes</a:t>
            </a:r>
            <a:endParaRPr lang="en-US" sz="2200" dirty="0"/>
          </a:p>
          <a:p>
            <a:pPr lvl="1"/>
            <a:r>
              <a:rPr lang="en-US" sz="2200" dirty="0"/>
              <a:t>Expression</a:t>
            </a:r>
          </a:p>
          <a:p>
            <a:pPr lvl="1"/>
            <a:r>
              <a:rPr lang="en-US" sz="2200" dirty="0" smtClean="0"/>
              <a:t>Activity features (Pol2, TFs, </a:t>
            </a:r>
            <a:r>
              <a:rPr lang="en-US" sz="2200" dirty="0"/>
              <a:t>a</a:t>
            </a:r>
            <a:r>
              <a:rPr lang="en-US" sz="2200" dirty="0" smtClean="0"/>
              <a:t>ctive chromatin)</a:t>
            </a:r>
            <a:endParaRPr lang="en-US" sz="2200" dirty="0"/>
          </a:p>
          <a:p>
            <a:pPr lvl="1"/>
            <a:r>
              <a:rPr lang="en-US" sz="2200" dirty="0" smtClean="0"/>
              <a:t>Evolutionary similarity</a:t>
            </a:r>
            <a:endParaRPr lang="en-US" sz="2200" dirty="0"/>
          </a:p>
          <a:p>
            <a:pPr lvl="1"/>
            <a:r>
              <a:rPr lang="en-US" sz="2200" dirty="0" smtClean="0"/>
              <a:t>Upstream sequence similarity</a:t>
            </a:r>
            <a:endParaRPr lang="en-US" sz="2200" dirty="0"/>
          </a:p>
          <a:p>
            <a:r>
              <a:rPr lang="en-US" sz="2200" dirty="0" smtClean="0"/>
              <a:t>How did the functional pseudogenes evolve?</a:t>
            </a:r>
          </a:p>
          <a:p>
            <a:r>
              <a:rPr lang="en-US" sz="2200" dirty="0" smtClean="0"/>
              <a:t>Is functionality maintained across related species?</a:t>
            </a:r>
          </a:p>
          <a:p>
            <a:r>
              <a:rPr lang="en-US" sz="2200" dirty="0" smtClean="0"/>
              <a:t>Are functionality trends transferable between species?  </a:t>
            </a:r>
            <a:endParaRPr lang="en-US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6F87A-7654-9145-94EC-B8E237643B24}" type="datetime1">
              <a:rPr lang="en-GB" smtClean="0"/>
              <a:t>13/08/2013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107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4000" b="0" dirty="0" smtClean="0"/>
              <a:t>Evaluation Pipeline</a:t>
            </a:r>
            <a:endParaRPr lang="en-US" sz="4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2638" y="1600200"/>
            <a:ext cx="4954161" cy="4525963"/>
          </a:xfrm>
        </p:spPr>
        <p:txBody>
          <a:bodyPr>
            <a:noAutofit/>
          </a:bodyPr>
          <a:lstStyle/>
          <a:p>
            <a:r>
              <a:rPr lang="en-US" sz="2200" dirty="0" smtClean="0"/>
              <a:t>Case studies in Human and Worm</a:t>
            </a:r>
          </a:p>
          <a:p>
            <a:r>
              <a:rPr lang="en-US" sz="2200" dirty="0" smtClean="0"/>
              <a:t>Evolution analysis </a:t>
            </a:r>
            <a:endParaRPr lang="en-US" sz="2200" dirty="0"/>
          </a:p>
          <a:p>
            <a:pPr marL="914400" lvl="1" indent="-457200">
              <a:buFont typeface="+mj-ea"/>
              <a:buAutoNum type="circleNumDbPlain"/>
            </a:pPr>
            <a:r>
              <a:rPr lang="en-US" sz="2200" dirty="0"/>
              <a:t>Pseudogenes evolved in one of the organisms after speciation and remained a gene in the other</a:t>
            </a:r>
          </a:p>
          <a:p>
            <a:pPr marL="914400" lvl="1" indent="-457200">
              <a:buFont typeface="+mj-ea"/>
              <a:buAutoNum type="circleNumDbPlain"/>
            </a:pPr>
            <a:r>
              <a:rPr lang="en-US" sz="2200" dirty="0" smtClean="0"/>
              <a:t>Pseudogenes appeared before speciation</a:t>
            </a:r>
          </a:p>
          <a:p>
            <a:pPr marL="914400" lvl="1" indent="-457200">
              <a:buFont typeface="+mj-ea"/>
              <a:buAutoNum type="circleNumDbPlain"/>
            </a:pPr>
            <a:r>
              <a:rPr lang="en-US" sz="2200" dirty="0" smtClean="0"/>
              <a:t>Pseudogenes </a:t>
            </a:r>
            <a:r>
              <a:rPr lang="en-US" sz="2200" dirty="0"/>
              <a:t>evolved in both organisms after </a:t>
            </a:r>
            <a:r>
              <a:rPr lang="en-US" sz="2200" dirty="0" smtClean="0"/>
              <a:t>speciation from 2 </a:t>
            </a:r>
            <a:r>
              <a:rPr lang="en-US" sz="2200" dirty="0" err="1" smtClean="0"/>
              <a:t>paralogous</a:t>
            </a:r>
            <a:r>
              <a:rPr lang="en-US" sz="2200" dirty="0" smtClean="0"/>
              <a:t> genes</a:t>
            </a:r>
          </a:p>
          <a:p>
            <a:pPr marL="57150" indent="0">
              <a:buNone/>
            </a:pPr>
            <a:endParaRPr lang="en-US" sz="2200" dirty="0"/>
          </a:p>
          <a:p>
            <a:endParaRPr lang="en-US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9F34A-CAF2-B049-ACE1-8F50729643E8}" type="datetime1">
              <a:rPr lang="en-GB" smtClean="0"/>
              <a:t>13/08/2013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/>
              <a:t>59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181045" y="1873642"/>
            <a:ext cx="1237671" cy="37212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Helvetica"/>
                <a:cs typeface="Helvetica"/>
              </a:rPr>
              <a:t>Pseudogenes</a:t>
            </a:r>
            <a:endParaRPr lang="en-US" sz="1200" dirty="0">
              <a:latin typeface="Helvetica"/>
              <a:cs typeface="Helvetica"/>
            </a:endParaRPr>
          </a:p>
        </p:txBody>
      </p:sp>
      <p:cxnSp>
        <p:nvCxnSpPr>
          <p:cNvPr id="11" name="Straight Connector 10"/>
          <p:cNvCxnSpPr>
            <a:stCxn id="7" idx="2"/>
          </p:cNvCxnSpPr>
          <p:nvPr/>
        </p:nvCxnSpPr>
        <p:spPr>
          <a:xfrm>
            <a:off x="1799881" y="2245766"/>
            <a:ext cx="151" cy="214241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1181045" y="2460007"/>
            <a:ext cx="1237671" cy="37212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Helvetica"/>
                <a:cs typeface="Helvetica"/>
              </a:rPr>
              <a:t>Activity features</a:t>
            </a:r>
            <a:endParaRPr lang="en-US" sz="1200" dirty="0">
              <a:latin typeface="Helvetica"/>
              <a:cs typeface="Helvetica"/>
            </a:endParaRPr>
          </a:p>
        </p:txBody>
      </p:sp>
      <p:cxnSp>
        <p:nvCxnSpPr>
          <p:cNvPr id="13" name="Straight Connector 12"/>
          <p:cNvCxnSpPr>
            <a:stCxn id="12" idx="2"/>
          </p:cNvCxnSpPr>
          <p:nvPr/>
        </p:nvCxnSpPr>
        <p:spPr>
          <a:xfrm>
            <a:off x="1799881" y="2832131"/>
            <a:ext cx="151" cy="214241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iamond 13"/>
          <p:cNvSpPr/>
          <p:nvPr/>
        </p:nvSpPr>
        <p:spPr>
          <a:xfrm>
            <a:off x="1305784" y="3046372"/>
            <a:ext cx="991592" cy="801126"/>
          </a:xfrm>
          <a:prstGeom prst="diamon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Elbow Connector 15"/>
          <p:cNvCxnSpPr>
            <a:stCxn id="14" idx="3"/>
            <a:endCxn id="19" idx="0"/>
          </p:cNvCxnSpPr>
          <p:nvPr/>
        </p:nvCxnSpPr>
        <p:spPr>
          <a:xfrm>
            <a:off x="2297376" y="3446935"/>
            <a:ext cx="297359" cy="571550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stCxn id="14" idx="1"/>
            <a:endCxn id="20" idx="0"/>
          </p:cNvCxnSpPr>
          <p:nvPr/>
        </p:nvCxnSpPr>
        <p:spPr>
          <a:xfrm rot="10800000" flipV="1">
            <a:off x="908754" y="3446935"/>
            <a:ext cx="397030" cy="513818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1800032" y="4018485"/>
            <a:ext cx="1589406" cy="171867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12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89918" y="3960753"/>
            <a:ext cx="1237671" cy="372124"/>
          </a:xfrm>
          <a:prstGeom prst="round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Other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73427" y="3224192"/>
            <a:ext cx="1064399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Helvetica"/>
                <a:cs typeface="Helvetica"/>
              </a:rPr>
              <a:t>Expression</a:t>
            </a:r>
          </a:p>
          <a:p>
            <a:pPr algn="ctr"/>
            <a:r>
              <a:rPr lang="en-US" sz="1200" dirty="0" smtClean="0">
                <a:solidFill>
                  <a:srgbClr val="000000"/>
                </a:solidFill>
                <a:latin typeface="Helvetica"/>
                <a:cs typeface="Helvetica"/>
              </a:rPr>
              <a:t>correlation</a:t>
            </a:r>
            <a:endParaRPr lang="en-US" sz="12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86940" y="3112336"/>
            <a:ext cx="702920" cy="36933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Yes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885057" y="3112336"/>
            <a:ext cx="523050" cy="36933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NO</a:t>
            </a:r>
            <a:endParaRPr lang="en-US" dirty="0"/>
          </a:p>
        </p:txBody>
      </p:sp>
      <p:sp>
        <p:nvSpPr>
          <p:cNvPr id="30" name="Rounded Rectangle 29"/>
          <p:cNvSpPr/>
          <p:nvPr/>
        </p:nvSpPr>
        <p:spPr>
          <a:xfrm>
            <a:off x="1970127" y="4708918"/>
            <a:ext cx="1237671" cy="37212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Orthology</a:t>
            </a:r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970127" y="5295283"/>
            <a:ext cx="1237671" cy="37212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Helvetica"/>
                <a:cs typeface="Helvetica"/>
              </a:rPr>
              <a:t>Evolution</a:t>
            </a:r>
            <a:endParaRPr lang="en-US" sz="1200" dirty="0">
              <a:latin typeface="Helvetica"/>
              <a:cs typeface="Helvetica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2590498" y="5081042"/>
            <a:ext cx="151" cy="214241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590800" y="5679425"/>
            <a:ext cx="151" cy="214241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1971964" y="5893666"/>
            <a:ext cx="1237671" cy="372124"/>
          </a:xfrm>
          <a:prstGeom prst="roundRect">
            <a:avLst/>
          </a:prstGeom>
          <a:solidFill>
            <a:schemeClr val="accent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Helvetica"/>
                <a:cs typeface="Helvetica"/>
              </a:rPr>
              <a:t>Functional Pseudogene</a:t>
            </a:r>
            <a:endParaRPr lang="en-US" sz="12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975899" y="4092801"/>
            <a:ext cx="1237671" cy="37212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Helvetica"/>
                <a:cs typeface="Helvetica"/>
              </a:rPr>
              <a:t>Age</a:t>
            </a:r>
            <a:endParaRPr lang="en-US" sz="1200" dirty="0">
              <a:latin typeface="Helvetica"/>
              <a:cs typeface="Helvetica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2596270" y="4464925"/>
            <a:ext cx="151" cy="214241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3677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5"/>
          <p:cNvSpPr/>
          <p:nvPr/>
        </p:nvSpPr>
        <p:spPr>
          <a:xfrm rot="16585614" flipH="1">
            <a:off x="-446916" y="1463848"/>
            <a:ext cx="3338576" cy="1928811"/>
          </a:xfrm>
          <a:prstGeom prst="swooshArrow">
            <a:avLst>
              <a:gd name="adj1" fmla="val 10773"/>
              <a:gd name="adj2" fmla="val 13374"/>
            </a:avLst>
          </a:prstGeom>
          <a:gradFill flip="none" rotWithShape="1">
            <a:gsLst>
              <a:gs pos="0">
                <a:srgbClr val="558ED5"/>
              </a:gs>
              <a:gs pos="95000">
                <a:srgbClr val="FFFFFF"/>
              </a:gs>
              <a:gs pos="94000">
                <a:srgbClr val="558ED5"/>
              </a:gs>
            </a:gsLst>
            <a:lin ang="10800000" scaled="0"/>
            <a:tileRect/>
          </a:gra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9" name="Shape 28"/>
          <p:cNvSpPr/>
          <p:nvPr/>
        </p:nvSpPr>
        <p:spPr>
          <a:xfrm rot="17727321" flipH="1">
            <a:off x="201180" y="344840"/>
            <a:ext cx="2244731" cy="1928811"/>
          </a:xfrm>
          <a:prstGeom prst="swooshArrow">
            <a:avLst>
              <a:gd name="adj1" fmla="val 10773"/>
              <a:gd name="adj2" fmla="val 13374"/>
            </a:avLst>
          </a:prstGeom>
          <a:gradFill flip="none" rotWithShape="1">
            <a:gsLst>
              <a:gs pos="0">
                <a:srgbClr val="558ED5"/>
              </a:gs>
              <a:gs pos="83000">
                <a:srgbClr val="FFFFFF"/>
              </a:gs>
              <a:gs pos="82000">
                <a:srgbClr val="558ED5"/>
              </a:gs>
            </a:gsLst>
            <a:lin ang="10800000" scaled="0"/>
            <a:tileRect/>
          </a:gra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8" name="Shape 27"/>
          <p:cNvSpPr/>
          <p:nvPr/>
        </p:nvSpPr>
        <p:spPr>
          <a:xfrm rot="15506069" flipH="1">
            <a:off x="-3016" y="1938116"/>
            <a:ext cx="3633583" cy="1928811"/>
          </a:xfrm>
          <a:prstGeom prst="swooshArrow">
            <a:avLst>
              <a:gd name="adj1" fmla="val 10773"/>
              <a:gd name="adj2" fmla="val 13374"/>
            </a:avLst>
          </a:prstGeom>
          <a:gradFill flip="none" rotWithShape="1">
            <a:gsLst>
              <a:gs pos="0">
                <a:srgbClr val="558ED5"/>
              </a:gs>
              <a:gs pos="94000">
                <a:srgbClr val="FFFFFF"/>
              </a:gs>
              <a:gs pos="93000">
                <a:srgbClr val="558ED5"/>
              </a:gs>
            </a:gsLst>
            <a:lin ang="9660000" scaled="0"/>
            <a:tileRect/>
          </a:gra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6400" y="120650"/>
            <a:ext cx="4659313" cy="1162050"/>
          </a:xfrm>
        </p:spPr>
        <p:txBody>
          <a:bodyPr>
            <a:normAutofit/>
          </a:bodyPr>
          <a:lstStyle/>
          <a:p>
            <a:r>
              <a:rPr lang="en-US" sz="3200" b="0" dirty="0" smtClean="0"/>
              <a:t>Data Availability </a:t>
            </a:r>
            <a:endParaRPr lang="en-US" sz="3200" b="0" dirty="0"/>
          </a:p>
        </p:txBody>
      </p:sp>
      <p:sp>
        <p:nvSpPr>
          <p:cNvPr id="37" name="Text Placeholder 36"/>
          <p:cNvSpPr>
            <a:spLocks noGrp="1"/>
          </p:cNvSpPr>
          <p:nvPr>
            <p:ph type="body" sz="half" idx="2"/>
          </p:nvPr>
        </p:nvSpPr>
        <p:spPr>
          <a:xfrm>
            <a:off x="4216400" y="1282701"/>
            <a:ext cx="4659313" cy="1409700"/>
          </a:xfrm>
        </p:spPr>
        <p:txBody>
          <a:bodyPr>
            <a:noAutofit/>
          </a:bodyPr>
          <a:lstStyle/>
          <a:p>
            <a:r>
              <a:rPr lang="en-US" sz="1600" b="1" dirty="0" smtClean="0"/>
              <a:t>Human</a:t>
            </a:r>
            <a:r>
              <a:rPr lang="en-US" sz="1600" dirty="0" smtClean="0"/>
              <a:t>, </a:t>
            </a:r>
            <a:r>
              <a:rPr lang="en-US" sz="1600" b="1" dirty="0" smtClean="0"/>
              <a:t>Worm</a:t>
            </a:r>
            <a:r>
              <a:rPr lang="en-US" sz="1600" dirty="0" smtClean="0"/>
              <a:t> &amp; </a:t>
            </a:r>
            <a:r>
              <a:rPr lang="en-US" sz="1600" b="1" dirty="0" smtClean="0"/>
              <a:t>Fly</a:t>
            </a:r>
            <a:r>
              <a:rPr lang="en-US" sz="1600" dirty="0" smtClean="0"/>
              <a:t> – manual &amp; automated annotation</a:t>
            </a:r>
          </a:p>
          <a:p>
            <a:r>
              <a:rPr lang="en-US" sz="1600" dirty="0" smtClean="0"/>
              <a:t>Chimp, Gorilla, Orangutan, Macaque, Marmoset &amp; Mouse – </a:t>
            </a:r>
            <a:r>
              <a:rPr lang="en-US" sz="1600" dirty="0" err="1" smtClean="0"/>
              <a:t>PseudoPipe</a:t>
            </a:r>
            <a:r>
              <a:rPr lang="en-US" sz="1600" dirty="0" smtClean="0"/>
              <a:t> Annotation 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13/08/2013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hape 6"/>
          <p:cNvSpPr/>
          <p:nvPr/>
        </p:nvSpPr>
        <p:spPr>
          <a:xfrm rot="5760840">
            <a:off x="5400883" y="1925716"/>
            <a:ext cx="1764156" cy="3606905"/>
          </a:xfrm>
          <a:prstGeom prst="swooshArrow">
            <a:avLst>
              <a:gd name="adj1" fmla="val 10773"/>
              <a:gd name="adj2" fmla="val 14759"/>
            </a:avLst>
          </a:prstGeom>
          <a:solidFill>
            <a:srgbClr val="558ED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Shape 10"/>
          <p:cNvSpPr/>
          <p:nvPr/>
        </p:nvSpPr>
        <p:spPr>
          <a:xfrm rot="5760840">
            <a:off x="6550307" y="2084066"/>
            <a:ext cx="1462281" cy="3591662"/>
          </a:xfrm>
          <a:prstGeom prst="swooshArrow">
            <a:avLst>
              <a:gd name="adj1" fmla="val 10773"/>
              <a:gd name="adj2" fmla="val 14759"/>
            </a:avLst>
          </a:prstGeom>
          <a:solidFill>
            <a:srgbClr val="558ED5"/>
          </a:solidFill>
          <a:ln>
            <a:solidFill>
              <a:srgbClr val="558ED5"/>
            </a:solidFill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Shape 11"/>
          <p:cNvSpPr/>
          <p:nvPr/>
        </p:nvSpPr>
        <p:spPr>
          <a:xfrm rot="5760840">
            <a:off x="4020366" y="1802943"/>
            <a:ext cx="2301090" cy="3345825"/>
          </a:xfrm>
          <a:prstGeom prst="swooshArrow">
            <a:avLst>
              <a:gd name="adj1" fmla="val 10773"/>
              <a:gd name="adj2" fmla="val 14759"/>
            </a:avLst>
          </a:prstGeom>
          <a:solidFill>
            <a:srgbClr val="558ED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6057" y="4808044"/>
            <a:ext cx="780343" cy="780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Shape 17"/>
          <p:cNvSpPr/>
          <p:nvPr/>
        </p:nvSpPr>
        <p:spPr>
          <a:xfrm rot="5760840">
            <a:off x="2499709" y="1359772"/>
            <a:ext cx="2902832" cy="3445499"/>
          </a:xfrm>
          <a:prstGeom prst="swooshArrow">
            <a:avLst>
              <a:gd name="adj1" fmla="val 7996"/>
              <a:gd name="adj2" fmla="val 14759"/>
            </a:avLst>
          </a:prstGeom>
          <a:solidFill>
            <a:srgbClr val="558ED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917" y="4675343"/>
            <a:ext cx="1176867" cy="882650"/>
          </a:xfrm>
          <a:prstGeom prst="rect">
            <a:avLst/>
          </a:prstGeom>
          <a:ln w="12700" cmpd="sng"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2399" y="4737487"/>
            <a:ext cx="1134533" cy="850900"/>
          </a:xfrm>
          <a:prstGeom prst="rect">
            <a:avLst/>
          </a:prstGeom>
          <a:ln w="9525" cmpd="sng"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6607" y="4782466"/>
            <a:ext cx="788386" cy="1186534"/>
          </a:xfrm>
          <a:prstGeom prst="rect">
            <a:avLst/>
          </a:prstGeom>
          <a:ln w="9525" cmpd="sng"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/>
          <a:srcRect r="54485" b="33063"/>
          <a:stretch/>
        </p:blipFill>
        <p:spPr>
          <a:xfrm>
            <a:off x="8318071" y="4825932"/>
            <a:ext cx="737457" cy="1084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Shape 23"/>
          <p:cNvSpPr/>
          <p:nvPr/>
        </p:nvSpPr>
        <p:spPr>
          <a:xfrm rot="5772299">
            <a:off x="1515531" y="1853310"/>
            <a:ext cx="3300463" cy="2319192"/>
          </a:xfrm>
          <a:prstGeom prst="swooshArrow">
            <a:avLst>
              <a:gd name="adj1" fmla="val 10773"/>
              <a:gd name="adj2" fmla="val 14759"/>
            </a:avLst>
          </a:prstGeom>
          <a:solidFill>
            <a:srgbClr val="558ED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0203" y="4706445"/>
            <a:ext cx="963313" cy="851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Shape 26"/>
          <p:cNvSpPr/>
          <p:nvPr/>
        </p:nvSpPr>
        <p:spPr>
          <a:xfrm rot="5760840">
            <a:off x="319108" y="1663965"/>
            <a:ext cx="4045880" cy="1922055"/>
          </a:xfrm>
          <a:prstGeom prst="swooshArrow">
            <a:avLst>
              <a:gd name="adj1" fmla="val 10773"/>
              <a:gd name="adj2" fmla="val 14759"/>
            </a:avLst>
          </a:prstGeom>
          <a:solidFill>
            <a:srgbClr val="558ED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477" y="4808044"/>
            <a:ext cx="1136286" cy="919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41" b="92278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97" y="2043184"/>
            <a:ext cx="598272" cy="61981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100" y="4029834"/>
            <a:ext cx="892282" cy="645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Diagonal Stripe 37"/>
          <p:cNvSpPr/>
          <p:nvPr/>
        </p:nvSpPr>
        <p:spPr>
          <a:xfrm rot="19237498" flipV="1">
            <a:off x="1849962" y="448997"/>
            <a:ext cx="736600" cy="236711"/>
          </a:xfrm>
          <a:prstGeom prst="diagStrip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Diagonal Stripe 39"/>
          <p:cNvSpPr/>
          <p:nvPr/>
        </p:nvSpPr>
        <p:spPr>
          <a:xfrm rot="18273770" flipV="1">
            <a:off x="2272003" y="956339"/>
            <a:ext cx="736600" cy="236711"/>
          </a:xfrm>
          <a:prstGeom prst="diagStrip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Diagonal Stripe 40"/>
          <p:cNvSpPr/>
          <p:nvPr/>
        </p:nvSpPr>
        <p:spPr>
          <a:xfrm rot="11006097" flipV="1">
            <a:off x="2305188" y="1381551"/>
            <a:ext cx="129342" cy="246628"/>
          </a:xfrm>
          <a:prstGeom prst="diagStrip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Diagonal Stripe 41"/>
          <p:cNvSpPr/>
          <p:nvPr/>
        </p:nvSpPr>
        <p:spPr>
          <a:xfrm rot="20846172" flipV="1">
            <a:off x="2792093" y="1123692"/>
            <a:ext cx="129342" cy="246628"/>
          </a:xfrm>
          <a:prstGeom prst="diagStrip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Arc 42"/>
          <p:cNvSpPr/>
          <p:nvPr/>
        </p:nvSpPr>
        <p:spPr>
          <a:xfrm>
            <a:off x="2243408" y="1377897"/>
            <a:ext cx="180975" cy="247650"/>
          </a:xfrm>
          <a:prstGeom prst="arc">
            <a:avLst/>
          </a:prstGeom>
          <a:noFill/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Isosceles Triangle 45"/>
          <p:cNvSpPr/>
          <p:nvPr/>
        </p:nvSpPr>
        <p:spPr>
          <a:xfrm rot="19846324">
            <a:off x="2405885" y="1420618"/>
            <a:ext cx="148997" cy="198752"/>
          </a:xfrm>
          <a:prstGeom prst="triangle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Isosceles Triangle 46"/>
          <p:cNvSpPr/>
          <p:nvPr/>
        </p:nvSpPr>
        <p:spPr>
          <a:xfrm rot="19695167">
            <a:off x="3606035" y="2103245"/>
            <a:ext cx="148997" cy="198752"/>
          </a:xfrm>
          <a:prstGeom prst="triangle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Isosceles Triangle 47"/>
          <p:cNvSpPr/>
          <p:nvPr/>
        </p:nvSpPr>
        <p:spPr>
          <a:xfrm rot="19240999">
            <a:off x="4526560" y="2541809"/>
            <a:ext cx="339855" cy="405782"/>
          </a:xfrm>
          <a:prstGeom prst="triangle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8199252" y="5969000"/>
            <a:ext cx="975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Human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6912310" y="5490256"/>
            <a:ext cx="1435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Chimpanzee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5789784" y="5931282"/>
            <a:ext cx="1435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Gorilla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494163" y="5541161"/>
            <a:ext cx="1435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Orangutan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268599" y="5541161"/>
            <a:ext cx="1435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Macaque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073918" y="5502684"/>
            <a:ext cx="1435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Marmoset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98987" y="5674922"/>
            <a:ext cx="1435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Mouse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8100" y="4737487"/>
            <a:ext cx="649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Fly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-80439" y="2515087"/>
            <a:ext cx="824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Worm</a:t>
            </a:r>
          </a:p>
        </p:txBody>
      </p:sp>
    </p:spTree>
    <p:extLst>
      <p:ext uri="{BB962C8B-B14F-4D97-AF65-F5344CB8AC3E}">
        <p14:creationId xmlns:p14="http://schemas.microsoft.com/office/powerpoint/2010/main" val="566019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4572000" y="3045283"/>
            <a:ext cx="4572000" cy="3656231"/>
            <a:chOff x="4571999" y="3207662"/>
            <a:chExt cx="4572000" cy="3656231"/>
          </a:xfrm>
        </p:grpSpPr>
        <p:pic>
          <p:nvPicPr>
            <p:cNvPr id="5" name="Picture 4" descr="Figure-agevscor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7" b="10090"/>
            <a:stretch/>
          </p:blipFill>
          <p:spPr>
            <a:xfrm>
              <a:off x="4571999" y="3207662"/>
              <a:ext cx="4572000" cy="3282038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4965700" y="6489700"/>
              <a:ext cx="3848532" cy="0"/>
            </a:xfrm>
            <a:prstGeom prst="straightConnector1">
              <a:avLst/>
            </a:prstGeom>
            <a:ln>
              <a:solidFill>
                <a:srgbClr val="00009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4817046" y="6494561"/>
              <a:ext cx="55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Old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839646" y="6494561"/>
              <a:ext cx="9783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/>
                <a:t>Young</a:t>
              </a:r>
              <a:endParaRPr lang="en-US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0" y="3045283"/>
            <a:ext cx="4678977" cy="3676192"/>
            <a:chOff x="0" y="1"/>
            <a:chExt cx="4678977" cy="3676192"/>
          </a:xfrm>
        </p:grpSpPr>
        <p:pic>
          <p:nvPicPr>
            <p:cNvPr id="4" name="Picture 3" descr="Figure-Paralog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282"/>
            <a:stretch/>
          </p:blipFill>
          <p:spPr>
            <a:xfrm>
              <a:off x="0" y="1"/>
              <a:ext cx="4678977" cy="3207662"/>
            </a:xfrm>
            <a:prstGeom prst="rect">
              <a:avLst/>
            </a:prstGeom>
          </p:spPr>
        </p:pic>
        <p:cxnSp>
          <p:nvCxnSpPr>
            <p:cNvPr id="3" name="Straight Arrow Connector 2"/>
            <p:cNvCxnSpPr/>
            <p:nvPr/>
          </p:nvCxnSpPr>
          <p:spPr>
            <a:xfrm>
              <a:off x="533400" y="3245763"/>
              <a:ext cx="3848532" cy="0"/>
            </a:xfrm>
            <a:prstGeom prst="straightConnector1">
              <a:avLst/>
            </a:prstGeom>
            <a:ln>
              <a:solidFill>
                <a:srgbClr val="00009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381000" y="3306861"/>
              <a:ext cx="55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Old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403600" y="3306861"/>
              <a:ext cx="9783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/>
                <a:t>Young</a:t>
              </a:r>
              <a:endParaRPr lang="en-US" dirty="0"/>
            </a:p>
          </p:txBody>
        </p:sp>
      </p:grp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203200" y="1600201"/>
            <a:ext cx="5172647" cy="1270000"/>
          </a:xfrm>
        </p:spPr>
        <p:txBody>
          <a:bodyPr>
            <a:noAutofit/>
          </a:bodyPr>
          <a:lstStyle/>
          <a:p>
            <a:r>
              <a:rPr lang="en-US" sz="2000" dirty="0" smtClean="0"/>
              <a:t>Co-expression correlation between:</a:t>
            </a:r>
          </a:p>
          <a:p>
            <a:pPr lvl="1"/>
            <a:r>
              <a:rPr lang="en-US" sz="2000" dirty="0" smtClean="0"/>
              <a:t>Parent &amp; </a:t>
            </a:r>
            <a:r>
              <a:rPr lang="en-US" sz="2000" dirty="0" err="1"/>
              <a:t>P</a:t>
            </a:r>
            <a:r>
              <a:rPr lang="en-US" sz="2000" dirty="0" err="1" smtClean="0"/>
              <a:t>aralog</a:t>
            </a:r>
            <a:endParaRPr lang="en-US" sz="2000" dirty="0" smtClean="0"/>
          </a:p>
          <a:p>
            <a:pPr lvl="1"/>
            <a:r>
              <a:rPr lang="en-US" sz="2000" dirty="0" smtClean="0"/>
              <a:t>Active genes &amp; Pseudogene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084626" y="3022995"/>
            <a:ext cx="25400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Parent Gene - </a:t>
            </a:r>
            <a:r>
              <a:rPr lang="en-US" sz="1400" dirty="0" err="1" smtClean="0"/>
              <a:t>Paralogs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788747" y="3072567"/>
            <a:ext cx="25400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Pseudogene - Parent</a:t>
            </a:r>
            <a:endParaRPr lang="en-US" sz="1400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Is the Pseudogene </a:t>
            </a:r>
            <a:r>
              <a:rPr lang="en-US" dirty="0"/>
              <a:t>A</a:t>
            </a:r>
            <a:r>
              <a:rPr lang="en-US" dirty="0" smtClean="0"/>
              <a:t>ctivity  an Artifact of a Dying </a:t>
            </a:r>
            <a:r>
              <a:rPr lang="en-US" dirty="0"/>
              <a:t>G</a:t>
            </a:r>
            <a:r>
              <a:rPr lang="en-US" dirty="0" smtClean="0"/>
              <a:t>ene?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43E9B-A351-7F4C-8B91-8B3D8A41FD12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13/08/2013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747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Coexpression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97017"/>
            <a:ext cx="8229600" cy="1522241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/>
              <a:t>No specific trend observed</a:t>
            </a:r>
          </a:p>
          <a:p>
            <a:r>
              <a:rPr lang="en-US" sz="2000" dirty="0" smtClean="0"/>
              <a:t>Expression of most human pseudogenes is positively correlated with the parent gene expression</a:t>
            </a:r>
          </a:p>
          <a:p>
            <a:r>
              <a:rPr lang="en-US" sz="2000" dirty="0" smtClean="0"/>
              <a:t>Worm active pseudogenes have little to no </a:t>
            </a:r>
            <a:r>
              <a:rPr lang="en-US" sz="2000" dirty="0" err="1" smtClean="0"/>
              <a:t>coexpression</a:t>
            </a:r>
            <a:r>
              <a:rPr lang="en-US" sz="2000" dirty="0" smtClean="0"/>
              <a:t> correlation with their parents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13/08/2013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57200" y="1118636"/>
            <a:ext cx="8483597" cy="3419544"/>
            <a:chOff x="177024" y="2247901"/>
            <a:chExt cx="8939431" cy="3673767"/>
          </a:xfrm>
        </p:grpSpPr>
        <p:pic>
          <p:nvPicPr>
            <p:cNvPr id="7" name="Picture 6" descr="Figure-activityvscor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30"/>
            <a:stretch/>
          </p:blipFill>
          <p:spPr>
            <a:xfrm>
              <a:off x="4545059" y="2247901"/>
              <a:ext cx="4558729" cy="3162300"/>
            </a:xfrm>
            <a:prstGeom prst="rect">
              <a:avLst/>
            </a:prstGeom>
          </p:spPr>
        </p:pic>
        <p:pic>
          <p:nvPicPr>
            <p:cNvPr id="6" name="Picture 5" descr="Human-CoexvsActivity-col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30"/>
            <a:stretch/>
          </p:blipFill>
          <p:spPr>
            <a:xfrm>
              <a:off x="177024" y="2273300"/>
              <a:ext cx="4560852" cy="31623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30992" y="5489009"/>
              <a:ext cx="971891" cy="396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Dead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076699" y="5507234"/>
              <a:ext cx="963181" cy="396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Active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057400" y="5524878"/>
              <a:ext cx="1092200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Zombie</a:t>
              </a:r>
              <a:endParaRPr lang="en-US" dirty="0"/>
            </a:p>
          </p:txBody>
        </p:sp>
        <p:sp>
          <p:nvSpPr>
            <p:cNvPr id="11" name="Left Brace 10"/>
            <p:cNvSpPr/>
            <p:nvPr/>
          </p:nvSpPr>
          <p:spPr>
            <a:xfrm rot="16200000">
              <a:off x="2369721" y="3980428"/>
              <a:ext cx="302459" cy="3111498"/>
            </a:xfrm>
            <a:prstGeom prst="leftBrace">
              <a:avLst/>
            </a:prstGeom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9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825762" y="5497421"/>
              <a:ext cx="771124" cy="396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Dead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292180" y="5524878"/>
              <a:ext cx="824275" cy="396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Active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500379" y="5524878"/>
              <a:ext cx="1052079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Zombie</a:t>
              </a:r>
              <a:endParaRPr lang="en-US" dirty="0"/>
            </a:p>
          </p:txBody>
        </p:sp>
        <p:sp>
          <p:nvSpPr>
            <p:cNvPr id="15" name="Left Brace 14"/>
            <p:cNvSpPr/>
            <p:nvPr/>
          </p:nvSpPr>
          <p:spPr>
            <a:xfrm rot="16200000">
              <a:off x="6741907" y="4023929"/>
              <a:ext cx="329751" cy="2997198"/>
            </a:xfrm>
            <a:prstGeom prst="leftBrace">
              <a:avLst/>
            </a:prstGeom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90"/>
                </a:solidFill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439" l="12314" r="47451"/>
                    </a14:imgEffect>
                  </a14:imgLayer>
                </a14:imgProps>
              </a:ext>
            </a:extLst>
          </a:blip>
          <a:srcRect l="8052" t="3889" r="48139" b="25000"/>
          <a:stretch/>
        </p:blipFill>
        <p:spPr>
          <a:xfrm>
            <a:off x="850618" y="1417638"/>
            <a:ext cx="330463" cy="5553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05" b="98485" l="2188" r="98750">
                        <a14:foregroundMark x1="55937" y1="57765" x2="55937" y2="57765"/>
                        <a14:foregroundMark x1="55937" y1="57765" x2="55937" y2="577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1576" y="1492114"/>
            <a:ext cx="577799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800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3324297"/>
          </a:xfrm>
        </p:spPr>
        <p:txBody>
          <a:bodyPr numCol="1">
            <a:noAutofit/>
          </a:bodyPr>
          <a:lstStyle/>
          <a:p>
            <a:r>
              <a:rPr lang="en-US" sz="2000" dirty="0" smtClean="0"/>
              <a:t>Based on correlation of </a:t>
            </a:r>
            <a:r>
              <a:rPr lang="en-US" sz="2000" dirty="0" err="1" smtClean="0"/>
              <a:t>coexpression</a:t>
            </a:r>
            <a:r>
              <a:rPr lang="en-US" sz="2000" dirty="0" smtClean="0"/>
              <a:t> with parent gene and the age of the pseudogene there are 5 cases:</a:t>
            </a:r>
          </a:p>
          <a:p>
            <a:pPr marL="800100" lvl="1" indent="-342900">
              <a:buFont typeface="+mj-ea"/>
              <a:buAutoNum type="circleNumDbPlain"/>
            </a:pPr>
            <a:r>
              <a:rPr lang="en-US" sz="2000" dirty="0" smtClean="0"/>
              <a:t>High </a:t>
            </a:r>
            <a:r>
              <a:rPr lang="en-US" sz="2000" dirty="0" err="1" smtClean="0"/>
              <a:t>coexpression</a:t>
            </a:r>
            <a:r>
              <a:rPr lang="en-US" sz="2000" dirty="0" smtClean="0"/>
              <a:t> &amp; high sequence similarity - &gt; regulatory potential &amp;  </a:t>
            </a:r>
            <a:r>
              <a:rPr lang="en-US" sz="2000" dirty="0"/>
              <a:t>under selection </a:t>
            </a:r>
            <a:r>
              <a:rPr lang="en-US" sz="2000" dirty="0" smtClean="0"/>
              <a:t>?</a:t>
            </a:r>
          </a:p>
          <a:p>
            <a:pPr marL="800100" lvl="1" indent="-342900">
              <a:buFont typeface="+mj-ea"/>
              <a:buAutoNum type="circleNumDbPlain"/>
            </a:pPr>
            <a:r>
              <a:rPr lang="en-US" sz="2000" dirty="0" smtClean="0"/>
              <a:t>High </a:t>
            </a:r>
            <a:r>
              <a:rPr lang="en-US" sz="2000" dirty="0" err="1" smtClean="0"/>
              <a:t>coexpression</a:t>
            </a:r>
            <a:r>
              <a:rPr lang="en-US" sz="2000" dirty="0" smtClean="0"/>
              <a:t> &amp; low sequence similarity - &gt; regulatory– compare with other organisms</a:t>
            </a:r>
          </a:p>
          <a:p>
            <a:pPr marL="800100" lvl="1" indent="-342900">
              <a:buFont typeface="+mj-ea"/>
              <a:buAutoNum type="circleNumDbPlain"/>
            </a:pPr>
            <a:r>
              <a:rPr lang="en-US" sz="2000" dirty="0" smtClean="0"/>
              <a:t>Low </a:t>
            </a:r>
            <a:r>
              <a:rPr lang="en-US" sz="2000" dirty="0" err="1" smtClean="0"/>
              <a:t>coexpression</a:t>
            </a:r>
            <a:r>
              <a:rPr lang="en-US" sz="2000" dirty="0" smtClean="0"/>
              <a:t> &amp; high sequence similarity - &gt; artifact of a dying gene</a:t>
            </a:r>
            <a:endParaRPr lang="en-US" sz="2000" dirty="0"/>
          </a:p>
          <a:p>
            <a:pPr marL="800100" lvl="1" indent="-342900">
              <a:buFont typeface="+mj-ea"/>
              <a:buAutoNum type="circleNumDbPlain"/>
            </a:pPr>
            <a:r>
              <a:rPr lang="en-US" sz="2000" dirty="0" smtClean="0"/>
              <a:t>Low </a:t>
            </a:r>
            <a:r>
              <a:rPr lang="en-US" sz="2000" dirty="0" err="1" smtClean="0"/>
              <a:t>coexpression</a:t>
            </a:r>
            <a:r>
              <a:rPr lang="en-US" sz="2000" dirty="0" smtClean="0"/>
              <a:t> &amp; low sequence similarity - &gt;  functional – non-regulatory – acquires new functionality</a:t>
            </a:r>
          </a:p>
          <a:p>
            <a:pPr marL="800100" lvl="1" indent="-342900">
              <a:buFont typeface="+mj-ea"/>
              <a:buAutoNum type="circleNumDbPlain"/>
            </a:pPr>
            <a:r>
              <a:rPr lang="en-US" sz="2000" dirty="0" smtClean="0"/>
              <a:t>Anti – correlated - &gt; functional – regulatory &amp; under selection ?</a:t>
            </a:r>
            <a:endParaRPr lang="en-US" sz="2000" dirty="0"/>
          </a:p>
          <a:p>
            <a:pPr lvl="1"/>
            <a:endParaRPr lang="en-US" sz="2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53C44-AFAB-F848-B435-B7600A7E506C}" type="datetime1">
              <a:rPr lang="en-GB" smtClean="0"/>
              <a:t>13/08/2013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/>
              <a:t>62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" y="5456151"/>
            <a:ext cx="8229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Helvetica"/>
                <a:cs typeface="Helvetica"/>
              </a:rPr>
              <a:t>Human: 	88 </a:t>
            </a:r>
            <a:r>
              <a:rPr lang="en-US" sz="2000" dirty="0">
                <a:latin typeface="Helvetica"/>
                <a:cs typeface="Helvetica"/>
              </a:rPr>
              <a:t>full activity features =&gt;  69 with </a:t>
            </a:r>
            <a:r>
              <a:rPr lang="en-US" sz="2000" dirty="0" smtClean="0">
                <a:latin typeface="Helvetica"/>
                <a:cs typeface="Helvetica"/>
              </a:rPr>
              <a:t>parent </a:t>
            </a:r>
            <a:r>
              <a:rPr lang="en-US" sz="2000" dirty="0" err="1" smtClean="0">
                <a:latin typeface="Helvetica"/>
                <a:cs typeface="Helvetica"/>
              </a:rPr>
              <a:t>coexpression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>
                <a:latin typeface="Helvetica"/>
                <a:cs typeface="Helvetica"/>
              </a:rPr>
              <a:t>information </a:t>
            </a:r>
            <a:endParaRPr lang="en-US" sz="2000" dirty="0" smtClean="0">
              <a:latin typeface="Helvetica"/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Helvetica"/>
                <a:cs typeface="Helvetica"/>
              </a:rPr>
              <a:t>Worm :	32 active pseudogenes</a:t>
            </a:r>
            <a:endParaRPr lang="en-US" sz="2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195910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ge.Human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47" t="10295" r="4341" b="5114"/>
          <a:stretch/>
        </p:blipFill>
        <p:spPr>
          <a:xfrm>
            <a:off x="6253063" y="4535859"/>
            <a:ext cx="2890937" cy="2312616"/>
          </a:xfrm>
          <a:prstGeom prst="rect">
            <a:avLst/>
          </a:prstGeom>
        </p:spPr>
      </p:pic>
      <p:pic>
        <p:nvPicPr>
          <p:cNvPr id="8" name="Content Placeholder 7" descr="HumanAliveCoexAge.pdf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5" t="8379" r="2451" b="1915"/>
          <a:stretch/>
        </p:blipFill>
        <p:spPr>
          <a:xfrm>
            <a:off x="31195" y="242690"/>
            <a:ext cx="7621331" cy="5411976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DB44-C8B2-4140-A4AC-E02BE3836B48}" type="datetime1">
              <a:rPr lang="en-GB" smtClean="0"/>
              <a:t>13/08/2013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89564" y="323585"/>
            <a:ext cx="1561245" cy="1431868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989564" y="1755453"/>
            <a:ext cx="1561245" cy="1431868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08848" y="323585"/>
            <a:ext cx="5380716" cy="1431868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08848" y="1755453"/>
            <a:ext cx="5380716" cy="1431868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08848" y="3187320"/>
            <a:ext cx="6941961" cy="1868709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989564" y="346551"/>
            <a:ext cx="491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ea"/>
              <a:buAutoNum type="circleNumDbPlain"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746" r="68140"/>
          <a:stretch/>
        </p:blipFill>
        <p:spPr>
          <a:xfrm>
            <a:off x="5896970" y="1747363"/>
            <a:ext cx="428903" cy="35755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220" r="69342"/>
          <a:stretch/>
        </p:blipFill>
        <p:spPr>
          <a:xfrm>
            <a:off x="519741" y="1720918"/>
            <a:ext cx="412724" cy="38399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066" r="68140"/>
          <a:stretch/>
        </p:blipFill>
        <p:spPr>
          <a:xfrm>
            <a:off x="519741" y="3154960"/>
            <a:ext cx="428903" cy="38930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3906" r="68140"/>
          <a:stretch/>
        </p:blipFill>
        <p:spPr>
          <a:xfrm>
            <a:off x="511652" y="275045"/>
            <a:ext cx="428903" cy="387734"/>
          </a:xfrm>
          <a:prstGeom prst="rect">
            <a:avLst/>
          </a:prstGeom>
        </p:spPr>
      </p:pic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7547355" y="-8090"/>
            <a:ext cx="1690674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Human</a:t>
            </a:r>
            <a:endParaRPr lang="en-US" sz="3600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7327900" y="863600"/>
            <a:ext cx="596900" cy="4953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3683000" y="556495"/>
            <a:ext cx="800100" cy="6142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1879600" y="1927114"/>
            <a:ext cx="381000" cy="55474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126499" y="5445990"/>
            <a:ext cx="163609" cy="153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886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742950" indent="-742950" algn="l">
              <a:buFont typeface="+mj-ea"/>
              <a:buAutoNum type="circleNumDbPlain"/>
            </a:pPr>
            <a:r>
              <a:rPr lang="en-US" dirty="0"/>
              <a:t> Human - ENST00000447117.1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Parent: ENST00000371953.3 </a:t>
            </a:r>
            <a:r>
              <a:rPr lang="en-US" sz="2000" dirty="0" smtClean="0"/>
              <a:t>(chr10</a:t>
            </a:r>
            <a:r>
              <a:rPr lang="en-US" sz="2000" dirty="0"/>
              <a:t>:89622870-89731687:1)</a:t>
            </a:r>
            <a:endParaRPr lang="en-US" sz="2000" dirty="0" smtClean="0"/>
          </a:p>
          <a:p>
            <a:r>
              <a:rPr lang="en-US" sz="2000" dirty="0" smtClean="0"/>
              <a:t>Transcribed Processed Pseudogene</a:t>
            </a:r>
            <a:r>
              <a:rPr lang="en-US" sz="2000" dirty="0"/>
              <a:t>	</a:t>
            </a:r>
            <a:endParaRPr lang="en-US" sz="2000" dirty="0" smtClean="0"/>
          </a:p>
          <a:p>
            <a:r>
              <a:rPr lang="en-US" sz="2000" dirty="0" smtClean="0"/>
              <a:t>Chr9:33675435-33676649:-1</a:t>
            </a:r>
          </a:p>
          <a:p>
            <a:r>
              <a:rPr lang="en-US" sz="2000" dirty="0" smtClean="0"/>
              <a:t>Sequence similarity = 98%</a:t>
            </a:r>
          </a:p>
          <a:p>
            <a:r>
              <a:rPr lang="en-US" sz="2000" dirty="0" smtClean="0"/>
              <a:t>Correlation </a:t>
            </a:r>
            <a:r>
              <a:rPr lang="en-US" sz="2000" dirty="0" err="1" smtClean="0"/>
              <a:t>coexpression</a:t>
            </a:r>
            <a:r>
              <a:rPr lang="en-US" sz="2000" dirty="0" smtClean="0"/>
              <a:t> = 0.84 , </a:t>
            </a:r>
            <a:r>
              <a:rPr lang="en-US" sz="2000" dirty="0" err="1" smtClean="0"/>
              <a:t>pval</a:t>
            </a:r>
            <a:r>
              <a:rPr lang="en-US" sz="2000" dirty="0" smtClean="0"/>
              <a:t>=2.81e-7</a:t>
            </a:r>
          </a:p>
          <a:p>
            <a:r>
              <a:rPr lang="en-US" sz="2000" dirty="0" smtClean="0"/>
              <a:t>Activity features </a:t>
            </a:r>
            <a:r>
              <a:rPr lang="en-US" sz="2000" b="1" dirty="0">
                <a:solidFill>
                  <a:srgbClr val="008000"/>
                </a:solidFill>
              </a:rPr>
              <a:t>√</a:t>
            </a:r>
            <a:endParaRPr lang="en-US" sz="2000" dirty="0" smtClean="0"/>
          </a:p>
          <a:p>
            <a:r>
              <a:rPr lang="en-US" sz="2000" dirty="0" err="1" smtClean="0"/>
              <a:t>Orthology</a:t>
            </a:r>
            <a:r>
              <a:rPr lang="en-US" sz="2000" dirty="0" smtClean="0"/>
              <a:t>:</a:t>
            </a:r>
          </a:p>
          <a:p>
            <a:pPr lvl="1"/>
            <a:r>
              <a:rPr lang="en-US" sz="2000" dirty="0" smtClean="0"/>
              <a:t>3 </a:t>
            </a:r>
            <a:r>
              <a:rPr lang="en-US" sz="2000" dirty="0" err="1" smtClean="0"/>
              <a:t>orthologs</a:t>
            </a:r>
            <a:r>
              <a:rPr lang="en-US" sz="2000" dirty="0" smtClean="0"/>
              <a:t> in worm – no </a:t>
            </a:r>
            <a:r>
              <a:rPr lang="en-US" sz="2000" dirty="0" err="1" smtClean="0"/>
              <a:t>pgenes</a:t>
            </a:r>
            <a:r>
              <a:rPr lang="en-US" sz="2000" dirty="0" smtClean="0"/>
              <a:t> </a:t>
            </a:r>
          </a:p>
          <a:p>
            <a:pPr lvl="1"/>
            <a:r>
              <a:rPr lang="en-US" sz="2000" dirty="0" smtClean="0"/>
              <a:t>Low similarity &lt; 30%</a:t>
            </a:r>
          </a:p>
          <a:p>
            <a:r>
              <a:rPr lang="en-US" sz="2000" b="1" dirty="0" smtClean="0">
                <a:solidFill>
                  <a:srgbClr val="000090"/>
                </a:solidFill>
              </a:rPr>
              <a:t>PTEN-P1</a:t>
            </a:r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D91C1-D088-DF47-B15A-F9D17FE0A3C7}" type="datetime1">
              <a:rPr lang="en-GB" smtClean="0"/>
              <a:t>13/08/2013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996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       </a:t>
            </a:r>
            <a:r>
              <a:rPr lang="en-US" dirty="0"/>
              <a:t>Human - </a:t>
            </a:r>
            <a:r>
              <a:rPr lang="en-US" dirty="0" smtClean="0"/>
              <a:t>ENST00000420457.1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Parent ENST00000373545.3 </a:t>
            </a:r>
            <a:r>
              <a:rPr lang="en-US" sz="2000" dirty="0" smtClean="0"/>
              <a:t>(chrX</a:t>
            </a:r>
            <a:r>
              <a:rPr lang="en-US" sz="2000" dirty="0"/>
              <a:t>:71798664-71934167:-</a:t>
            </a:r>
            <a:r>
              <a:rPr lang="en-US" sz="2000" dirty="0" smtClean="0"/>
              <a:t>1)</a:t>
            </a:r>
          </a:p>
          <a:p>
            <a:r>
              <a:rPr lang="en-US" sz="2000" dirty="0" smtClean="0"/>
              <a:t>Processed pseudogene</a:t>
            </a:r>
          </a:p>
          <a:p>
            <a:r>
              <a:rPr lang="en-US" sz="2000" dirty="0" smtClean="0"/>
              <a:t>Chr1: 91358549-91359169:-1</a:t>
            </a:r>
          </a:p>
          <a:p>
            <a:r>
              <a:rPr lang="en-US" sz="2000" dirty="0" smtClean="0"/>
              <a:t>Sequence similarity = 80%</a:t>
            </a:r>
          </a:p>
          <a:p>
            <a:r>
              <a:rPr lang="en-US" sz="2000" dirty="0" err="1" smtClean="0"/>
              <a:t>Coexpression</a:t>
            </a:r>
            <a:r>
              <a:rPr lang="en-US" sz="2000" dirty="0" smtClean="0"/>
              <a:t> correlation = 0.93, </a:t>
            </a:r>
            <a:r>
              <a:rPr lang="en-US" sz="2000" dirty="0" err="1" smtClean="0"/>
              <a:t>pval</a:t>
            </a:r>
            <a:r>
              <a:rPr lang="en-US" sz="2000" dirty="0" smtClean="0"/>
              <a:t>= 0</a:t>
            </a:r>
          </a:p>
          <a:p>
            <a:r>
              <a:rPr lang="en-US" sz="2000" dirty="0"/>
              <a:t>Activity </a:t>
            </a:r>
            <a:r>
              <a:rPr lang="en-US" sz="2000" dirty="0" smtClean="0"/>
              <a:t>features </a:t>
            </a:r>
            <a:r>
              <a:rPr lang="en-US" sz="2000" b="1" dirty="0">
                <a:solidFill>
                  <a:srgbClr val="008000"/>
                </a:solidFill>
              </a:rPr>
              <a:t>√</a:t>
            </a:r>
            <a:endParaRPr lang="en-US" sz="2000" dirty="0"/>
          </a:p>
          <a:p>
            <a:r>
              <a:rPr lang="en-US" sz="2000" dirty="0" err="1" smtClean="0"/>
              <a:t>Orthology</a:t>
            </a:r>
            <a:r>
              <a:rPr lang="en-US" sz="2000" dirty="0" smtClean="0"/>
              <a:t>:</a:t>
            </a:r>
          </a:p>
          <a:p>
            <a:pPr lvl="1"/>
            <a:r>
              <a:rPr lang="en-US" sz="2000" dirty="0" smtClean="0"/>
              <a:t>1 </a:t>
            </a:r>
            <a:r>
              <a:rPr lang="en-US" sz="2000" dirty="0" err="1" smtClean="0"/>
              <a:t>ortholog</a:t>
            </a:r>
            <a:r>
              <a:rPr lang="en-US" sz="2000" dirty="0" smtClean="0"/>
              <a:t> in worm – no pseudogenes</a:t>
            </a:r>
          </a:p>
          <a:p>
            <a:r>
              <a:rPr lang="en-US" sz="2000" b="1" dirty="0" err="1">
                <a:solidFill>
                  <a:srgbClr val="000090"/>
                </a:solidFill>
              </a:rPr>
              <a:t>P</a:t>
            </a:r>
            <a:r>
              <a:rPr lang="en-US" sz="2000" b="1" dirty="0" err="1" smtClean="0">
                <a:solidFill>
                  <a:srgbClr val="000090"/>
                </a:solidFill>
              </a:rPr>
              <a:t>hosphorylase</a:t>
            </a:r>
            <a:r>
              <a:rPr lang="en-US" sz="2000" b="1" dirty="0" smtClean="0">
                <a:solidFill>
                  <a:srgbClr val="000090"/>
                </a:solidFill>
              </a:rPr>
              <a:t> </a:t>
            </a:r>
            <a:r>
              <a:rPr lang="en-US" sz="2000" b="1" dirty="0">
                <a:solidFill>
                  <a:srgbClr val="000090"/>
                </a:solidFill>
              </a:rPr>
              <a:t>kinase, alpha 1 pseudogene 1</a:t>
            </a:r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E8C86-851E-0B42-9164-A202F1D79D15}" type="datetime1">
              <a:rPr lang="en-GB" smtClean="0"/>
              <a:t>13/08/2013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/>
              <a:t>65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00008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3906" r="68140"/>
          <a:stretch/>
        </p:blipFill>
        <p:spPr>
          <a:xfrm>
            <a:off x="511653" y="444500"/>
            <a:ext cx="955294" cy="86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188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			Human </a:t>
            </a:r>
            <a:r>
              <a:rPr lang="en-US" dirty="0"/>
              <a:t>- ENST00000412105.1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/>
          </a:bodyPr>
          <a:lstStyle/>
          <a:p>
            <a:r>
              <a:rPr lang="en-US" sz="2000" dirty="0"/>
              <a:t>Parent ENST00000382172.3 </a:t>
            </a:r>
            <a:r>
              <a:rPr lang="en-US" sz="2000" dirty="0" smtClean="0"/>
              <a:t>(chr13</a:t>
            </a:r>
            <a:r>
              <a:rPr lang="en-US" sz="2000" dirty="0"/>
              <a:t>:24304328-24463558:-</a:t>
            </a:r>
            <a:r>
              <a:rPr lang="en-US" sz="2000" dirty="0" smtClean="0"/>
              <a:t>1)</a:t>
            </a:r>
          </a:p>
          <a:p>
            <a:r>
              <a:rPr lang="en-US" sz="2000" dirty="0" smtClean="0"/>
              <a:t>Duplicated </a:t>
            </a:r>
            <a:r>
              <a:rPr lang="en-US" sz="2000" dirty="0"/>
              <a:t>pseudogene</a:t>
            </a:r>
          </a:p>
          <a:p>
            <a:r>
              <a:rPr lang="en-US" sz="2000" dirty="0" smtClean="0"/>
              <a:t>Chr13: 21872398-21880512:+1</a:t>
            </a:r>
          </a:p>
          <a:p>
            <a:r>
              <a:rPr lang="en-US" sz="2000" dirty="0" smtClean="0"/>
              <a:t>Sequence </a:t>
            </a:r>
            <a:r>
              <a:rPr lang="en-US" sz="2000" dirty="0"/>
              <a:t>similarity = </a:t>
            </a:r>
            <a:r>
              <a:rPr lang="en-US" sz="2000" dirty="0" smtClean="0"/>
              <a:t>62%</a:t>
            </a:r>
            <a:endParaRPr lang="en-US" sz="2000" dirty="0"/>
          </a:p>
          <a:p>
            <a:r>
              <a:rPr lang="en-US" sz="2000" dirty="0" err="1"/>
              <a:t>Coexpression</a:t>
            </a:r>
            <a:r>
              <a:rPr lang="en-US" sz="2000" dirty="0"/>
              <a:t> correlation = </a:t>
            </a:r>
            <a:r>
              <a:rPr lang="en-US" sz="2000" dirty="0" smtClean="0"/>
              <a:t>0.21, </a:t>
            </a:r>
            <a:r>
              <a:rPr lang="en-US" sz="2000" dirty="0" err="1"/>
              <a:t>pval</a:t>
            </a:r>
            <a:r>
              <a:rPr lang="en-US" sz="2000" dirty="0"/>
              <a:t>= </a:t>
            </a:r>
            <a:r>
              <a:rPr lang="en-US" sz="2000" dirty="0" smtClean="0"/>
              <a:t>0.23</a:t>
            </a:r>
            <a:endParaRPr lang="en-US" sz="2000" dirty="0"/>
          </a:p>
          <a:p>
            <a:r>
              <a:rPr lang="en-US" sz="2000" dirty="0"/>
              <a:t>Activity </a:t>
            </a:r>
            <a:r>
              <a:rPr lang="en-US" sz="2000" dirty="0" smtClean="0"/>
              <a:t>features </a:t>
            </a:r>
            <a:r>
              <a:rPr lang="en-US" sz="2000" b="1" dirty="0">
                <a:solidFill>
                  <a:srgbClr val="008000"/>
                </a:solidFill>
              </a:rPr>
              <a:t>√</a:t>
            </a:r>
            <a:endParaRPr lang="en-US" sz="2000" dirty="0"/>
          </a:p>
          <a:p>
            <a:r>
              <a:rPr lang="en-US" sz="2000" dirty="0" err="1" smtClean="0"/>
              <a:t>Orthology</a:t>
            </a:r>
            <a:r>
              <a:rPr lang="en-US" sz="2000" dirty="0"/>
              <a:t>:</a:t>
            </a:r>
          </a:p>
          <a:p>
            <a:pPr lvl="1"/>
            <a:r>
              <a:rPr lang="en-US" sz="1600" dirty="0" smtClean="0"/>
              <a:t>1:1 </a:t>
            </a:r>
            <a:r>
              <a:rPr lang="en-US" sz="1600" dirty="0" err="1"/>
              <a:t>ortholog</a:t>
            </a:r>
            <a:r>
              <a:rPr lang="en-US" sz="1600" dirty="0"/>
              <a:t> in </a:t>
            </a:r>
            <a:r>
              <a:rPr lang="en-US" sz="1600" dirty="0" smtClean="0"/>
              <a:t>worm – Y67H2A</a:t>
            </a:r>
            <a:r>
              <a:rPr lang="en-US" sz="1600" dirty="0"/>
              <a:t>.</a:t>
            </a:r>
            <a:r>
              <a:rPr lang="en-US" sz="1600" dirty="0" smtClean="0"/>
              <a:t>7 – </a:t>
            </a:r>
            <a:r>
              <a:rPr lang="en-US" sz="1600" dirty="0"/>
              <a:t>1 pseudogene - </a:t>
            </a:r>
            <a:r>
              <a:rPr lang="en-US" sz="1600" dirty="0" smtClean="0"/>
              <a:t>K08E7.10 (ambiguous – most likely duplicated)</a:t>
            </a:r>
          </a:p>
          <a:p>
            <a:pPr lvl="1"/>
            <a:r>
              <a:rPr lang="en-US" sz="1600" dirty="0" smtClean="0"/>
              <a:t>K08E7 – 72% sequence similarity to parent</a:t>
            </a:r>
          </a:p>
          <a:p>
            <a:pPr lvl="1"/>
            <a:r>
              <a:rPr lang="en-US" sz="1600" dirty="0" smtClean="0"/>
              <a:t>Shares 52% sequence similarity</a:t>
            </a:r>
          </a:p>
          <a:p>
            <a:pPr lvl="1"/>
            <a:r>
              <a:rPr lang="en-US" sz="1600" dirty="0" smtClean="0"/>
              <a:t>=&gt; pseudogenes developed independently after the speciation</a:t>
            </a:r>
          </a:p>
          <a:p>
            <a:pPr lvl="1"/>
            <a:r>
              <a:rPr lang="en-US" sz="1600" dirty="0" smtClean="0"/>
              <a:t>1:1 </a:t>
            </a:r>
            <a:r>
              <a:rPr lang="en-US" sz="1600" dirty="0" err="1" smtClean="0"/>
              <a:t>ortholog</a:t>
            </a:r>
            <a:r>
              <a:rPr lang="en-US" sz="1600" dirty="0" smtClean="0"/>
              <a:t> </a:t>
            </a:r>
            <a:r>
              <a:rPr lang="en-US" sz="1600" dirty="0"/>
              <a:t>in fly </a:t>
            </a:r>
            <a:r>
              <a:rPr lang="en-US" sz="1600" dirty="0" smtClean="0"/>
              <a:t>– FBgn0033038 – no pseudogene</a:t>
            </a:r>
            <a:endParaRPr lang="en-US" sz="1600" dirty="0"/>
          </a:p>
          <a:p>
            <a:r>
              <a:rPr lang="en-US" sz="2000" b="1" dirty="0">
                <a:solidFill>
                  <a:srgbClr val="000090"/>
                </a:solidFill>
              </a:rPr>
              <a:t>M</a:t>
            </a:r>
            <a:r>
              <a:rPr lang="en-US" sz="2000" b="1" dirty="0" smtClean="0">
                <a:solidFill>
                  <a:srgbClr val="000090"/>
                </a:solidFill>
              </a:rPr>
              <a:t>itochondrial </a:t>
            </a:r>
            <a:r>
              <a:rPr lang="en-US" sz="2000" b="1" dirty="0">
                <a:solidFill>
                  <a:srgbClr val="000090"/>
                </a:solidFill>
              </a:rPr>
              <a:t>intermediate peptidase pseudogene 3</a:t>
            </a:r>
            <a:endParaRPr lang="en-US" b="1" dirty="0">
              <a:solidFill>
                <a:srgbClr val="000090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D6183-3D92-1D4B-A4B8-3CF9C9CD9473}" type="datetime1">
              <a:rPr lang="en-GB" smtClean="0"/>
              <a:t>13/08/2013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/>
              <a:t>66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220" r="69342"/>
          <a:stretch/>
        </p:blipFill>
        <p:spPr>
          <a:xfrm>
            <a:off x="427157" y="501716"/>
            <a:ext cx="957143" cy="89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9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ormCoexpAge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611" r="2063"/>
          <a:stretch/>
        </p:blipFill>
        <p:spPr>
          <a:xfrm>
            <a:off x="16179" y="88893"/>
            <a:ext cx="7692721" cy="554693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21017-5783-A445-A781-1835C8E81B33}" type="datetime1">
              <a:rPr lang="en-GB" smtClean="0"/>
              <a:t>13/08/2013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90521" y="3065975"/>
            <a:ext cx="6983999" cy="1832709"/>
          </a:xfrm>
          <a:prstGeom prst="rect">
            <a:avLst/>
          </a:prstGeom>
          <a:noFill/>
          <a:ln>
            <a:solidFill>
              <a:srgbClr val="008000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00200" y="1561302"/>
            <a:ext cx="6983999" cy="1504673"/>
          </a:xfrm>
          <a:prstGeom prst="rect">
            <a:avLst/>
          </a:prstGeom>
          <a:noFill/>
          <a:ln>
            <a:solidFill>
              <a:srgbClr val="008000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00201" y="151097"/>
            <a:ext cx="5054256" cy="1410206"/>
          </a:xfrm>
          <a:prstGeom prst="rect">
            <a:avLst/>
          </a:prstGeom>
          <a:noFill/>
          <a:ln>
            <a:solidFill>
              <a:srgbClr val="008000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662545" y="151097"/>
            <a:ext cx="1920063" cy="2914878"/>
          </a:xfrm>
          <a:prstGeom prst="rect">
            <a:avLst/>
          </a:prstGeom>
          <a:noFill/>
          <a:ln>
            <a:solidFill>
              <a:srgbClr val="008000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092959" y="170788"/>
            <a:ext cx="491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ea"/>
              <a:buAutoNum type="circleNumDbPlain"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746" r="68140"/>
          <a:stretch/>
        </p:blipFill>
        <p:spPr>
          <a:xfrm>
            <a:off x="5573396" y="1569392"/>
            <a:ext cx="428903" cy="3575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220" r="69342"/>
          <a:stretch/>
        </p:blipFill>
        <p:spPr>
          <a:xfrm>
            <a:off x="511652" y="1542947"/>
            <a:ext cx="412724" cy="3839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066" r="68140"/>
          <a:stretch/>
        </p:blipFill>
        <p:spPr>
          <a:xfrm>
            <a:off x="519741" y="3033610"/>
            <a:ext cx="428903" cy="3893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3906" r="68140"/>
          <a:stretch/>
        </p:blipFill>
        <p:spPr>
          <a:xfrm>
            <a:off x="511652" y="153695"/>
            <a:ext cx="428903" cy="387734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7547355" y="-8090"/>
            <a:ext cx="1690674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Worm</a:t>
            </a:r>
            <a:endParaRPr lang="en-US" sz="3600" dirty="0"/>
          </a:p>
        </p:txBody>
      </p:sp>
      <p:pic>
        <p:nvPicPr>
          <p:cNvPr id="17" name="Picture 16" descr="Age.Worm.pdf"/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46" t="11938" r="4555" b="5973"/>
          <a:stretch/>
        </p:blipFill>
        <p:spPr>
          <a:xfrm>
            <a:off x="6858000" y="4974157"/>
            <a:ext cx="2274872" cy="1865842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H="1" flipV="1">
            <a:off x="5803900" y="385610"/>
            <a:ext cx="596900" cy="4953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2529599" y="436410"/>
            <a:ext cx="596900" cy="4953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2292350" y="2392210"/>
            <a:ext cx="596900" cy="4953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26499" y="5311282"/>
            <a:ext cx="163609" cy="153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266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 algn="l">
              <a:buFont typeface="+mj-ea"/>
              <a:buAutoNum type="circleNumDbPlain"/>
            </a:pPr>
            <a:r>
              <a:rPr lang="en-US" dirty="0"/>
              <a:t>Worm - Y63D3A.11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16500"/>
          </a:xfrm>
        </p:spPr>
        <p:txBody>
          <a:bodyPr>
            <a:normAutofit/>
          </a:bodyPr>
          <a:lstStyle/>
          <a:p>
            <a:r>
              <a:rPr lang="en-US" sz="2000" dirty="0"/>
              <a:t>Parent Y63D3A.</a:t>
            </a:r>
            <a:r>
              <a:rPr lang="en-US" sz="2000" dirty="0" smtClean="0"/>
              <a:t>9 (</a:t>
            </a:r>
            <a:r>
              <a:rPr lang="en-US" sz="2000" dirty="0" err="1" smtClean="0"/>
              <a:t>chrI</a:t>
            </a:r>
            <a:r>
              <a:rPr lang="en-US" sz="2000" dirty="0"/>
              <a:t>: 14,083,036-</a:t>
            </a:r>
            <a:r>
              <a:rPr lang="en-US" sz="2000" dirty="0" smtClean="0"/>
              <a:t>14,084,186)</a:t>
            </a:r>
          </a:p>
          <a:p>
            <a:r>
              <a:rPr lang="en-US" sz="2000" dirty="0" smtClean="0"/>
              <a:t>Probably duplicated pseudogenes</a:t>
            </a:r>
          </a:p>
          <a:p>
            <a:r>
              <a:rPr lang="en-US" sz="2000" dirty="0" smtClean="0"/>
              <a:t>chrI:14085676-14086673</a:t>
            </a:r>
          </a:p>
          <a:p>
            <a:r>
              <a:rPr lang="en-US" sz="2000" dirty="0" smtClean="0"/>
              <a:t>Sequence similarity = 80%</a:t>
            </a:r>
          </a:p>
          <a:p>
            <a:r>
              <a:rPr lang="en-US" sz="2000" dirty="0" err="1" smtClean="0"/>
              <a:t>Coexpression</a:t>
            </a:r>
            <a:r>
              <a:rPr lang="en-US" sz="2000" dirty="0" smtClean="0"/>
              <a:t> correlation = 0.91, </a:t>
            </a:r>
            <a:r>
              <a:rPr lang="en-US" sz="2000" dirty="0" err="1" smtClean="0"/>
              <a:t>pval</a:t>
            </a:r>
            <a:r>
              <a:rPr lang="en-US" sz="2000" dirty="0" smtClean="0"/>
              <a:t> = 0</a:t>
            </a:r>
          </a:p>
          <a:p>
            <a:r>
              <a:rPr lang="en-US" sz="2000" dirty="0" smtClean="0"/>
              <a:t>Activity features </a:t>
            </a:r>
            <a:r>
              <a:rPr lang="en-US" sz="2000" b="1" dirty="0" smtClean="0">
                <a:solidFill>
                  <a:srgbClr val="008000"/>
                </a:solidFill>
              </a:rPr>
              <a:t>√</a:t>
            </a:r>
          </a:p>
          <a:p>
            <a:r>
              <a:rPr lang="en-US" sz="2000" dirty="0" err="1" smtClean="0"/>
              <a:t>Orthology</a:t>
            </a:r>
            <a:r>
              <a:rPr lang="en-US" sz="2000" dirty="0" smtClean="0"/>
              <a:t>:</a:t>
            </a:r>
          </a:p>
          <a:p>
            <a:pPr lvl="1"/>
            <a:r>
              <a:rPr lang="en-US" sz="1600" dirty="0" smtClean="0"/>
              <a:t>No </a:t>
            </a:r>
            <a:r>
              <a:rPr lang="en-US" sz="1600" dirty="0" err="1" smtClean="0"/>
              <a:t>orthologs</a:t>
            </a:r>
            <a:r>
              <a:rPr lang="en-US" sz="1600" dirty="0" smtClean="0"/>
              <a:t> within human / fly</a:t>
            </a:r>
          </a:p>
          <a:p>
            <a:r>
              <a:rPr lang="en-US" sz="2000" dirty="0" err="1" smtClean="0"/>
              <a:t>Paralogs</a:t>
            </a:r>
            <a:r>
              <a:rPr lang="en-US" sz="2000" dirty="0" smtClean="0"/>
              <a:t>:</a:t>
            </a:r>
          </a:p>
          <a:p>
            <a:pPr lvl="1"/>
            <a:r>
              <a:rPr lang="en-US" sz="1600" dirty="0" smtClean="0"/>
              <a:t>5 within species </a:t>
            </a:r>
            <a:r>
              <a:rPr lang="en-US" sz="1600" dirty="0" err="1" smtClean="0"/>
              <a:t>paralogs</a:t>
            </a:r>
            <a:r>
              <a:rPr lang="en-US" sz="1600" dirty="0" smtClean="0"/>
              <a:t> -&gt; </a:t>
            </a:r>
            <a:r>
              <a:rPr lang="en-US" sz="1600" dirty="0" err="1" smtClean="0"/>
              <a:t>chr</a:t>
            </a:r>
            <a:r>
              <a:rPr lang="en-US" sz="1600" dirty="0" smtClean="0"/>
              <a:t> II</a:t>
            </a:r>
          </a:p>
          <a:p>
            <a:pPr lvl="1"/>
            <a:r>
              <a:rPr lang="en-US" sz="1600" dirty="0" smtClean="0"/>
              <a:t>No correlated pseudogenes</a:t>
            </a:r>
          </a:p>
          <a:p>
            <a:r>
              <a:rPr lang="en-US" sz="2000" dirty="0" smtClean="0"/>
              <a:t>Comparison with other worm species:</a:t>
            </a:r>
          </a:p>
          <a:p>
            <a:pPr lvl="1"/>
            <a:r>
              <a:rPr lang="en-US" sz="1600" dirty="0" smtClean="0"/>
              <a:t>Pseudogene not preserved</a:t>
            </a:r>
          </a:p>
          <a:p>
            <a:r>
              <a:rPr lang="en-US" sz="2000" b="1" dirty="0" smtClean="0">
                <a:solidFill>
                  <a:srgbClr val="000090"/>
                </a:solidFill>
              </a:rPr>
              <a:t>Fbox-93</a:t>
            </a:r>
            <a:endParaRPr lang="en-US" sz="2000" b="1" dirty="0">
              <a:solidFill>
                <a:srgbClr val="00009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7950-A109-9F40-A7DC-8AE70F3EAEB3}" type="datetime1">
              <a:rPr lang="en-GB" smtClean="0"/>
              <a:t>13/08/2013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817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Observations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Using the selection criteria we are able to identify know functional pseudogenes</a:t>
            </a:r>
          </a:p>
          <a:p>
            <a:pPr>
              <a:buFontTx/>
              <a:buChar char="•"/>
            </a:pPr>
            <a:r>
              <a:rPr lang="en-US" sz="2400" dirty="0" smtClean="0"/>
              <a:t>Functionality </a:t>
            </a:r>
            <a:r>
              <a:rPr lang="en-US" sz="2400" dirty="0"/>
              <a:t>is preserved within a specie however, it does not extends to </a:t>
            </a:r>
            <a:r>
              <a:rPr lang="en-US" sz="2400" dirty="0" smtClean="0"/>
              <a:t>other </a:t>
            </a:r>
            <a:r>
              <a:rPr lang="en-US" sz="2400" dirty="0"/>
              <a:t>organisms</a:t>
            </a:r>
          </a:p>
          <a:p>
            <a:pPr>
              <a:buFontTx/>
              <a:buChar char="•"/>
            </a:pPr>
            <a:r>
              <a:rPr lang="en-US" sz="2400" dirty="0"/>
              <a:t>Human is too distant to worm and fly to show any conservation of functional pseudogenes </a:t>
            </a:r>
            <a:r>
              <a:rPr lang="en-US" sz="2400" dirty="0" smtClean="0"/>
              <a:t>across these species.</a:t>
            </a:r>
          </a:p>
          <a:p>
            <a:pPr>
              <a:buFontTx/>
              <a:buChar char="•"/>
            </a:pPr>
            <a:r>
              <a:rPr lang="en-US" sz="2400" dirty="0" smtClean="0"/>
              <a:t>C. </a:t>
            </a:r>
            <a:r>
              <a:rPr lang="en-US" sz="2400" dirty="0" err="1" smtClean="0"/>
              <a:t>elegans</a:t>
            </a:r>
            <a:r>
              <a:rPr lang="en-US" sz="2400" dirty="0" smtClean="0"/>
              <a:t>  pseudogenes are not conserved across other nematodes.</a:t>
            </a:r>
          </a:p>
          <a:p>
            <a:pPr>
              <a:buFontTx/>
              <a:buChar char="•"/>
            </a:pPr>
            <a:r>
              <a:rPr lang="en-US" sz="2400" dirty="0" smtClean="0"/>
              <a:t>New! Some human pseudogenes are conserved across other primates.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B34BB-EF18-474A-BAE9-069A5B020A86}" type="datetime1">
              <a:rPr lang="en-GB" smtClean="0"/>
              <a:t>13/08/2013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209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273050"/>
            <a:ext cx="3175000" cy="1162050"/>
          </a:xfrm>
        </p:spPr>
        <p:txBody>
          <a:bodyPr>
            <a:noAutofit/>
          </a:bodyPr>
          <a:lstStyle/>
          <a:p>
            <a:r>
              <a:rPr lang="en-US" sz="3200" b="0" dirty="0" smtClean="0"/>
              <a:t>Biotype Distribution</a:t>
            </a:r>
            <a:endParaRPr lang="en-US" sz="32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13/08/2013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5869360"/>
              </p:ext>
            </p:extLst>
          </p:nvPr>
        </p:nvGraphicFramePr>
        <p:xfrm>
          <a:off x="2390619" y="391318"/>
          <a:ext cx="2292454" cy="198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3122035"/>
              </p:ext>
            </p:extLst>
          </p:nvPr>
        </p:nvGraphicFramePr>
        <p:xfrm>
          <a:off x="4432300" y="391318"/>
          <a:ext cx="2282981" cy="198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4409661"/>
              </p:ext>
            </p:extLst>
          </p:nvPr>
        </p:nvGraphicFramePr>
        <p:xfrm>
          <a:off x="6743700" y="391318"/>
          <a:ext cx="2301927" cy="198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9597076"/>
              </p:ext>
            </p:extLst>
          </p:nvPr>
        </p:nvGraphicFramePr>
        <p:xfrm>
          <a:off x="2340027" y="2377281"/>
          <a:ext cx="2301927" cy="198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9304931"/>
              </p:ext>
            </p:extLst>
          </p:nvPr>
        </p:nvGraphicFramePr>
        <p:xfrm>
          <a:off x="4432300" y="2377281"/>
          <a:ext cx="2311400" cy="198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9734088"/>
              </p:ext>
            </p:extLst>
          </p:nvPr>
        </p:nvGraphicFramePr>
        <p:xfrm>
          <a:off x="6734227" y="2377281"/>
          <a:ext cx="2311400" cy="198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0740712"/>
              </p:ext>
            </p:extLst>
          </p:nvPr>
        </p:nvGraphicFramePr>
        <p:xfrm>
          <a:off x="2371673" y="4470400"/>
          <a:ext cx="2311400" cy="198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3023339"/>
              </p:ext>
            </p:extLst>
          </p:nvPr>
        </p:nvGraphicFramePr>
        <p:xfrm>
          <a:off x="4432300" y="4370387"/>
          <a:ext cx="2301927" cy="198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6872402"/>
              </p:ext>
            </p:extLst>
          </p:nvPr>
        </p:nvGraphicFramePr>
        <p:xfrm>
          <a:off x="6734227" y="4370387"/>
          <a:ext cx="2311400" cy="198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6121134"/>
              </p:ext>
            </p:extLst>
          </p:nvPr>
        </p:nvGraphicFramePr>
        <p:xfrm>
          <a:off x="571500" y="1729581"/>
          <a:ext cx="2019300" cy="2260599"/>
        </p:xfrm>
        <a:graphic>
          <a:graphicData uri="http://schemas.openxmlformats.org/drawingml/2006/table">
            <a:tbl>
              <a:tblPr/>
              <a:tblGrid>
                <a:gridCol w="965200"/>
                <a:gridCol w="1054100"/>
              </a:tblGrid>
              <a:tr h="20304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Organism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#</a:t>
                      </a:r>
                      <a:r>
                        <a:rPr lang="en-US" sz="1400" b="1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Pgenes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Human</a:t>
                      </a:r>
                    </a:p>
                  </a:txBody>
                  <a:tcPr marL="12700" marR="12700" marT="1270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11216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Chimp</a:t>
                      </a:r>
                    </a:p>
                  </a:txBody>
                  <a:tcPr marL="12700" marR="12700" marT="1270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14933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Gorilla</a:t>
                      </a:r>
                    </a:p>
                  </a:txBody>
                  <a:tcPr marL="12700" marR="12700" marT="1270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16330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Orangutan</a:t>
                      </a:r>
                    </a:p>
                  </a:txBody>
                  <a:tcPr marL="12700" marR="12700" marT="1270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16861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Macaque</a:t>
                      </a:r>
                    </a:p>
                  </a:txBody>
                  <a:tcPr marL="12700" marR="12700" marT="1270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13435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Marmoset</a:t>
                      </a:r>
                    </a:p>
                  </a:txBody>
                  <a:tcPr marL="12700" marR="12700" marT="1270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29668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Mouse</a:t>
                      </a:r>
                    </a:p>
                  </a:txBody>
                  <a:tcPr marL="12700" marR="12700" marT="1270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15887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Worm</a:t>
                      </a:r>
                    </a:p>
                  </a:txBody>
                  <a:tcPr marL="12700" marR="12700" marT="1270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911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Fly</a:t>
                      </a:r>
                    </a:p>
                  </a:txBody>
                  <a:tcPr marL="12700" marR="12700" marT="1270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145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584200" y="4203700"/>
            <a:ext cx="203200" cy="215900"/>
          </a:xfrm>
          <a:prstGeom prst="rect">
            <a:avLst/>
          </a:prstGeom>
          <a:solidFill>
            <a:srgbClr val="FF790B"/>
          </a:solidFill>
          <a:ln>
            <a:solidFill>
              <a:srgbClr val="FF790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84200" y="4622800"/>
            <a:ext cx="203200" cy="215900"/>
          </a:xfrm>
          <a:prstGeom prst="rect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84200" y="5054600"/>
            <a:ext cx="203200" cy="215900"/>
          </a:xfrm>
          <a:prstGeom prst="rect">
            <a:avLst/>
          </a:prstGeom>
          <a:pattFill prst="ltDnDiag">
            <a:fgClr>
              <a:prstClr val="black"/>
            </a:fgClr>
            <a:bgClr>
              <a:prstClr val="white"/>
            </a:bgClr>
          </a:patt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800308" y="4011756"/>
            <a:ext cx="1412719" cy="1349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400" dirty="0" smtClean="0">
                <a:latin typeface="Helvetica"/>
                <a:cs typeface="Helvetica"/>
              </a:rPr>
              <a:t>Duplicated</a:t>
            </a:r>
          </a:p>
          <a:p>
            <a:pPr>
              <a:lnSpc>
                <a:spcPct val="200000"/>
              </a:lnSpc>
            </a:pPr>
            <a:r>
              <a:rPr lang="en-US" sz="1400" dirty="0" smtClean="0">
                <a:latin typeface="Helvetica"/>
                <a:cs typeface="Helvetica"/>
              </a:rPr>
              <a:t>Processed</a:t>
            </a:r>
          </a:p>
          <a:p>
            <a:pPr>
              <a:lnSpc>
                <a:spcPct val="200000"/>
              </a:lnSpc>
            </a:pPr>
            <a:r>
              <a:rPr lang="en-US" sz="1400" dirty="0" smtClean="0">
                <a:latin typeface="Helvetica"/>
                <a:cs typeface="Helvetica"/>
              </a:rPr>
              <a:t>Other*</a:t>
            </a:r>
            <a:endParaRPr lang="en-US" sz="1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85265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Conservation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28EE5-8A21-FF48-9D86-2E02AC8EBDC7}" type="datetime1">
              <a:rPr lang="en-GB" smtClean="0"/>
              <a:t>13/08/2013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482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Data source: 1000 Genome Phase 1</a:t>
            </a:r>
          </a:p>
          <a:p>
            <a:pPr lvl="1"/>
            <a:r>
              <a:rPr lang="en-US" sz="2000" dirty="0" smtClean="0"/>
              <a:t>Low coverage </a:t>
            </a:r>
          </a:p>
          <a:p>
            <a:pPr lvl="1"/>
            <a:r>
              <a:rPr lang="en-US" sz="2000" dirty="0" err="1" smtClean="0"/>
              <a:t>Exome</a:t>
            </a:r>
            <a:endParaRPr lang="en-US" sz="2000" dirty="0" smtClean="0"/>
          </a:p>
          <a:p>
            <a:r>
              <a:rPr lang="en-US" sz="2000" dirty="0" smtClean="0"/>
              <a:t>SNPs in </a:t>
            </a:r>
            <a:r>
              <a:rPr lang="en-US" sz="2000" dirty="0" err="1" smtClean="0"/>
              <a:t>exonic</a:t>
            </a:r>
            <a:r>
              <a:rPr lang="en-US" sz="2000" dirty="0" smtClean="0"/>
              <a:t> regions of ~4000 parent protein coding genes</a:t>
            </a:r>
          </a:p>
          <a:p>
            <a:pPr lvl="1"/>
            <a:r>
              <a:rPr lang="en-US" sz="2000" dirty="0"/>
              <a:t>21107 </a:t>
            </a:r>
            <a:r>
              <a:rPr lang="en-US" sz="2000" dirty="0" err="1" smtClean="0"/>
              <a:t>exome</a:t>
            </a:r>
            <a:endParaRPr lang="en-US" sz="2000" dirty="0"/>
          </a:p>
          <a:p>
            <a:pPr lvl="1"/>
            <a:r>
              <a:rPr lang="en-US" sz="2000" dirty="0" smtClean="0"/>
              <a:t>44773 low coverage</a:t>
            </a:r>
          </a:p>
          <a:p>
            <a:r>
              <a:rPr lang="en-US" sz="2000" dirty="0" smtClean="0"/>
              <a:t>Two approaches:</a:t>
            </a:r>
          </a:p>
          <a:p>
            <a:pPr lvl="1"/>
            <a:r>
              <a:rPr lang="en-US" sz="2000" dirty="0" smtClean="0"/>
              <a:t>SNP density (SNPs/Mb)</a:t>
            </a:r>
          </a:p>
          <a:p>
            <a:pPr lvl="1"/>
            <a:r>
              <a:rPr lang="en-US" sz="2000" dirty="0" smtClean="0"/>
              <a:t>Rare allele frequency</a:t>
            </a:r>
          </a:p>
          <a:p>
            <a:r>
              <a:rPr lang="en-US" sz="2000" dirty="0" smtClean="0"/>
              <a:t>Upstream region:</a:t>
            </a:r>
          </a:p>
          <a:p>
            <a:pPr lvl="1"/>
            <a:r>
              <a:rPr lang="en-US" sz="2000" dirty="0" smtClean="0"/>
              <a:t>UTR exons  for each parent gene </a:t>
            </a:r>
          </a:p>
          <a:p>
            <a:pPr lvl="1"/>
            <a:r>
              <a:rPr lang="en-US" sz="2000" dirty="0" smtClean="0"/>
              <a:t>UTR exons within 2kb of upstream/downstream region of each pseudogene</a:t>
            </a:r>
          </a:p>
          <a:p>
            <a:pPr marL="457200" lvl="1" indent="0">
              <a:buNone/>
            </a:pPr>
            <a:endParaRPr lang="en-US" sz="1800" dirty="0" smtClean="0"/>
          </a:p>
          <a:p>
            <a:pPr lvl="1"/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8B45B-A328-5346-A119-12F8FA484E60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13/08/2013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2548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Coding Genes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2637" b="2637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13/08/2013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7355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Pseudogenes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2637" b="2637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13/08/2013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1665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Selection Criteria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83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Use Low Coverage SNPs:</a:t>
            </a:r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Threshold = 4  for protein coding genes</a:t>
            </a:r>
            <a:endParaRPr lang="en-US" dirty="0">
              <a:solidFill>
                <a:srgbClr val="000090"/>
              </a:solidFill>
            </a:endParaRP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Threshold = 4 -&gt;   881 pseudogenes under selection</a:t>
            </a:r>
          </a:p>
          <a:p>
            <a:pPr lvl="1"/>
            <a:r>
              <a:rPr lang="en-US" dirty="0" smtClean="0"/>
              <a:t>Threshold = 3 -&gt; 1074 pseudogenes under selection</a:t>
            </a:r>
          </a:p>
          <a:p>
            <a:pPr lvl="1"/>
            <a:r>
              <a:rPr lang="en-US" dirty="0" smtClean="0"/>
              <a:t>Threshold = 2 -&gt; 1609 pseudogenes under selection</a:t>
            </a:r>
          </a:p>
          <a:p>
            <a:pPr lvl="1"/>
            <a:r>
              <a:rPr lang="en-US" dirty="0" smtClean="0"/>
              <a:t>Threshold = 1 -&gt; 2188 pseudogenes under neutral selection</a:t>
            </a:r>
          </a:p>
          <a:p>
            <a:pPr lvl="1"/>
            <a:r>
              <a:rPr lang="en-US" smtClean="0"/>
              <a:t>Threshold </a:t>
            </a:r>
            <a:r>
              <a:rPr lang="en-US" dirty="0" smtClean="0"/>
              <a:t>&lt; 1 -&gt; 8879 pseudogenes under selection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13/08/2013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1045352"/>
              </p:ext>
            </p:extLst>
          </p:nvPr>
        </p:nvGraphicFramePr>
        <p:xfrm>
          <a:off x="1536700" y="2097088"/>
          <a:ext cx="2841625" cy="89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6" name="Equation" r:id="rId3" imgW="1447800" imgH="457200" progId="Equation.3">
                  <p:embed/>
                </p:oleObj>
              </mc:Choice>
              <mc:Fallback>
                <p:oleObj name="Equation" r:id="rId3" imgW="14478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36700" y="2097088"/>
                        <a:ext cx="2841625" cy="898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31854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I data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13/08/2013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52500" y="806450"/>
            <a:ext cx="7226300" cy="6051550"/>
            <a:chOff x="952500" y="69850"/>
            <a:chExt cx="7226300" cy="60515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t="13915"/>
            <a:stretch/>
          </p:blipFill>
          <p:spPr>
            <a:xfrm>
              <a:off x="952500" y="1485900"/>
              <a:ext cx="7226300" cy="46355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3514" t="12264" b="56721"/>
            <a:stretch/>
          </p:blipFill>
          <p:spPr>
            <a:xfrm>
              <a:off x="1206500" y="69850"/>
              <a:ext cx="6972300" cy="1670050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1804459" y="1300162"/>
              <a:ext cx="311150" cy="269875"/>
              <a:chOff x="4064000" y="2143125"/>
              <a:chExt cx="311150" cy="269875"/>
            </a:xfrm>
          </p:grpSpPr>
          <p:cxnSp>
            <p:nvCxnSpPr>
              <p:cNvPr id="8" name="Straight Connector 7"/>
              <p:cNvCxnSpPr/>
              <p:nvPr/>
            </p:nvCxnSpPr>
            <p:spPr>
              <a:xfrm flipV="1">
                <a:off x="4064000" y="2143125"/>
                <a:ext cx="266700" cy="2032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flipV="1">
                <a:off x="4108450" y="2209800"/>
                <a:ext cx="266700" cy="2032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flipV="1">
                <a:off x="4083050" y="2178050"/>
                <a:ext cx="266700" cy="203200"/>
              </a:xfrm>
              <a:prstGeom prst="line">
                <a:avLst/>
              </a:prstGeom>
              <a:ln w="762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" name="Rectangle 13"/>
          <p:cNvSpPr/>
          <p:nvPr/>
        </p:nvSpPr>
        <p:spPr>
          <a:xfrm>
            <a:off x="6057900" y="1562100"/>
            <a:ext cx="110067" cy="101600"/>
          </a:xfrm>
          <a:prstGeom prst="rect">
            <a:avLst/>
          </a:prstGeom>
          <a:solidFill>
            <a:srgbClr val="FF0000"/>
          </a:solid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057900" y="1765300"/>
            <a:ext cx="110067" cy="101600"/>
          </a:xfrm>
          <a:prstGeom prst="rect">
            <a:avLst/>
          </a:prstGeom>
          <a:solidFill>
            <a:srgbClr val="2DFF00"/>
          </a:solid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155275" y="1456268"/>
            <a:ext cx="1553625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000" dirty="0" smtClean="0">
                <a:latin typeface="Arial"/>
                <a:cs typeface="Arial"/>
              </a:rPr>
              <a:t>Transcribed</a:t>
            </a:r>
          </a:p>
          <a:p>
            <a:pPr>
              <a:lnSpc>
                <a:spcPct val="130000"/>
              </a:lnSpc>
            </a:pPr>
            <a:r>
              <a:rPr lang="en-US" sz="1000" dirty="0" smtClean="0">
                <a:latin typeface="Arial"/>
                <a:cs typeface="Arial"/>
              </a:rPr>
              <a:t>Non Transcribed</a:t>
            </a:r>
          </a:p>
        </p:txBody>
      </p:sp>
      <p:pic>
        <p:nvPicPr>
          <p:cNvPr id="17" name="Picture 16" descr="SNP-DAF-tr-nontr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1" t="87784" r="13139" b="11111"/>
          <a:stretch/>
        </p:blipFill>
        <p:spPr>
          <a:xfrm>
            <a:off x="1763184" y="5645152"/>
            <a:ext cx="5996516" cy="14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747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er Activity Type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13/08/2013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2644" b="-2"/>
          <a:stretch/>
        </p:blipFill>
        <p:spPr>
          <a:xfrm>
            <a:off x="850900" y="2806700"/>
            <a:ext cx="7226300" cy="416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6327" t="35938" r="75922" b="28921"/>
          <a:stretch/>
        </p:blipFill>
        <p:spPr>
          <a:xfrm>
            <a:off x="1308100" y="1016000"/>
            <a:ext cx="1282700" cy="18923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693334" y="3226859"/>
            <a:ext cx="311150" cy="269875"/>
            <a:chOff x="4064000" y="2143125"/>
            <a:chExt cx="311150" cy="269875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4064000" y="2143125"/>
              <a:ext cx="266700" cy="20320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4108450" y="2209800"/>
              <a:ext cx="266700" cy="20320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4083050" y="2178050"/>
              <a:ext cx="266700" cy="203200"/>
            </a:xfrm>
            <a:prstGeom prst="line">
              <a:avLst/>
            </a:prstGeom>
            <a:ln w="762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6057900" y="1562100"/>
            <a:ext cx="110067" cy="101600"/>
          </a:xfrm>
          <a:prstGeom prst="rect">
            <a:avLst/>
          </a:prstGeom>
          <a:solidFill>
            <a:srgbClr val="FF0000"/>
          </a:solid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057900" y="1765300"/>
            <a:ext cx="110067" cy="101600"/>
          </a:xfrm>
          <a:prstGeom prst="rect">
            <a:avLst/>
          </a:prstGeom>
          <a:solidFill>
            <a:srgbClr val="FFFF00"/>
          </a:solid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057900" y="1968500"/>
            <a:ext cx="110067" cy="101600"/>
          </a:xfrm>
          <a:prstGeom prst="rect">
            <a:avLst/>
          </a:prstGeom>
          <a:solidFill>
            <a:srgbClr val="0000FF"/>
          </a:solid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155275" y="1456268"/>
            <a:ext cx="618067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000" dirty="0" smtClean="0">
                <a:latin typeface="Arial"/>
                <a:cs typeface="Arial"/>
              </a:rPr>
              <a:t>Active</a:t>
            </a:r>
          </a:p>
          <a:p>
            <a:pPr>
              <a:lnSpc>
                <a:spcPct val="130000"/>
              </a:lnSpc>
            </a:pPr>
            <a:r>
              <a:rPr lang="en-US" sz="1000" dirty="0" smtClean="0">
                <a:latin typeface="Arial"/>
                <a:cs typeface="Arial"/>
              </a:rPr>
              <a:t>Zombie</a:t>
            </a:r>
          </a:p>
          <a:p>
            <a:pPr>
              <a:lnSpc>
                <a:spcPct val="130000"/>
              </a:lnSpc>
            </a:pPr>
            <a:r>
              <a:rPr lang="en-US" sz="1000" dirty="0" smtClean="0">
                <a:latin typeface="Arial"/>
                <a:cs typeface="Arial"/>
              </a:rPr>
              <a:t>Dead</a:t>
            </a:r>
            <a:endParaRPr lang="en-US" sz="1000" dirty="0">
              <a:latin typeface="Arial"/>
              <a:cs typeface="Arial"/>
            </a:endParaRPr>
          </a:p>
        </p:txBody>
      </p:sp>
      <p:pic>
        <p:nvPicPr>
          <p:cNvPr id="18" name="Picture 17" descr="SNP-DAF-tr-nontr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1" t="87784" r="13139" b="11111"/>
          <a:stretch/>
        </p:blipFill>
        <p:spPr>
          <a:xfrm>
            <a:off x="1686984" y="5784852"/>
            <a:ext cx="5996516" cy="14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635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SNP density method is not statistically robust for identifying conserved pseudogenes</a:t>
            </a:r>
          </a:p>
          <a:p>
            <a:endParaRPr lang="en-US" dirty="0" smtClean="0"/>
          </a:p>
          <a:p>
            <a:r>
              <a:rPr lang="en-US" dirty="0" smtClean="0"/>
              <a:t>Pseudogenes as a whole are enriched in rare </a:t>
            </a:r>
            <a:r>
              <a:rPr lang="en-US" dirty="0" smtClean="0"/>
              <a:t>alleles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13/08/2013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0110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On-going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Primate pseudogene evolution, activity and </a:t>
            </a:r>
            <a:r>
              <a:rPr lang="en-US" dirty="0" smtClean="0"/>
              <a:t>conservation</a:t>
            </a:r>
          </a:p>
          <a:p>
            <a:endParaRPr lang="en-US" dirty="0"/>
          </a:p>
          <a:p>
            <a:r>
              <a:rPr lang="en-US" dirty="0" smtClean="0"/>
              <a:t>Activity data for chimp and mouse -&gt; compare the level of highly active </a:t>
            </a:r>
            <a:r>
              <a:rPr lang="en-US" dirty="0" err="1" smtClean="0"/>
              <a:t>pgenes</a:t>
            </a:r>
            <a:r>
              <a:rPr lang="en-US" dirty="0" smtClean="0"/>
              <a:t> in human, primates, mammals, worm, fly (Joel)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13/08/2013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7887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alphaModFix amt="46000"/>
          </a:blip>
          <a:srcRect l="337" r="337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14/08/2013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1400" y="2317234"/>
            <a:ext cx="149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Helvetica"/>
                <a:cs typeface="Helvetica"/>
              </a:rPr>
              <a:t>Mark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45000" y="3785632"/>
            <a:ext cx="149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Helvetica"/>
                <a:cs typeface="Helvetica"/>
              </a:rPr>
              <a:t>Suganthi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80000" y="4717534"/>
            <a:ext cx="149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Jing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81400" y="4348202"/>
            <a:ext cx="149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Yan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90800" y="2761734"/>
            <a:ext cx="149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Helvetica"/>
                <a:cs typeface="Helvetica"/>
              </a:rPr>
              <a:t>Baikang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26000" y="2926834"/>
            <a:ext cx="149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Jasmine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81400" y="5624036"/>
            <a:ext cx="149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Helvetica"/>
                <a:cs typeface="Helvetica"/>
              </a:rPr>
              <a:t>Gersteinlab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75300" y="3934991"/>
            <a:ext cx="149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Helvetica"/>
                <a:cs typeface="Helvetica"/>
              </a:rPr>
              <a:t>Daifeng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45000" y="5254704"/>
            <a:ext cx="149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Yao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94300" y="3448796"/>
            <a:ext cx="149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Michael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40100" y="3633462"/>
            <a:ext cx="149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Joel</a:t>
            </a:r>
            <a:endParaRPr lang="en-US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20081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3200" b="0" dirty="0"/>
              <a:t>Biotype Distribution</a:t>
            </a:r>
            <a:endParaRPr lang="en-US" sz="32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C2262-5C0E-CA4C-A071-1E1F5AEE1C82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1651959"/>
              </p:ext>
            </p:extLst>
          </p:nvPr>
        </p:nvGraphicFramePr>
        <p:xfrm>
          <a:off x="2621730" y="38487"/>
          <a:ext cx="2967163" cy="2674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9033041"/>
              </p:ext>
            </p:extLst>
          </p:nvPr>
        </p:nvGraphicFramePr>
        <p:xfrm>
          <a:off x="4753690" y="38487"/>
          <a:ext cx="2967163" cy="2674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9519192"/>
              </p:ext>
            </p:extLst>
          </p:nvPr>
        </p:nvGraphicFramePr>
        <p:xfrm>
          <a:off x="6634970" y="38487"/>
          <a:ext cx="2995557" cy="2674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8445588"/>
              </p:ext>
            </p:extLst>
          </p:nvPr>
        </p:nvGraphicFramePr>
        <p:xfrm>
          <a:off x="2635929" y="2116427"/>
          <a:ext cx="2952965" cy="2674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4536881"/>
              </p:ext>
            </p:extLst>
          </p:nvPr>
        </p:nvGraphicFramePr>
        <p:xfrm>
          <a:off x="4753690" y="2116427"/>
          <a:ext cx="2952965" cy="2674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5976511"/>
              </p:ext>
            </p:extLst>
          </p:nvPr>
        </p:nvGraphicFramePr>
        <p:xfrm>
          <a:off x="6701613" y="2116427"/>
          <a:ext cx="2952965" cy="2674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856293"/>
              </p:ext>
            </p:extLst>
          </p:nvPr>
        </p:nvGraphicFramePr>
        <p:xfrm>
          <a:off x="2635929" y="4183978"/>
          <a:ext cx="2952965" cy="2674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6194113"/>
              </p:ext>
            </p:extLst>
          </p:nvPr>
        </p:nvGraphicFramePr>
        <p:xfrm>
          <a:off x="4748362" y="4183978"/>
          <a:ext cx="2967163" cy="2674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6516626"/>
              </p:ext>
            </p:extLst>
          </p:nvPr>
        </p:nvGraphicFramePr>
        <p:xfrm>
          <a:off x="6701613" y="4183978"/>
          <a:ext cx="2952965" cy="2674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17" name="TextBox 16"/>
          <p:cNvSpPr txBox="1"/>
          <p:nvPr/>
        </p:nvSpPr>
        <p:spPr>
          <a:xfrm rot="18777516">
            <a:off x="-7826" y="262250"/>
            <a:ext cx="15341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Helvetica"/>
                <a:cs typeface="Helvetica"/>
              </a:rPr>
              <a:t>UPDATE </a:t>
            </a:r>
          </a:p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Helvetica"/>
                <a:cs typeface="Helvetica"/>
              </a:rPr>
              <a:t> NEW</a:t>
            </a:r>
            <a:endParaRPr lang="en-US" sz="2200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71292" y="2029153"/>
            <a:ext cx="203200" cy="215900"/>
          </a:xfrm>
          <a:prstGeom prst="rect">
            <a:avLst/>
          </a:prstGeom>
          <a:solidFill>
            <a:srgbClr val="FF790B"/>
          </a:solidFill>
          <a:ln>
            <a:solidFill>
              <a:srgbClr val="FF790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71292" y="2448253"/>
            <a:ext cx="203200" cy="215900"/>
          </a:xfrm>
          <a:prstGeom prst="rect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87400" y="1837209"/>
            <a:ext cx="1412719" cy="918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400" dirty="0" smtClean="0">
                <a:latin typeface="Helvetica"/>
                <a:cs typeface="Helvetica"/>
              </a:rPr>
              <a:t>Duplicated</a:t>
            </a:r>
          </a:p>
          <a:p>
            <a:pPr>
              <a:lnSpc>
                <a:spcPct val="200000"/>
              </a:lnSpc>
            </a:pPr>
            <a:r>
              <a:rPr lang="en-US" sz="1400" dirty="0" smtClean="0">
                <a:latin typeface="Helvetica"/>
                <a:cs typeface="Helvetica"/>
              </a:rPr>
              <a:t>Non Duplicated</a:t>
            </a:r>
          </a:p>
        </p:txBody>
      </p:sp>
      <p:sp>
        <p:nvSpPr>
          <p:cNvPr id="21" name="TextBox 20"/>
          <p:cNvSpPr txBox="1"/>
          <p:nvPr/>
        </p:nvSpPr>
        <p:spPr>
          <a:xfrm rot="18777516">
            <a:off x="54864" y="353957"/>
            <a:ext cx="1266097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  <a:t>UPDATE </a:t>
            </a:r>
          </a:p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  <a:t> NEW</a:t>
            </a:r>
            <a:endParaRPr lang="en-US" sz="2000" b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7962639"/>
              </p:ext>
            </p:extLst>
          </p:nvPr>
        </p:nvGraphicFramePr>
        <p:xfrm>
          <a:off x="553882" y="3053678"/>
          <a:ext cx="2019300" cy="2260599"/>
        </p:xfrm>
        <a:graphic>
          <a:graphicData uri="http://schemas.openxmlformats.org/drawingml/2006/table">
            <a:tbl>
              <a:tblPr/>
              <a:tblGrid>
                <a:gridCol w="965200"/>
                <a:gridCol w="1054100"/>
              </a:tblGrid>
              <a:tr h="20304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Organism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#</a:t>
                      </a:r>
                      <a:r>
                        <a:rPr lang="en-US" sz="1400" b="1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Pgenes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Human</a:t>
                      </a:r>
                    </a:p>
                  </a:txBody>
                  <a:tcPr marL="12700" marR="12700" marT="1270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11216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Chimp</a:t>
                      </a:r>
                    </a:p>
                  </a:txBody>
                  <a:tcPr marL="12700" marR="12700" marT="1270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14933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Gorilla</a:t>
                      </a:r>
                    </a:p>
                  </a:txBody>
                  <a:tcPr marL="12700" marR="12700" marT="1270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16330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Orangutan</a:t>
                      </a:r>
                    </a:p>
                  </a:txBody>
                  <a:tcPr marL="12700" marR="12700" marT="1270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16861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Macaque</a:t>
                      </a:r>
                    </a:p>
                  </a:txBody>
                  <a:tcPr marL="12700" marR="12700" marT="1270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13435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Marmoset</a:t>
                      </a:r>
                    </a:p>
                  </a:txBody>
                  <a:tcPr marL="12700" marR="12700" marT="1270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29668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Mouse</a:t>
                      </a:r>
                    </a:p>
                  </a:txBody>
                  <a:tcPr marL="12700" marR="12700" marT="1270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15887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Worm</a:t>
                      </a:r>
                    </a:p>
                  </a:txBody>
                  <a:tcPr marL="12700" marR="12700" marT="1270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911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Fly</a:t>
                      </a:r>
                    </a:p>
                  </a:txBody>
                  <a:tcPr marL="12700" marR="12700" marT="1270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145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6177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14/08/2013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21" t="-1897" r="9829" b="9829"/>
          <a:stretch/>
        </p:blipFill>
        <p:spPr bwMode="auto">
          <a:xfrm>
            <a:off x="2842553" y="1959430"/>
            <a:ext cx="2933700" cy="2527300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26618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.huma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500" y="190500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Human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49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.wor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500" y="190500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Worm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29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.fl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500" y="190500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491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.HW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500" y="190500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707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.H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500" y="190500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342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.W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500" y="190500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026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.HW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500" y="190500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HWF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228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4291" tIns="32146" rIns="0" bIns="32146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sz="3600" dirty="0"/>
              <a:t>Parent/</a:t>
            </a:r>
            <a:r>
              <a:rPr lang="en-US" sz="3600" dirty="0" err="1"/>
              <a:t>Pgene</a:t>
            </a:r>
            <a:r>
              <a:rPr lang="en-US" sz="3600" dirty="0"/>
              <a:t>/</a:t>
            </a:r>
            <a:r>
              <a:rPr lang="en-US" sz="3600" dirty="0" err="1" smtClean="0"/>
              <a:t>Paralog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- Human -</a:t>
            </a:r>
            <a:endParaRPr lang="en-US" sz="3600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4221"/>
            <a:ext cx="9054703" cy="4779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 rot="16200000">
            <a:off x="7882469" y="5151943"/>
            <a:ext cx="2039482" cy="369332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FFFF"/>
                </a:solidFill>
                <a:latin typeface="Helvetica"/>
                <a:cs typeface="Helvetica"/>
              </a:rPr>
              <a:t>JJL Presentation</a:t>
            </a:r>
            <a:endParaRPr lang="en-US" i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 rot="18777516">
            <a:off x="54864" y="353957"/>
            <a:ext cx="1266097" cy="707886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  <a:t>UPDATE </a:t>
            </a:r>
          </a:p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  <a:t> NEW</a:t>
            </a:r>
            <a:endParaRPr lang="en-US" sz="2000" b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4093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GersteinLabYale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GersteinLabYaleTemplate.potx</Template>
  <TotalTime>25427</TotalTime>
  <Words>3475</Words>
  <Application>Microsoft Macintosh PowerPoint</Application>
  <PresentationFormat>On-screen Show (4:3)</PresentationFormat>
  <Paragraphs>1276</Paragraphs>
  <Slides>87</Slides>
  <Notes>18</Notes>
  <HiddenSlides>2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89" baseType="lpstr">
      <vt:lpstr>GersteinLabYaleTemplate</vt:lpstr>
      <vt:lpstr>Equation</vt:lpstr>
      <vt:lpstr>Humans &amp; Other Organisms - a pseudoStory</vt:lpstr>
      <vt:lpstr>The Circle of Life?</vt:lpstr>
      <vt:lpstr>The Circle of pseudoLife.</vt:lpstr>
      <vt:lpstr>Approach</vt:lpstr>
      <vt:lpstr>Annotation </vt:lpstr>
      <vt:lpstr>Data Availability </vt:lpstr>
      <vt:lpstr>Biotype Distribution</vt:lpstr>
      <vt:lpstr>Biotype Distribution</vt:lpstr>
      <vt:lpstr>Parent/Pgene/Paralog - Human -</vt:lpstr>
      <vt:lpstr>Repeats</vt:lpstr>
      <vt:lpstr>PowerPoint Presentation</vt:lpstr>
      <vt:lpstr>PowerPoint Presentation</vt:lpstr>
      <vt:lpstr>Biotype Timeline</vt:lpstr>
      <vt:lpstr>Biotype Timeline</vt:lpstr>
      <vt:lpstr>PowerPoint Presentation</vt:lpstr>
      <vt:lpstr>Observations</vt:lpstr>
      <vt:lpstr>Chromosomal Localization</vt:lpstr>
      <vt:lpstr>Observations</vt:lpstr>
      <vt:lpstr>Pseudogene-Parent Chromosomal Co-residence </vt:lpstr>
      <vt:lpstr>Co-localization as Function of Distance (25 k )</vt:lpstr>
      <vt:lpstr>Inter- &amp; Intra-chromosomal Pseudogene Exchange (Human)</vt:lpstr>
      <vt:lpstr>Inter- &amp; Intra-chromosomal Pseudogene Exchange (Worm)</vt:lpstr>
      <vt:lpstr>Inter- &amp; Intra-chromosomal Pseudogene Exchange (Fly)</vt:lpstr>
      <vt:lpstr>Inter- &amp; Intra-chromosomal Pseudogene Exchange (Mouse)</vt:lpstr>
      <vt:lpstr>Observations (1)</vt:lpstr>
      <vt:lpstr>Observations (2)</vt:lpstr>
      <vt:lpstr>Pseudogenesis</vt:lpstr>
      <vt:lpstr>Defects Accumulation</vt:lpstr>
      <vt:lpstr>Pseudogenes Defects</vt:lpstr>
      <vt:lpstr>PowerPoint Presentation</vt:lpstr>
      <vt:lpstr>Observations</vt:lpstr>
      <vt:lpstr>Activity</vt:lpstr>
      <vt:lpstr>Activity Features</vt:lpstr>
      <vt:lpstr>Transcription</vt:lpstr>
      <vt:lpstr>Pseudogene Activity</vt:lpstr>
      <vt:lpstr>Upstream Analysis</vt:lpstr>
      <vt:lpstr>PowerPoint Presentation</vt:lpstr>
      <vt:lpstr>PowerPoint Presentation</vt:lpstr>
      <vt:lpstr>Results H3K27ac(7 cell-lines) - human</vt:lpstr>
      <vt:lpstr>PowerPoint Presentation</vt:lpstr>
      <vt:lpstr>PowerPoint Presentation</vt:lpstr>
      <vt:lpstr>PowerPoint Presentation</vt:lpstr>
      <vt:lpstr>PowerPoint Presentation</vt:lpstr>
      <vt:lpstr>Upstream Activity and “Gene” Sequence Identity</vt:lpstr>
      <vt:lpstr>PowerPoint Presentation</vt:lpstr>
      <vt:lpstr>PowerPoint Presentation</vt:lpstr>
      <vt:lpstr>SDs</vt:lpstr>
      <vt:lpstr>PowerPoint Presentation</vt:lpstr>
      <vt:lpstr>PowerPoint Presentation</vt:lpstr>
      <vt:lpstr>PowerPoint Presentation</vt:lpstr>
      <vt:lpstr>Family</vt:lpstr>
      <vt:lpstr>Orthology</vt:lpstr>
      <vt:lpstr>Observations</vt:lpstr>
      <vt:lpstr>Pseudogenes &amp; Proteomics</vt:lpstr>
      <vt:lpstr>Tissue/cell line-specific scheme</vt:lpstr>
      <vt:lpstr>Results</vt:lpstr>
      <vt:lpstr>Functional Pseudogenes</vt:lpstr>
      <vt:lpstr>Known Functional Pseudogenes</vt:lpstr>
      <vt:lpstr>Evaluation Pipeline</vt:lpstr>
      <vt:lpstr>Is the Pseudogene Activity  an Artifact of a Dying Gene?</vt:lpstr>
      <vt:lpstr>Coexpression vs Activity</vt:lpstr>
      <vt:lpstr>Case Study</vt:lpstr>
      <vt:lpstr>Human</vt:lpstr>
      <vt:lpstr> Human - ENST00000447117.1</vt:lpstr>
      <vt:lpstr>       Human - ENST00000420457.1  </vt:lpstr>
      <vt:lpstr>   Human - ENST00000412105.1</vt:lpstr>
      <vt:lpstr>Worm</vt:lpstr>
      <vt:lpstr>Worm - Y63D3A.11</vt:lpstr>
      <vt:lpstr>Observations</vt:lpstr>
      <vt:lpstr>Conservation</vt:lpstr>
      <vt:lpstr>Analysis</vt:lpstr>
      <vt:lpstr>Coding Genes</vt:lpstr>
      <vt:lpstr>Pseudogenes</vt:lpstr>
      <vt:lpstr>Selection Criteria</vt:lpstr>
      <vt:lpstr>Phase I data</vt:lpstr>
      <vt:lpstr>per Activity Type</vt:lpstr>
      <vt:lpstr>Observations</vt:lpstr>
      <vt:lpstr>On-going work</vt:lpstr>
      <vt:lpstr>Thank you!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Molecular Biophysics and Biochemistry Yale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Cristina Sisu</dc:creator>
  <cp:lastModifiedBy>Cristina Sisu</cp:lastModifiedBy>
  <cp:revision>289</cp:revision>
  <dcterms:created xsi:type="dcterms:W3CDTF">2013-01-07T17:10:27Z</dcterms:created>
  <dcterms:modified xsi:type="dcterms:W3CDTF">2013-08-19T15:48:36Z</dcterms:modified>
</cp:coreProperties>
</file>