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74" r:id="rId2"/>
    <p:sldId id="382" r:id="rId3"/>
    <p:sldId id="383" r:id="rId4"/>
    <p:sldId id="393" r:id="rId5"/>
    <p:sldId id="381" r:id="rId6"/>
    <p:sldId id="380" r:id="rId7"/>
    <p:sldId id="377" r:id="rId8"/>
    <p:sldId id="378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379" r:id="rId17"/>
    <p:sldId id="402" r:id="rId18"/>
    <p:sldId id="384" r:id="rId19"/>
    <p:sldId id="386" r:id="rId20"/>
    <p:sldId id="385" r:id="rId21"/>
    <p:sldId id="405" r:id="rId22"/>
    <p:sldId id="391" r:id="rId23"/>
    <p:sldId id="317" r:id="rId24"/>
    <p:sldId id="401" r:id="rId25"/>
    <p:sldId id="277" r:id="rId26"/>
    <p:sldId id="278" r:id="rId27"/>
    <p:sldId id="406" r:id="rId28"/>
    <p:sldId id="407" r:id="rId29"/>
    <p:sldId id="408" r:id="rId30"/>
    <p:sldId id="295" r:id="rId31"/>
    <p:sldId id="296" r:id="rId32"/>
    <p:sldId id="291" r:id="rId33"/>
    <p:sldId id="320" r:id="rId34"/>
    <p:sldId id="298" r:id="rId35"/>
    <p:sldId id="299" r:id="rId36"/>
    <p:sldId id="301" r:id="rId37"/>
    <p:sldId id="302" r:id="rId38"/>
    <p:sldId id="303" r:id="rId39"/>
    <p:sldId id="304" r:id="rId40"/>
    <p:sldId id="306" r:id="rId41"/>
    <p:sldId id="307" r:id="rId42"/>
    <p:sldId id="316" r:id="rId43"/>
    <p:sldId id="289" r:id="rId44"/>
    <p:sldId id="326" r:id="rId45"/>
    <p:sldId id="332" r:id="rId46"/>
    <p:sldId id="333" r:id="rId47"/>
    <p:sldId id="346" r:id="rId48"/>
    <p:sldId id="347" r:id="rId49"/>
    <p:sldId id="409" r:id="rId50"/>
    <p:sldId id="410" r:id="rId51"/>
    <p:sldId id="40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F62899-945C-354B-89F5-BCA1B830F878}">
          <p14:sldIdLst>
            <p14:sldId id="274"/>
            <p14:sldId id="382"/>
            <p14:sldId id="383"/>
            <p14:sldId id="393"/>
            <p14:sldId id="381"/>
            <p14:sldId id="380"/>
            <p14:sldId id="377"/>
            <p14:sldId id="378"/>
            <p14:sldId id="394"/>
            <p14:sldId id="395"/>
            <p14:sldId id="396"/>
            <p14:sldId id="397"/>
            <p14:sldId id="398"/>
            <p14:sldId id="399"/>
            <p14:sldId id="400"/>
            <p14:sldId id="379"/>
            <p14:sldId id="402"/>
            <p14:sldId id="384"/>
            <p14:sldId id="386"/>
            <p14:sldId id="385"/>
            <p14:sldId id="405"/>
            <p14:sldId id="391"/>
            <p14:sldId id="317"/>
            <p14:sldId id="401"/>
            <p14:sldId id="277"/>
            <p14:sldId id="278"/>
            <p14:sldId id="406"/>
            <p14:sldId id="407"/>
            <p14:sldId id="408"/>
            <p14:sldId id="295"/>
            <p14:sldId id="296"/>
            <p14:sldId id="291"/>
            <p14:sldId id="320"/>
            <p14:sldId id="298"/>
            <p14:sldId id="299"/>
            <p14:sldId id="301"/>
            <p14:sldId id="302"/>
            <p14:sldId id="303"/>
            <p14:sldId id="304"/>
            <p14:sldId id="306"/>
            <p14:sldId id="307"/>
            <p14:sldId id="316"/>
            <p14:sldId id="289"/>
            <p14:sldId id="326"/>
            <p14:sldId id="332"/>
            <p14:sldId id="333"/>
            <p14:sldId id="346"/>
            <p14:sldId id="347"/>
            <p14:sldId id="409"/>
            <p14:sldId id="410"/>
            <p14:sldId id="4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605"/>
    <a:srgbClr val="FF790B"/>
    <a:srgbClr val="2DFF00"/>
    <a:srgbClr val="00FFFF"/>
    <a:srgbClr val="800080"/>
    <a:srgbClr val="FF6FC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22" autoAdjust="0"/>
  </p:normalViewPr>
  <p:slideViewPr>
    <p:cSldViewPr snapToGrid="0" snapToObjects="1">
      <p:cViewPr>
        <p:scale>
          <a:sx n="66" d="100"/>
          <a:sy n="66" d="100"/>
        </p:scale>
        <p:origin x="-216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-350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8439838615214"/>
          <c:y val="0.203992782152231"/>
          <c:w val="0.609401314505108"/>
          <c:h val="0.682755176436279"/>
        </c:manualLayout>
      </c:layout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Human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51DBFF"/>
              </a:solidFill>
            </c:spPr>
          </c:dPt>
          <c:dPt>
            <c:idx val="1"/>
            <c:bubble3D val="0"/>
            <c:explosion val="12"/>
            <c:spPr>
              <a:solidFill>
                <a:srgbClr val="FF9900"/>
              </a:solidFill>
            </c:spPr>
          </c:dPt>
          <c:dPt>
            <c:idx val="2"/>
            <c:bubble3D val="0"/>
            <c:explosion val="5"/>
            <c:spPr>
              <a:pattFill prst="ltDnDiag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Lbls>
            <c:dLbl>
              <c:idx val="2"/>
              <c:layout>
                <c:manualLayout>
                  <c:x val="0.054348745929035"/>
                  <c:y val="0.01312763631548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Sheet1!$C$2:$E$2</c:f>
              <c:numCache>
                <c:formatCode>General</c:formatCode>
                <c:ptCount val="3"/>
                <c:pt idx="0">
                  <c:v>8715.0</c:v>
                </c:pt>
                <c:pt idx="1">
                  <c:v>2158.0</c:v>
                </c:pt>
                <c:pt idx="2">
                  <c:v>343.0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00605696447317531"/>
          <c:w val="1.0"/>
          <c:h val="0.95484357602097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Processed Transcribed</c:v>
                </c:pt>
              </c:strCache>
            </c:strRef>
          </c:tx>
          <c:spPr>
            <a:solidFill>
              <a:srgbClr val="008000"/>
            </a:solidFill>
            <a:ln w="9525" cap="flat" cmpd="sng" algn="ctr">
              <a:noFill/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Duplicated Transcribed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62.0</c:v>
                </c:pt>
              </c:numCache>
            </c:numRef>
          </c:val>
        </c:ser>
        <c:ser>
          <c:idx val="2"/>
          <c:order val="2"/>
          <c:tx>
            <c:v>Other Transcribed</c:v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Table1[Other Transcribed]</c:f>
              <c:numCache>
                <c:formatCode>General</c:formatCode>
                <c:ptCount val="1"/>
                <c:pt idx="0">
                  <c:v>64.0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Processed</c:v>
                </c:pt>
              </c:strCache>
            </c:strRef>
          </c:tx>
          <c:spPr>
            <a:solidFill>
              <a:srgbClr val="008000"/>
            </a:solidFill>
            <a:ln w="9525" cap="flat" cmpd="sng" algn="ctr">
              <a:noFill/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124.0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Duplicated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364.0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Worm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268.0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1088536"/>
        <c:axId val="-2131097304"/>
      </c:barChart>
      <c:catAx>
        <c:axId val="-2131088536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1097304"/>
        <c:crosses val="autoZero"/>
        <c:auto val="1"/>
        <c:lblAlgn val="ctr"/>
        <c:lblOffset val="100"/>
        <c:noMultiLvlLbl val="0"/>
      </c:catAx>
      <c:valAx>
        <c:axId val="-2131097304"/>
        <c:scaling>
          <c:orientation val="minMax"/>
        </c:scaling>
        <c:delete val="1"/>
        <c:axPos val="b"/>
        <c:numFmt formatCode="0%" sourceLinked="1"/>
        <c:majorTickMark val="in"/>
        <c:minorTickMark val="none"/>
        <c:tickLblPos val="nextTo"/>
        <c:crossAx val="-2131088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00605595407046627"/>
          <c:w val="1.0"/>
          <c:h val="0.99394327256654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Processed Transcribed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606.0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Duplicated Transcribed</c:v>
                </c:pt>
              </c:strCache>
            </c:strRef>
          </c:tx>
          <c:spPr>
            <a:pattFill prst="wdUpDiag">
              <a:fgClr>
                <a:srgbClr val="FF8D97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270.0</c:v>
                </c:pt>
              </c:numCache>
            </c:numRef>
          </c:val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Processed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8109.0</c:v>
                </c:pt>
              </c:numCache>
            </c:numRef>
          </c:val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Duplicated</c:v>
                </c:pt>
              </c:strCache>
            </c:strRef>
          </c:tx>
          <c:spPr>
            <a:pattFill prst="wdUpDiag">
              <a:fgClr>
                <a:srgbClr val="FF8D97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1888.0</c:v>
                </c:pt>
              </c:numCache>
            </c:numRef>
          </c:val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367.0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1031912"/>
        <c:axId val="-2131028776"/>
      </c:barChart>
      <c:catAx>
        <c:axId val="-2131031912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1028776"/>
        <c:crosses val="autoZero"/>
        <c:auto val="1"/>
        <c:lblAlgn val="ctr"/>
        <c:lblOffset val="100"/>
        <c:noMultiLvlLbl val="0"/>
      </c:catAx>
      <c:valAx>
        <c:axId val="-2131028776"/>
        <c:scaling>
          <c:orientation val="minMax"/>
        </c:scaling>
        <c:delete val="1"/>
        <c:axPos val="b"/>
        <c:numFmt formatCode="0%" sourceLinked="1"/>
        <c:majorTickMark val="in"/>
        <c:minorTickMark val="none"/>
        <c:tickLblPos val="nextTo"/>
        <c:crossAx val="-213103191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137537115571996"/>
          <c:y val="0.0710871571203699"/>
          <c:w val="0.998409486987519"/>
          <c:h val="0.87374398533811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Processed Transcribed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Duplicated Transcribed</c:v>
                </c:pt>
              </c:strCache>
            </c:strRef>
          </c:tx>
          <c:spPr>
            <a:pattFill prst="wdUpDiag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Transcribed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Processed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11.0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Duplicated</c:v>
                </c:pt>
              </c:strCache>
            </c:strRef>
          </c:tx>
          <c:spPr>
            <a:pattFill prst="wdUpDiag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79.0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D9D9D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Fly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6781608"/>
        <c:axId val="-2126795256"/>
      </c:barChart>
      <c:catAx>
        <c:axId val="-2126781608"/>
        <c:scaling>
          <c:orientation val="minMax"/>
        </c:scaling>
        <c:delete val="1"/>
        <c:axPos val="l"/>
        <c:majorTickMark val="out"/>
        <c:minorTickMark val="none"/>
        <c:tickLblPos val="nextTo"/>
        <c:crossAx val="-2126795256"/>
        <c:crosses val="autoZero"/>
        <c:auto val="1"/>
        <c:lblAlgn val="ctr"/>
        <c:lblOffset val="100"/>
        <c:noMultiLvlLbl val="0"/>
      </c:catAx>
      <c:valAx>
        <c:axId val="-2126795256"/>
        <c:scaling>
          <c:orientation val="minMax"/>
        </c:scaling>
        <c:delete val="1"/>
        <c:axPos val="b"/>
        <c:numFmt formatCode="0%" sourceLinked="1"/>
        <c:majorTickMark val="in"/>
        <c:minorTickMark val="none"/>
        <c:tickLblPos val="nextTo"/>
        <c:crossAx val="-212678160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Chimp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explosion val="7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rgbClr val="D9D9D9"/>
                </a:solidFill>
              </a:ln>
            </c:spPr>
          </c:dPt>
          <c:dLbls>
            <c:dLbl>
              <c:idx val="2"/>
              <c:layout>
                <c:manualLayout>
                  <c:x val="0.0273592642206031"/>
                  <c:y val="-0.05154965004374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Sheet1!$C$3:$E$3</c:f>
              <c:numCache>
                <c:formatCode>General</c:formatCode>
                <c:ptCount val="3"/>
                <c:pt idx="0">
                  <c:v>6945.0</c:v>
                </c:pt>
                <c:pt idx="1">
                  <c:v>2759.0</c:v>
                </c:pt>
                <c:pt idx="2">
                  <c:v>5229.0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Sheet1!$B$4</c:f>
              <c:strCache>
                <c:ptCount val="1"/>
                <c:pt idx="0">
                  <c:v>Gorilla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285961245585043"/>
                  <c:y val="-0.11213509769612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Sheet1!$C$4:$E$4</c:f>
              <c:numCache>
                <c:formatCode>General</c:formatCode>
                <c:ptCount val="3"/>
                <c:pt idx="0">
                  <c:v>6624.0</c:v>
                </c:pt>
                <c:pt idx="1">
                  <c:v>2594.0</c:v>
                </c:pt>
                <c:pt idx="2">
                  <c:v>7112.0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Sheet1!$B$5</c:f>
              <c:strCache>
                <c:ptCount val="1"/>
                <c:pt idx="0">
                  <c:v>Orangutan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214246135899679"/>
                  <c:y val="-0.07481809565470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Sheet1!$C$5:$E$5</c:f>
              <c:numCache>
                <c:formatCode>General</c:formatCode>
                <c:ptCount val="3"/>
                <c:pt idx="0">
                  <c:v>7152.0</c:v>
                </c:pt>
                <c:pt idx="1">
                  <c:v>2869.0</c:v>
                </c:pt>
                <c:pt idx="2">
                  <c:v>6840.0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Sheet1!$B$6</c:f>
              <c:strCache>
                <c:ptCount val="1"/>
                <c:pt idx="0">
                  <c:v>Macaque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194160642829482"/>
                  <c:y val="-0.063497739865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Sheet1!$C$6:$E$6</c:f>
              <c:numCache>
                <c:formatCode>General</c:formatCode>
                <c:ptCount val="3"/>
                <c:pt idx="0">
                  <c:v>6570.0</c:v>
                </c:pt>
                <c:pt idx="1">
                  <c:v>1725.0</c:v>
                </c:pt>
                <c:pt idx="2">
                  <c:v>5140.0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4436233380663"/>
          <c:y val="0.180844634004083"/>
          <c:w val="0.624898025041952"/>
          <c:h val="0.705903324584427"/>
        </c:manualLayout>
      </c:layout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Marmoset</c:v>
                </c:pt>
              </c:strCache>
            </c:strRef>
          </c:tx>
          <c:explosion val="25"/>
          <c:dPt>
            <c:idx val="0"/>
            <c:bubble3D val="0"/>
            <c:explosion val="2"/>
            <c:spPr>
              <a:solidFill>
                <a:srgbClr val="51DBFF"/>
              </a:solidFill>
            </c:spPr>
          </c:dPt>
          <c:dPt>
            <c:idx val="1"/>
            <c:bubble3D val="0"/>
            <c:explosion val="13"/>
            <c:spPr>
              <a:solidFill>
                <a:srgbClr val="FF9900"/>
              </a:solidFill>
            </c:spPr>
          </c:dPt>
          <c:dPt>
            <c:idx val="2"/>
            <c:bubble3D val="0"/>
            <c:explosion val="2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-0.0171722925003227"/>
                  <c:y val="-0.04610053951589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Sheet1!$C$7:$E$7</c:f>
              <c:numCache>
                <c:formatCode>General</c:formatCode>
                <c:ptCount val="3"/>
                <c:pt idx="0">
                  <c:v>8321.0</c:v>
                </c:pt>
                <c:pt idx="1">
                  <c:v>2394.0</c:v>
                </c:pt>
                <c:pt idx="2">
                  <c:v>18953.0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5255905511811"/>
          <c:y val="0.166955745115194"/>
          <c:w val="0.686373434878017"/>
          <c:h val="0.775347769028871"/>
        </c:manualLayout>
      </c:layout>
      <c:pieChart>
        <c:varyColors val="1"/>
        <c:ser>
          <c:idx val="0"/>
          <c:order val="0"/>
          <c:tx>
            <c:strRef>
              <c:f>Sheet1!$B$8</c:f>
              <c:strCache>
                <c:ptCount val="1"/>
                <c:pt idx="0">
                  <c:v>Mouse</c:v>
                </c:pt>
              </c:strCache>
            </c:strRef>
          </c:tx>
          <c:explosion val="30"/>
          <c:dPt>
            <c:idx val="0"/>
            <c:bubble3D val="0"/>
            <c:explosion val="7"/>
            <c:spPr>
              <a:solidFill>
                <a:srgbClr val="51DBFF"/>
              </a:solidFill>
            </c:spPr>
          </c:dPt>
          <c:dPt>
            <c:idx val="1"/>
            <c:bubble3D val="0"/>
            <c:explosion val="6"/>
            <c:spPr>
              <a:solidFill>
                <a:srgbClr val="FF9900"/>
              </a:solidFill>
            </c:spPr>
          </c:dPt>
          <c:dPt>
            <c:idx val="2"/>
            <c:bubble3D val="0"/>
            <c:explosion val="11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043121530915193"/>
                  <c:y val="-0.01555628463108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Sheet1!$C$8:$E$8</c:f>
              <c:numCache>
                <c:formatCode>General</c:formatCode>
                <c:ptCount val="3"/>
                <c:pt idx="0">
                  <c:v>7810.0</c:v>
                </c:pt>
                <c:pt idx="1">
                  <c:v>1826.0</c:v>
                </c:pt>
                <c:pt idx="2">
                  <c:v>6251.0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Sheet1!$B$9</c:f>
              <c:strCache>
                <c:ptCount val="1"/>
                <c:pt idx="0">
                  <c:v>Worm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rgbClr val="51DBFF"/>
              </a:solidFill>
            </c:spPr>
          </c:dPt>
          <c:dPt>
            <c:idx val="1"/>
            <c:bubble3D val="0"/>
            <c:explosion val="8"/>
            <c:spPr>
              <a:solidFill>
                <a:srgbClr val="FF9900"/>
              </a:solidFill>
            </c:spPr>
          </c:dPt>
          <c:dPt>
            <c:idx val="2"/>
            <c:bubble3D val="0"/>
            <c:explosion val="5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11907099575516"/>
                  <c:y val="0.0001257655293088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Sheet1!$C$9:$E$9</c:f>
              <c:numCache>
                <c:formatCode>General</c:formatCode>
                <c:ptCount val="3"/>
                <c:pt idx="0">
                  <c:v>155.0</c:v>
                </c:pt>
                <c:pt idx="1">
                  <c:v>629.0</c:v>
                </c:pt>
                <c:pt idx="2">
                  <c:v>127.0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1649348134762"/>
          <c:y val="0.203992782152231"/>
          <c:w val="0.657684910287853"/>
          <c:h val="0.742940361621464"/>
        </c:manualLayout>
      </c:layout>
      <c:pieChart>
        <c:varyColors val="1"/>
        <c:ser>
          <c:idx val="0"/>
          <c:order val="0"/>
          <c:tx>
            <c:strRef>
              <c:f>Sheet1!$B$10</c:f>
              <c:strCache>
                <c:ptCount val="1"/>
                <c:pt idx="0">
                  <c:v>Fly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1DBFF"/>
              </a:solidFill>
            </c:spPr>
          </c:dPt>
          <c:dPt>
            <c:idx val="1"/>
            <c:bubble3D val="0"/>
            <c:explosion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pattFill prst="ltDnDiag">
                <a:fgClr>
                  <a:schemeClr val="tx1"/>
                </a:fgClr>
                <a:bgClr>
                  <a:prstClr val="white"/>
                </a:bgClr>
              </a:pattFill>
            </c:spPr>
          </c:dPt>
          <c:dLbls>
            <c:dLbl>
              <c:idx val="2"/>
              <c:layout>
                <c:manualLayout>
                  <c:x val="0.0279077384794114"/>
                  <c:y val="0.003128463108778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Sheet1!$C$10:$E$10</c:f>
              <c:numCache>
                <c:formatCode>General</c:formatCode>
                <c:ptCount val="3"/>
                <c:pt idx="0">
                  <c:v>16.0</c:v>
                </c:pt>
                <c:pt idx="1">
                  <c:v>109.0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599EC-1F46-1246-BA91-F462070C046F}" type="doc">
      <dgm:prSet loTypeId="urn:microsoft.com/office/officeart/2005/8/layout/chevron1" loCatId="" qsTypeId="urn:microsoft.com/office/officeart/2005/8/quickstyle/simple2" qsCatId="simple" csTypeId="urn:microsoft.com/office/officeart/2005/8/colors/colorful1" csCatId="colorful" phldr="1"/>
      <dgm:spPr/>
    </dgm:pt>
    <dgm:pt modelId="{11CAE055-2CE7-9441-9A0D-10373F168CF0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200" dirty="0" smtClean="0">
              <a:latin typeface="Helvetica"/>
              <a:cs typeface="Helvetica"/>
            </a:rPr>
            <a:t>Annotation</a:t>
          </a:r>
          <a:endParaRPr lang="en-US" sz="2200" dirty="0">
            <a:latin typeface="Helvetica"/>
            <a:cs typeface="Helvetica"/>
          </a:endParaRPr>
        </a:p>
      </dgm:t>
    </dgm:pt>
    <dgm:pt modelId="{A4324D7A-7F81-0741-B277-40099492D308}" type="parTrans" cxnId="{D678E11E-77E8-024A-AF98-B97764648F16}">
      <dgm:prSet/>
      <dgm:spPr/>
      <dgm:t>
        <a:bodyPr/>
        <a:lstStyle/>
        <a:p>
          <a:endParaRPr lang="en-US"/>
        </a:p>
      </dgm:t>
    </dgm:pt>
    <dgm:pt modelId="{414AB02D-AE89-C146-B2DA-198168139625}" type="sibTrans" cxnId="{D678E11E-77E8-024A-AF98-B97764648F16}">
      <dgm:prSet/>
      <dgm:spPr/>
      <dgm:t>
        <a:bodyPr/>
        <a:lstStyle/>
        <a:p>
          <a:endParaRPr lang="en-US"/>
        </a:p>
      </dgm:t>
    </dgm:pt>
    <dgm:pt modelId="{962DA89A-0168-BE43-8C32-39164343CFA8}">
      <dgm:prSet phldrT="[Text]" custT="1"/>
      <dgm:spPr>
        <a:solidFill>
          <a:srgbClr val="FFB605"/>
        </a:solidFill>
      </dgm:spPr>
      <dgm:t>
        <a:bodyPr/>
        <a:lstStyle/>
        <a:p>
          <a:r>
            <a:rPr lang="en-US" sz="2200" dirty="0" smtClean="0">
              <a:latin typeface="Helvetica"/>
              <a:cs typeface="Helvetica"/>
            </a:rPr>
            <a:t>Activity</a:t>
          </a:r>
          <a:endParaRPr lang="en-US" sz="2200" dirty="0">
            <a:latin typeface="Helvetica"/>
            <a:cs typeface="Helvetica"/>
          </a:endParaRPr>
        </a:p>
      </dgm:t>
    </dgm:pt>
    <dgm:pt modelId="{8D971256-0A0D-6946-8E1C-386BCAD171B7}" type="parTrans" cxnId="{BD557FAE-0EA0-B44D-A3AD-57995C04677B}">
      <dgm:prSet/>
      <dgm:spPr/>
      <dgm:t>
        <a:bodyPr/>
        <a:lstStyle/>
        <a:p>
          <a:endParaRPr lang="en-US"/>
        </a:p>
      </dgm:t>
    </dgm:pt>
    <dgm:pt modelId="{4C5B5D1E-6689-6D48-B1B3-B47ACFFA3F73}" type="sibTrans" cxnId="{BD557FAE-0EA0-B44D-A3AD-57995C04677B}">
      <dgm:prSet/>
      <dgm:spPr/>
      <dgm:t>
        <a:bodyPr/>
        <a:lstStyle/>
        <a:p>
          <a:endParaRPr lang="en-US"/>
        </a:p>
      </dgm:t>
    </dgm:pt>
    <dgm:pt modelId="{7B04A70A-961D-0547-B4CC-C6C977389596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2200" dirty="0" smtClean="0">
              <a:latin typeface="Helvetica"/>
              <a:cs typeface="Helvetica"/>
            </a:rPr>
            <a:t>Function</a:t>
          </a:r>
          <a:endParaRPr lang="en-US" sz="2200" dirty="0">
            <a:latin typeface="Helvetica"/>
            <a:cs typeface="Helvetica"/>
          </a:endParaRPr>
        </a:p>
      </dgm:t>
    </dgm:pt>
    <dgm:pt modelId="{6BD1A8A8-2286-234A-8D01-C014261313CC}" type="parTrans" cxnId="{A1A27061-F5D9-3A42-A2A8-319B318519C0}">
      <dgm:prSet/>
      <dgm:spPr/>
      <dgm:t>
        <a:bodyPr/>
        <a:lstStyle/>
        <a:p>
          <a:endParaRPr lang="en-US"/>
        </a:p>
      </dgm:t>
    </dgm:pt>
    <dgm:pt modelId="{FB6534C3-64DF-6544-BD5F-193A97CB45FF}" type="sibTrans" cxnId="{A1A27061-F5D9-3A42-A2A8-319B318519C0}">
      <dgm:prSet/>
      <dgm:spPr/>
      <dgm:t>
        <a:bodyPr/>
        <a:lstStyle/>
        <a:p>
          <a:endParaRPr lang="en-US"/>
        </a:p>
      </dgm:t>
    </dgm:pt>
    <dgm:pt modelId="{DF7FB3F6-542A-D14A-9636-9D993DC369A9}" type="pres">
      <dgm:prSet presAssocID="{EAE599EC-1F46-1246-BA91-F462070C046F}" presName="Name0" presStyleCnt="0">
        <dgm:presLayoutVars>
          <dgm:dir/>
          <dgm:animLvl val="lvl"/>
          <dgm:resizeHandles val="exact"/>
        </dgm:presLayoutVars>
      </dgm:prSet>
      <dgm:spPr/>
    </dgm:pt>
    <dgm:pt modelId="{0D0ABC8D-BAF9-7F4F-B5C9-D3E84717DA11}" type="pres">
      <dgm:prSet presAssocID="{11CAE055-2CE7-9441-9A0D-10373F168CF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EE49B-5ABE-DF4B-AF6A-5102372D1446}" type="pres">
      <dgm:prSet presAssocID="{414AB02D-AE89-C146-B2DA-198168139625}" presName="parTxOnlySpace" presStyleCnt="0"/>
      <dgm:spPr/>
    </dgm:pt>
    <dgm:pt modelId="{A25E87B0-400C-8043-8EA2-5A9513D4E4E8}" type="pres">
      <dgm:prSet presAssocID="{962DA89A-0168-BE43-8C32-39164343CFA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46B78-F5D1-4242-840E-11119E633638}" type="pres">
      <dgm:prSet presAssocID="{4C5B5D1E-6689-6D48-B1B3-B47ACFFA3F73}" presName="parTxOnlySpace" presStyleCnt="0"/>
      <dgm:spPr/>
    </dgm:pt>
    <dgm:pt modelId="{97565E8A-6D6B-E24B-9ED9-8144D651EAF7}" type="pres">
      <dgm:prSet presAssocID="{7B04A70A-961D-0547-B4CC-C6C97738959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7B9893-234C-114E-BB9E-0E94FE634645}" type="presOf" srcId="{11CAE055-2CE7-9441-9A0D-10373F168CF0}" destId="{0D0ABC8D-BAF9-7F4F-B5C9-D3E84717DA11}" srcOrd="0" destOrd="0" presId="urn:microsoft.com/office/officeart/2005/8/layout/chevron1"/>
    <dgm:cxn modelId="{354DFD73-8D52-394E-8E29-8201D6F44520}" type="presOf" srcId="{962DA89A-0168-BE43-8C32-39164343CFA8}" destId="{A25E87B0-400C-8043-8EA2-5A9513D4E4E8}" srcOrd="0" destOrd="0" presId="urn:microsoft.com/office/officeart/2005/8/layout/chevron1"/>
    <dgm:cxn modelId="{D678E11E-77E8-024A-AF98-B97764648F16}" srcId="{EAE599EC-1F46-1246-BA91-F462070C046F}" destId="{11CAE055-2CE7-9441-9A0D-10373F168CF0}" srcOrd="0" destOrd="0" parTransId="{A4324D7A-7F81-0741-B277-40099492D308}" sibTransId="{414AB02D-AE89-C146-B2DA-198168139625}"/>
    <dgm:cxn modelId="{C3D1E521-399F-AB4A-BD5A-03ED88070272}" type="presOf" srcId="{7B04A70A-961D-0547-B4CC-C6C977389596}" destId="{97565E8A-6D6B-E24B-9ED9-8144D651EAF7}" srcOrd="0" destOrd="0" presId="urn:microsoft.com/office/officeart/2005/8/layout/chevron1"/>
    <dgm:cxn modelId="{525CEA39-CFD2-BD41-87CB-ED2D5275BD77}" type="presOf" srcId="{EAE599EC-1F46-1246-BA91-F462070C046F}" destId="{DF7FB3F6-542A-D14A-9636-9D993DC369A9}" srcOrd="0" destOrd="0" presId="urn:microsoft.com/office/officeart/2005/8/layout/chevron1"/>
    <dgm:cxn modelId="{A1A27061-F5D9-3A42-A2A8-319B318519C0}" srcId="{EAE599EC-1F46-1246-BA91-F462070C046F}" destId="{7B04A70A-961D-0547-B4CC-C6C977389596}" srcOrd="2" destOrd="0" parTransId="{6BD1A8A8-2286-234A-8D01-C014261313CC}" sibTransId="{FB6534C3-64DF-6544-BD5F-193A97CB45FF}"/>
    <dgm:cxn modelId="{BD557FAE-0EA0-B44D-A3AD-57995C04677B}" srcId="{EAE599EC-1F46-1246-BA91-F462070C046F}" destId="{962DA89A-0168-BE43-8C32-39164343CFA8}" srcOrd="1" destOrd="0" parTransId="{8D971256-0A0D-6946-8E1C-386BCAD171B7}" sibTransId="{4C5B5D1E-6689-6D48-B1B3-B47ACFFA3F73}"/>
    <dgm:cxn modelId="{0E209108-6DD7-D447-B9A9-DA0D703F3E7D}" type="presParOf" srcId="{DF7FB3F6-542A-D14A-9636-9D993DC369A9}" destId="{0D0ABC8D-BAF9-7F4F-B5C9-D3E84717DA11}" srcOrd="0" destOrd="0" presId="urn:microsoft.com/office/officeart/2005/8/layout/chevron1"/>
    <dgm:cxn modelId="{7B278BAD-7484-3C46-9195-F8407318FA65}" type="presParOf" srcId="{DF7FB3F6-542A-D14A-9636-9D993DC369A9}" destId="{5BFEE49B-5ABE-DF4B-AF6A-5102372D1446}" srcOrd="1" destOrd="0" presId="urn:microsoft.com/office/officeart/2005/8/layout/chevron1"/>
    <dgm:cxn modelId="{EB028B26-61E9-0B45-804E-5D91705C3443}" type="presParOf" srcId="{DF7FB3F6-542A-D14A-9636-9D993DC369A9}" destId="{A25E87B0-400C-8043-8EA2-5A9513D4E4E8}" srcOrd="2" destOrd="0" presId="urn:microsoft.com/office/officeart/2005/8/layout/chevron1"/>
    <dgm:cxn modelId="{1CD14C22-D71F-3345-8EDF-4EF73654A161}" type="presParOf" srcId="{DF7FB3F6-542A-D14A-9636-9D993DC369A9}" destId="{04D46B78-F5D1-4242-840E-11119E633638}" srcOrd="3" destOrd="0" presId="urn:microsoft.com/office/officeart/2005/8/layout/chevron1"/>
    <dgm:cxn modelId="{6F4A9077-E552-214D-999C-98F68C35C094}" type="presParOf" srcId="{DF7FB3F6-542A-D14A-9636-9D993DC369A9}" destId="{97565E8A-6D6B-E24B-9ED9-8144D651EAF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ABC8D-BAF9-7F4F-B5C9-D3E84717DA11}">
      <dsp:nvSpPr>
        <dsp:cNvPr id="0" name=""/>
        <dsp:cNvSpPr/>
      </dsp:nvSpPr>
      <dsp:spPr>
        <a:xfrm>
          <a:off x="2128" y="125148"/>
          <a:ext cx="2592908" cy="1037163"/>
        </a:xfrm>
        <a:prstGeom prst="chevron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Helvetica"/>
              <a:cs typeface="Helvetica"/>
            </a:rPr>
            <a:t>Annotation</a:t>
          </a:r>
          <a:endParaRPr lang="en-US" sz="2200" kern="1200" dirty="0">
            <a:latin typeface="Helvetica"/>
            <a:cs typeface="Helvetica"/>
          </a:endParaRPr>
        </a:p>
      </dsp:txBody>
      <dsp:txXfrm>
        <a:off x="520710" y="125148"/>
        <a:ext cx="1555745" cy="1037163"/>
      </dsp:txXfrm>
    </dsp:sp>
    <dsp:sp modelId="{A25E87B0-400C-8043-8EA2-5A9513D4E4E8}">
      <dsp:nvSpPr>
        <dsp:cNvPr id="0" name=""/>
        <dsp:cNvSpPr/>
      </dsp:nvSpPr>
      <dsp:spPr>
        <a:xfrm>
          <a:off x="2335745" y="125148"/>
          <a:ext cx="2592908" cy="1037163"/>
        </a:xfrm>
        <a:prstGeom prst="chevron">
          <a:avLst/>
        </a:prstGeom>
        <a:solidFill>
          <a:srgbClr val="FFB60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Helvetica"/>
              <a:cs typeface="Helvetica"/>
            </a:rPr>
            <a:t>Activity</a:t>
          </a:r>
          <a:endParaRPr lang="en-US" sz="2200" kern="1200" dirty="0">
            <a:latin typeface="Helvetica"/>
            <a:cs typeface="Helvetica"/>
          </a:endParaRPr>
        </a:p>
      </dsp:txBody>
      <dsp:txXfrm>
        <a:off x="2854327" y="125148"/>
        <a:ext cx="1555745" cy="1037163"/>
      </dsp:txXfrm>
    </dsp:sp>
    <dsp:sp modelId="{97565E8A-6D6B-E24B-9ED9-8144D651EAF7}">
      <dsp:nvSpPr>
        <dsp:cNvPr id="0" name=""/>
        <dsp:cNvSpPr/>
      </dsp:nvSpPr>
      <dsp:spPr>
        <a:xfrm>
          <a:off x="4669363" y="125148"/>
          <a:ext cx="2592908" cy="1037163"/>
        </a:xfrm>
        <a:prstGeom prst="chevron">
          <a:avLst/>
        </a:prstGeom>
        <a:solidFill>
          <a:srgbClr val="008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Helvetica"/>
              <a:cs typeface="Helvetica"/>
            </a:rPr>
            <a:t>Function</a:t>
          </a:r>
          <a:endParaRPr lang="en-US" sz="2200" kern="1200" dirty="0">
            <a:latin typeface="Helvetica"/>
            <a:cs typeface="Helvetica"/>
          </a:endParaRPr>
        </a:p>
      </dsp:txBody>
      <dsp:txXfrm>
        <a:off x="5187945" y="125148"/>
        <a:ext cx="1555745" cy="1037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25A8C-BE94-A84D-B25A-5FF8585C7D04}" type="datetimeFigureOut">
              <a:rPr lang="en-US" smtClean="0"/>
              <a:t>07/08/2013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6A770-35F3-EF41-ABBD-53A1CBDC7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76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FF199-D57E-A14B-903A-76B86B3C551D}" type="datetimeFigureOut">
              <a:rPr lang="en-US" smtClean="0"/>
              <a:pPr/>
              <a:t>07/08/2013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28296-6284-BE42-839B-61B1120CFC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57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smtClean="0"/>
              <a:t>order to be able to identify</a:t>
            </a:r>
            <a:r>
              <a:rPr lang="en-US" baseline="0" dirty="0" smtClean="0"/>
              <a:t> the “interesting” pseudogenes we need to follow a detective approach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9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(07/08/2013 11:21) -----</a:t>
            </a:r>
          </a:p>
          <a:p>
            <a:r>
              <a:rPr lang="en-US"/>
              <a:t>compare the conservation of the US in the special case</a:t>
            </a:r>
          </a:p>
          <a:p>
            <a:endParaRPr lang="en-US"/>
          </a:p>
          <a:p>
            <a:r>
              <a:rPr lang="en-US"/>
              <a:t>add the epxression patter for psedoseq</a:t>
            </a:r>
          </a:p>
          <a:p>
            <a:endParaRPr lang="en-US"/>
          </a:p>
          <a:p>
            <a:r>
              <a:rPr lang="en-US"/>
              <a:t>regulatory network - compare the centrality to the parent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6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1200" dirty="0" smtClean="0"/>
              <a:t>3’ </a:t>
            </a:r>
            <a:r>
              <a:rPr lang="en-US" sz="1200" dirty="0" err="1" smtClean="0"/>
              <a:t>uTR</a:t>
            </a:r>
            <a:r>
              <a:rPr lang="en-US" sz="1200" dirty="0" smtClean="0"/>
              <a:t> and 5’ UTR processed </a:t>
            </a:r>
            <a:r>
              <a:rPr lang="en-US" sz="1200" dirty="0" err="1" smtClean="0"/>
              <a:t>pgenes</a:t>
            </a:r>
            <a:endParaRPr lang="en-US" sz="1200" dirty="0" smtClean="0"/>
          </a:p>
          <a:p>
            <a:pPr>
              <a:buFontTx/>
              <a:buChar char="•"/>
            </a:pPr>
            <a:r>
              <a:rPr lang="en-US" sz="1200" dirty="0" smtClean="0"/>
              <a:t>Pseudo </a:t>
            </a:r>
            <a:r>
              <a:rPr lang="en-US" sz="1200" dirty="0" err="1" smtClean="0"/>
              <a:t>PolyA</a:t>
            </a:r>
            <a:r>
              <a:rPr lang="en-US" sz="1200" dirty="0" smtClean="0"/>
              <a:t> sequences – 5000 processed </a:t>
            </a:r>
            <a:r>
              <a:rPr lang="en-US" sz="1200" dirty="0" err="1" smtClean="0"/>
              <a:t>pgenes</a:t>
            </a:r>
            <a:r>
              <a:rPr lang="en-US" sz="1200" dirty="0" smtClean="0"/>
              <a:t> 3’ UTR intact  compare with parents</a:t>
            </a:r>
          </a:p>
          <a:p>
            <a:pPr>
              <a:buFontTx/>
              <a:buChar char="•"/>
            </a:pPr>
            <a:r>
              <a:rPr lang="en-US" sz="1200" dirty="0" err="1" smtClean="0"/>
              <a:t>Homolgy</a:t>
            </a:r>
            <a:r>
              <a:rPr lang="en-US" sz="1200" dirty="0" smtClean="0"/>
              <a:t> model –special to identify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49876-0CDE-9646-AADC-7B42979E76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5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1046438 SNPs in all protein coding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Question?</a:t>
            </a:r>
            <a:r>
              <a:rPr lang="en-US" baseline="0" dirty="0" smtClean="0"/>
              <a:t> Is the burst of </a:t>
            </a:r>
            <a:r>
              <a:rPr lang="en-US" baseline="0" dirty="0" err="1" smtClean="0"/>
              <a:t>retroteanspoition</a:t>
            </a:r>
            <a:r>
              <a:rPr lang="en-US" baseline="0" dirty="0" smtClean="0"/>
              <a:t> event a human characteristic or not?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7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(07/08/2013 11:21) -----</a:t>
            </a:r>
          </a:p>
          <a:p>
            <a:r>
              <a:rPr lang="en-US"/>
              <a:t>retrotransposed elemets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2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(07/08/2013 11:21) -----</a:t>
            </a:r>
          </a:p>
          <a:p>
            <a:r>
              <a:rPr lang="en-US"/>
              <a:t> compare with retrotrasnposable elements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5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5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(18/07/2013 12:56) -----</a:t>
            </a:r>
          </a:p>
          <a:p>
            <a:r>
              <a:rPr lang="en-US"/>
              <a:t>look at splice leader in Worm</a:t>
            </a:r>
          </a:p>
          <a:p>
            <a:endParaRPr lang="en-US"/>
          </a:p>
          <a:p>
            <a:r>
              <a:rPr lang="en-US"/>
              <a:t>----- Meeting Notes (07/08/2013 11:21) -----</a:t>
            </a:r>
          </a:p>
          <a:p>
            <a:r>
              <a:rPr lang="en-US"/>
              <a:t>chemoreceptor </a:t>
            </a:r>
          </a:p>
          <a:p>
            <a:r>
              <a:rPr lang="en-US"/>
              <a:t>olafactory</a:t>
            </a:r>
          </a:p>
          <a:p>
            <a:r>
              <a:rPr lang="en-US"/>
              <a:t>comp worm and human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8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Are these features</a:t>
            </a:r>
            <a:r>
              <a:rPr lang="en-US" baseline="0" dirty="0" smtClean="0"/>
              <a:t> share across other species? Do we learn anything about the individual genomes from this comparison?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28296-6284-BE42-839B-61B1120CFCE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10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49876-0CDE-9646-AADC-7B42979E76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2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8353-4C08-F544-A1B7-568527BADA1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59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7A65C-B695-3345-8E07-037D27A983C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5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C357-F64D-C143-8485-0AEA7ABE824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11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64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A72A7-41E7-8C4B-ABBE-68127B2E14C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03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57C2-4574-CC42-BD94-BA9D15B80A3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38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96C94-43CC-1348-AB2E-07B73F5E309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75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7AFC-060B-C747-9470-8B48D6172E7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97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0369-2AFF-A849-B405-FBA1C843B70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23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2262-5C0E-CA4C-A071-1E1F5AEE1C8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00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91B-1D2C-584A-88E1-82668BEC31F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3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4AC1E-86D1-3349-AC39-806838205DF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E623E-B3A8-8944-9F63-321E437DA8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20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9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2.wdp"/><Relationship Id="rId5" Type="http://schemas.openxmlformats.org/officeDocument/2006/relationships/image" Target="../media/image22.png"/><Relationship Id="rId6" Type="http://schemas.microsoft.com/office/2007/relationships/hdphoto" Target="../media/hdphoto3.wdp"/><Relationship Id="rId7" Type="http://schemas.openxmlformats.org/officeDocument/2006/relationships/image" Target="../media/image23.png"/><Relationship Id="rId8" Type="http://schemas.openxmlformats.org/officeDocument/2006/relationships/chart" Target="../charts/chart10.xml"/><Relationship Id="rId9" Type="http://schemas.openxmlformats.org/officeDocument/2006/relationships/chart" Target="../charts/chart11.xml"/><Relationship Id="rId10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5.emf"/><Relationship Id="rId5" Type="http://schemas.openxmlformats.org/officeDocument/2006/relationships/image" Target="../media/image21.png"/><Relationship Id="rId6" Type="http://schemas.microsoft.com/office/2007/relationships/hdphoto" Target="../media/hdphoto2.wdp"/><Relationship Id="rId7" Type="http://schemas.openxmlformats.org/officeDocument/2006/relationships/image" Target="../media/image22.png"/><Relationship Id="rId8" Type="http://schemas.microsoft.com/office/2007/relationships/hdphoto" Target="../media/hdphoto3.wdp"/><Relationship Id="rId9" Type="http://schemas.openxmlformats.org/officeDocument/2006/relationships/image" Target="../media/image23.png"/><Relationship Id="rId10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1.png"/><Relationship Id="rId5" Type="http://schemas.microsoft.com/office/2007/relationships/hdphoto" Target="../media/hdphoto2.wdp"/><Relationship Id="rId6" Type="http://schemas.openxmlformats.org/officeDocument/2006/relationships/image" Target="../media/image22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microsoft.com/office/2007/relationships/hdphoto" Target="../media/hdphoto1.wdp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chart" Target="../charts/chart5.xml"/><Relationship Id="rId8" Type="http://schemas.openxmlformats.org/officeDocument/2006/relationships/chart" Target="../charts/chart6.xml"/><Relationship Id="rId9" Type="http://schemas.openxmlformats.org/officeDocument/2006/relationships/chart" Target="../charts/chart7.xml"/><Relationship Id="rId10" Type="http://schemas.openxmlformats.org/officeDocument/2006/relationships/chart" Target="../charts/chart8.xml"/><Relationship Id="rId11" Type="http://schemas.openxmlformats.org/officeDocument/2006/relationships/chart" Target="../charts/chart9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054225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Humans &amp; Other Organisms - a </a:t>
            </a:r>
            <a:r>
              <a:rPr lang="en-US" b="1" dirty="0" err="1" smtClean="0"/>
              <a:t>pseudoStory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Cristina Sisu</a:t>
            </a:r>
          </a:p>
          <a:p>
            <a:endParaRPr lang="en-US" sz="2400" dirty="0" smtClean="0"/>
          </a:p>
          <a:p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August 2013</a:t>
            </a:r>
          </a:p>
          <a:p>
            <a:r>
              <a:rPr lang="en-US" sz="1600" dirty="0" smtClean="0"/>
              <a:t>Gerstein Lab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gmtg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941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pic>
        <p:nvPicPr>
          <p:cNvPr id="6" name="Content Placeholder 5" descr="HWFchm-go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790700"/>
            <a:ext cx="1701800" cy="1323439"/>
            <a:chOff x="457200" y="1790700"/>
            <a:chExt cx="1701800" cy="1323439"/>
          </a:xfrm>
        </p:grpSpPr>
        <p:sp>
          <p:nvSpPr>
            <p:cNvPr id="8" name="TextBox 7"/>
            <p:cNvSpPr txBox="1"/>
            <p:nvPr/>
          </p:nvSpPr>
          <p:spPr>
            <a:xfrm>
              <a:off x="787400" y="1790700"/>
              <a:ext cx="1371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7" descr="W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4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Content Placeholder 7" descr="HWFchm-gor-ur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grpSp>
        <p:nvGrpSpPr>
          <p:cNvPr id="9" name="Group 8"/>
          <p:cNvGrpSpPr/>
          <p:nvPr/>
        </p:nvGrpSpPr>
        <p:grpSpPr>
          <a:xfrm>
            <a:off x="457200" y="1790700"/>
            <a:ext cx="1701800" cy="1569660"/>
            <a:chOff x="457200" y="1790700"/>
            <a:chExt cx="1701800" cy="1569660"/>
          </a:xfrm>
        </p:grpSpPr>
        <p:sp>
          <p:nvSpPr>
            <p:cNvPr id="10" name="TextBox 9"/>
            <p:cNvSpPr txBox="1"/>
            <p:nvPr/>
          </p:nvSpPr>
          <p:spPr>
            <a:xfrm>
              <a:off x="787400" y="1790700"/>
              <a:ext cx="137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Orangutan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3187700"/>
              <a:ext cx="3302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Content Placeholder 7" descr="W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4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pic>
        <p:nvPicPr>
          <p:cNvPr id="6" name="Content Placeholder 5" descr="HWFchm-gor-urg-mac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790700"/>
            <a:ext cx="1701800" cy="1815882"/>
            <a:chOff x="457200" y="1790700"/>
            <a:chExt cx="1701800" cy="1815882"/>
          </a:xfrm>
        </p:grpSpPr>
        <p:sp>
          <p:nvSpPr>
            <p:cNvPr id="8" name="TextBox 7"/>
            <p:cNvSpPr txBox="1"/>
            <p:nvPr/>
          </p:nvSpPr>
          <p:spPr>
            <a:xfrm>
              <a:off x="787400" y="1790700"/>
              <a:ext cx="1371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Orangutan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Macaque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" y="3187700"/>
              <a:ext cx="3302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3429000"/>
              <a:ext cx="330200" cy="0"/>
            </a:xfrm>
            <a:prstGeom prst="line">
              <a:avLst/>
            </a:prstGeom>
            <a:ln>
              <a:solidFill>
                <a:srgbClr val="2D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7" descr="W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7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pic>
        <p:nvPicPr>
          <p:cNvPr id="6" name="Content Placeholder 5" descr="HWFchm-gor-urg-mac-mr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790700"/>
            <a:ext cx="1701800" cy="2062103"/>
            <a:chOff x="457200" y="1790700"/>
            <a:chExt cx="1701800" cy="2062103"/>
          </a:xfrm>
        </p:grpSpPr>
        <p:sp>
          <p:nvSpPr>
            <p:cNvPr id="8" name="TextBox 7"/>
            <p:cNvSpPr txBox="1"/>
            <p:nvPr/>
          </p:nvSpPr>
          <p:spPr>
            <a:xfrm>
              <a:off x="787400" y="1790700"/>
              <a:ext cx="13716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Orangutan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Macaque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Marmoset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" y="3187700"/>
              <a:ext cx="3302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3429000"/>
              <a:ext cx="330200" cy="0"/>
            </a:xfrm>
            <a:prstGeom prst="line">
              <a:avLst/>
            </a:prstGeom>
            <a:ln>
              <a:solidFill>
                <a:srgbClr val="2D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3670300"/>
              <a:ext cx="330200" cy="0"/>
            </a:xfrm>
            <a:prstGeom prst="line">
              <a:avLst/>
            </a:prstGeom>
            <a:ln>
              <a:solidFill>
                <a:srgbClr val="8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7" descr="W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Biotype Timeline</a:t>
            </a:r>
            <a:endParaRPr lang="en-US" dirty="0"/>
          </a:p>
        </p:txBody>
      </p:sp>
      <p:pic>
        <p:nvPicPr>
          <p:cNvPr id="6" name="Content Placeholder 5" descr="HWFchm-gor-urg-mac-mrs-mus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790700"/>
            <a:ext cx="1701800" cy="2308324"/>
            <a:chOff x="457200" y="1790700"/>
            <a:chExt cx="1701800" cy="2308324"/>
          </a:xfrm>
        </p:grpSpPr>
        <p:sp>
          <p:nvSpPr>
            <p:cNvPr id="8" name="TextBox 7"/>
            <p:cNvSpPr txBox="1"/>
            <p:nvPr/>
          </p:nvSpPr>
          <p:spPr>
            <a:xfrm>
              <a:off x="787400" y="1790700"/>
              <a:ext cx="13716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Gorilla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Orangutan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Macaque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Marmoset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Mouse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933700"/>
              <a:ext cx="330200" cy="0"/>
            </a:xfrm>
            <a:prstGeom prst="line">
              <a:avLst/>
            </a:prstGeom>
            <a:ln>
              <a:solidFill>
                <a:srgbClr val="00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" y="3187700"/>
              <a:ext cx="3302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" y="3429000"/>
              <a:ext cx="330200" cy="0"/>
            </a:xfrm>
            <a:prstGeom prst="line">
              <a:avLst/>
            </a:prstGeom>
            <a:ln>
              <a:solidFill>
                <a:srgbClr val="2D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3670300"/>
              <a:ext cx="330200" cy="0"/>
            </a:xfrm>
            <a:prstGeom prst="line">
              <a:avLst/>
            </a:prstGeom>
            <a:ln>
              <a:solidFill>
                <a:srgbClr val="80008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" y="3937000"/>
              <a:ext cx="330200" cy="0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7" descr="W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Mammals have a higher number of processed to duplicated pseudogenes</a:t>
            </a:r>
          </a:p>
          <a:p>
            <a:r>
              <a:rPr lang="en-US" sz="2400" dirty="0" smtClean="0"/>
              <a:t>The burst of retro-transposition events 40 </a:t>
            </a:r>
            <a:r>
              <a:rPr lang="en-US" sz="2400" dirty="0" err="1" smtClean="0"/>
              <a:t>Mya</a:t>
            </a:r>
            <a:r>
              <a:rPr lang="en-US" sz="2400" dirty="0" smtClean="0"/>
              <a:t> is human specific</a:t>
            </a:r>
          </a:p>
          <a:p>
            <a:r>
              <a:rPr lang="en-US" sz="2400" dirty="0" smtClean="0"/>
              <a:t> Chimp, Gorilla, &amp; Orangutan – dramatic decrease in young processed pseudogenes</a:t>
            </a:r>
          </a:p>
          <a:p>
            <a:r>
              <a:rPr lang="en-US" sz="2400" dirty="0" smtClean="0"/>
              <a:t>Macaque, Marmoset, &amp; Mouse – slight increase in recent processed pseudogenes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5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Chromosomal Localization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68" t="10503" b="-12997"/>
          <a:stretch/>
        </p:blipFill>
        <p:spPr>
          <a:xfrm>
            <a:off x="635000" y="2679700"/>
            <a:ext cx="7442200" cy="4043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81200" y="6096000"/>
            <a:ext cx="5816602" cy="369332"/>
            <a:chOff x="1943100" y="1714500"/>
            <a:chExt cx="6337671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1943100" y="1714500"/>
              <a:ext cx="170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Mammals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4500" y="1714500"/>
              <a:ext cx="170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Worm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8970" y="1714500"/>
              <a:ext cx="1701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Fly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6300" y="1417638"/>
            <a:ext cx="721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Chromosome ends are 2x15% of the chromosome length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Chromosome middle is 2x15% of the chromosome length around the </a:t>
            </a:r>
            <a:r>
              <a:rPr lang="en-US" sz="2000" dirty="0" err="1" smtClean="0">
                <a:latin typeface="Helvetica"/>
                <a:cs typeface="Helvetica"/>
              </a:rPr>
              <a:t>centromeric</a:t>
            </a:r>
            <a:r>
              <a:rPr lang="en-US" sz="2000" dirty="0" smtClean="0">
                <a:latin typeface="Helvetica"/>
                <a:cs typeface="Helvetica"/>
              </a:rPr>
              <a:t> region or the physical middle of the chromosome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243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Mammals show an uniform distribution of pseudogenes along the chromosome arms</a:t>
            </a:r>
          </a:p>
          <a:p>
            <a:r>
              <a:rPr lang="en-US" dirty="0" smtClean="0"/>
              <a:t>Worm pseudogenes are located preferentially in the </a:t>
            </a:r>
            <a:r>
              <a:rPr lang="en-US" dirty="0" err="1" smtClean="0"/>
              <a:t>telomeric</a:t>
            </a:r>
            <a:r>
              <a:rPr lang="en-US" dirty="0" smtClean="0"/>
              <a:t> regions </a:t>
            </a:r>
          </a:p>
          <a:p>
            <a:r>
              <a:rPr lang="en-US" dirty="0" smtClean="0"/>
              <a:t>Fly pseudogenes are found grouped near the chromosome center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8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Pseudogenesis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3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Defects </a:t>
            </a:r>
            <a:r>
              <a:rPr lang="en-US" dirty="0" smtClean="0"/>
              <a:t>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</a:t>
            </a:r>
            <a:r>
              <a:rPr lang="en-US" sz="2400" dirty="0" smtClean="0"/>
              <a:t>istribution of pseudogene defects as function of pseudogene age</a:t>
            </a:r>
          </a:p>
          <a:p>
            <a:r>
              <a:rPr lang="en-US" sz="2400" dirty="0" smtClean="0"/>
              <a:t>7 age groups based on the % sequence similarity to parents:</a:t>
            </a:r>
          </a:p>
          <a:p>
            <a:pPr marL="457200" lvl="1" indent="0">
              <a:buNone/>
            </a:pPr>
            <a:r>
              <a:rPr lang="en-US" dirty="0" smtClean="0"/>
              <a:t>0   –  40 (group 0), 40 </a:t>
            </a:r>
            <a:r>
              <a:rPr lang="en-US" dirty="0"/>
              <a:t>– </a:t>
            </a:r>
            <a:r>
              <a:rPr lang="en-US" dirty="0" smtClean="0"/>
              <a:t>50 (group 1), 50 – 60 (group 2), 60 –  70 (group 3), 70 – 80 (group 4), 80 – 90 (group 5), 90 – 100(group 6)</a:t>
            </a:r>
            <a:endParaRPr lang="en-US" dirty="0"/>
          </a:p>
          <a:p>
            <a:r>
              <a:rPr lang="en-US" sz="2400" dirty="0" smtClean="0"/>
              <a:t>Average defect frequency = # Defects/ #Pseudogene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26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Circle of Life?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149860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79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Pseudogenes Defects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567747"/>
              </p:ext>
            </p:extLst>
          </p:nvPr>
        </p:nvGraphicFramePr>
        <p:xfrm>
          <a:off x="857250" y="1562101"/>
          <a:ext cx="7429500" cy="3278980"/>
        </p:xfrm>
        <a:graphic>
          <a:graphicData uri="http://schemas.openxmlformats.org/drawingml/2006/table">
            <a:tbl>
              <a:tblPr/>
              <a:tblGrid>
                <a:gridCol w="825500"/>
                <a:gridCol w="825500"/>
                <a:gridCol w="825500"/>
                <a:gridCol w="825500"/>
                <a:gridCol w="825500"/>
                <a:gridCol w="825500"/>
                <a:gridCol w="825500"/>
                <a:gridCol w="825500"/>
                <a:gridCol w="825500"/>
              </a:tblGrid>
              <a:tr h="3278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Ins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Del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Shift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Stop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DUP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PSSD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Human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4.213185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4.560006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4.163955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5.479605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1.768836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2.623619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2.291524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2.298925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Chimp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6.148605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4.612527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6.05473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5.733621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2.561798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2.607775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2.680681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2.343125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Gorilla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6.409406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5.04378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5.712413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5.669686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2.364302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2.565066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2.479568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2.416214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Urangutan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6.150227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5.0309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5.891948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5.606683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2.630533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2.666527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2.626699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2.372483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Marmoset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8.747703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5.29696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6.729323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6.27028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3.632832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2.664584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2.922723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1.991828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Mouse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6.15115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5.116645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7.797919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7.593726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2.943045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2.86735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2.980285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2.204353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Fly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9.586667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6.217391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10.30667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15.13043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1.44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1.173913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1.213333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0.8695652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Worm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28.67733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22.92971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6.029207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8.996805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2.070932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1.591054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2.812239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2.13738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Up Arrow 11"/>
          <p:cNvSpPr/>
          <p:nvPr/>
        </p:nvSpPr>
        <p:spPr>
          <a:xfrm rot="10800000">
            <a:off x="1333499" y="4845049"/>
            <a:ext cx="4051300" cy="292100"/>
          </a:xfrm>
          <a:prstGeom prst="upArrow">
            <a:avLst>
              <a:gd name="adj1" fmla="val 50000"/>
              <a:gd name="adj2" fmla="val 48980"/>
            </a:avLst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007100" y="4841081"/>
            <a:ext cx="2095500" cy="296069"/>
          </a:xfrm>
          <a:prstGeom prst="upArrow">
            <a:avLst>
              <a:gd name="adj1" fmla="val 50000"/>
              <a:gd name="adj2" fmla="val 48980"/>
            </a:avLst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9300" y="5105400"/>
            <a:ext cx="753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There </a:t>
            </a:r>
            <a:r>
              <a:rPr lang="en-US" sz="2000" dirty="0" smtClean="0">
                <a:latin typeface="Helvetica"/>
                <a:cs typeface="Helvetica"/>
              </a:rPr>
              <a:t>is a gradual increase in the number of ins/del defects from Human to Worm</a:t>
            </a:r>
          </a:p>
          <a:p>
            <a:pPr marL="285750" indent="-285750">
              <a:buFontTx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Consistent distribution of defects in mammals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618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731717"/>
            <a:ext cx="1574800" cy="830997"/>
            <a:chOff x="457200" y="1790700"/>
            <a:chExt cx="1574800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60400" y="17907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Insertion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Shift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Deletion</a:t>
              </a:r>
            </a:p>
            <a:p>
              <a:r>
                <a:rPr lang="en-US" sz="1200" dirty="0" smtClean="0">
                  <a:latin typeface="Helvetica"/>
                  <a:cs typeface="Helvetica"/>
                </a:rPr>
                <a:t>Stop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57200" y="1955800"/>
              <a:ext cx="2413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120900"/>
              <a:ext cx="2413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298700"/>
              <a:ext cx="2413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2489200"/>
              <a:ext cx="241300" cy="0"/>
            </a:xfrm>
            <a:prstGeom prst="line">
              <a:avLst/>
            </a:prstGeom>
            <a:ln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 descr="Defects-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5" y="127000"/>
            <a:ext cx="8020424" cy="6197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146244"/>
            <a:ext cx="1574800" cy="461665"/>
            <a:chOff x="457200" y="1790700"/>
            <a:chExt cx="1574800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660400" y="17907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Duplicated</a:t>
              </a:r>
              <a:endParaRPr lang="en-US" sz="1200" dirty="0" smtClean="0">
                <a:latin typeface="Helvetica"/>
                <a:cs typeface="Helvetica"/>
              </a:endParaRPr>
            </a:p>
            <a:p>
              <a:r>
                <a:rPr lang="en-US" sz="1200" dirty="0" smtClean="0">
                  <a:latin typeface="Helvetica"/>
                  <a:cs typeface="Helvetica"/>
                </a:rPr>
                <a:t>Processed</a:t>
              </a:r>
              <a:endParaRPr lang="en-US" sz="1200" dirty="0" smtClean="0">
                <a:latin typeface="Helvetica"/>
                <a:cs typeface="Helvetica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57200" y="1955800"/>
              <a:ext cx="2413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" y="2120900"/>
              <a:ext cx="2413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09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the mammals show a gradual increase in the number of defects with age</a:t>
            </a:r>
          </a:p>
          <a:p>
            <a:r>
              <a:rPr lang="en-US" dirty="0" smtClean="0"/>
              <a:t>There are no obvious differentiations between processed and duplicated pseudogenes</a:t>
            </a:r>
          </a:p>
          <a:p>
            <a:r>
              <a:rPr lang="en-US" dirty="0" smtClean="0"/>
              <a:t>Fly </a:t>
            </a:r>
            <a:r>
              <a:rPr lang="en-US" dirty="0" smtClean="0"/>
              <a:t>pseudogene defects </a:t>
            </a:r>
            <a:r>
              <a:rPr lang="en-US" dirty="0" smtClean="0"/>
              <a:t>are</a:t>
            </a:r>
            <a:r>
              <a:rPr lang="en-US" dirty="0" smtClean="0"/>
              <a:t> enriched in deletions – consistent with the high deletion rate observed in fly genome </a:t>
            </a:r>
            <a:endParaRPr lang="en-US" dirty="0" smtClean="0"/>
          </a:p>
          <a:p>
            <a:r>
              <a:rPr lang="en-US" dirty="0" smtClean="0"/>
              <a:t>Worm shows a preference for accumulating insertions </a:t>
            </a:r>
            <a:r>
              <a:rPr lang="en-US" dirty="0" smtClean="0"/>
              <a:t>in </a:t>
            </a:r>
            <a:r>
              <a:rPr lang="en-US" dirty="0" smtClean="0"/>
              <a:t>the pseudogene sequence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15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7857-8692-E547-864B-07A504B41BF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16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Features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availability for Human, Worm, and Fly, &amp; limited resources for the other mammals</a:t>
            </a:r>
          </a:p>
          <a:p>
            <a:r>
              <a:rPr lang="en-US" dirty="0" smtClean="0"/>
              <a:t>Transcription</a:t>
            </a:r>
          </a:p>
          <a:p>
            <a:r>
              <a:rPr lang="en-US" dirty="0" smtClean="0"/>
              <a:t>Presence of Pol2 binding sites in the upstream region</a:t>
            </a:r>
          </a:p>
          <a:p>
            <a:r>
              <a:rPr lang="en-US" dirty="0" smtClean="0"/>
              <a:t>Active chromatin: </a:t>
            </a:r>
          </a:p>
          <a:p>
            <a:pPr lvl="1"/>
            <a:r>
              <a:rPr lang="en-US" sz="2800" dirty="0" smtClean="0"/>
              <a:t>Histone marks </a:t>
            </a:r>
          </a:p>
          <a:p>
            <a:pPr lvl="1"/>
            <a:r>
              <a:rPr lang="en-US" sz="2800" dirty="0" smtClean="0"/>
              <a:t>Chromatin segmentation</a:t>
            </a:r>
          </a:p>
          <a:p>
            <a:r>
              <a:rPr lang="en-US" dirty="0" smtClean="0"/>
              <a:t>Active TF binding sites in the upstream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A72A7-41E7-8C4B-ABBE-68127B2E14C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67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Calculate RPKM for each pseudogene using uniquely mapped reads</a:t>
            </a:r>
          </a:p>
          <a:p>
            <a:pPr lvl="1"/>
            <a:r>
              <a:rPr lang="en-US" sz="1800" dirty="0"/>
              <a:t>filtered out pseudogene regions </a:t>
            </a:r>
            <a:r>
              <a:rPr lang="en-US" sz="1800" dirty="0" smtClean="0"/>
              <a:t>with </a:t>
            </a:r>
            <a:r>
              <a:rPr lang="en-US" sz="1800" dirty="0" err="1"/>
              <a:t>mappability</a:t>
            </a:r>
            <a:r>
              <a:rPr lang="en-US" sz="1800" dirty="0"/>
              <a:t> </a:t>
            </a:r>
            <a:r>
              <a:rPr lang="en-US" sz="1800" dirty="0" smtClean="0"/>
              <a:t>&lt; 1</a:t>
            </a:r>
            <a:r>
              <a:rPr lang="en-GB" sz="1800" dirty="0" smtClean="0"/>
              <a:t> </a:t>
            </a:r>
          </a:p>
          <a:p>
            <a:pPr lvl="1"/>
            <a:r>
              <a:rPr lang="en-US" sz="1800" dirty="0"/>
              <a:t>discarded the pseudogene regions shorter than 100 </a:t>
            </a:r>
            <a:r>
              <a:rPr lang="en-US" sz="1800" dirty="0" err="1"/>
              <a:t>bp</a:t>
            </a:r>
            <a:r>
              <a:rPr lang="en-GB" sz="1800" dirty="0"/>
              <a:t> </a:t>
            </a:r>
            <a:endParaRPr lang="en-US" sz="1800" dirty="0" smtClean="0"/>
          </a:p>
          <a:p>
            <a:r>
              <a:rPr lang="en-US" sz="1800" dirty="0" smtClean="0">
                <a:solidFill>
                  <a:srgbClr val="000000"/>
                </a:solidFill>
              </a:rPr>
              <a:t>Organism dependent RPKM cut-off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</a:t>
            </a:r>
            <a:r>
              <a:rPr lang="en-US" sz="1800" dirty="0" smtClean="0">
                <a:solidFill>
                  <a:srgbClr val="000000"/>
                </a:solidFill>
              </a:rPr>
              <a:t>uman: </a:t>
            </a:r>
            <a:r>
              <a:rPr lang="en-US" sz="1800" b="1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– according to previous validations 15% transcribed pseudogenes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    ***1441 transcribed pseudogenes</a:t>
            </a:r>
          </a:p>
          <a:p>
            <a:r>
              <a:rPr lang="en-US" sz="1800" b="1" dirty="0" smtClean="0">
                <a:solidFill>
                  <a:srgbClr val="000090"/>
                </a:solidFill>
              </a:rPr>
              <a:t>Assumption: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the </a:t>
            </a:r>
            <a:r>
              <a:rPr lang="en-US" sz="1800" dirty="0">
                <a:solidFill>
                  <a:srgbClr val="000090"/>
                </a:solidFill>
              </a:rPr>
              <a:t>transcription of protein coding genes in human, worm and fly has similar distributions</a:t>
            </a:r>
            <a:r>
              <a:rPr lang="en-GB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800" dirty="0" smtClean="0"/>
              <a:t>The normalization </a:t>
            </a:r>
            <a:r>
              <a:rPr lang="en-US" sz="1800" dirty="0"/>
              <a:t>derived from protein coding genes </a:t>
            </a:r>
            <a:r>
              <a:rPr lang="en-US" sz="1800" dirty="0" smtClean="0"/>
              <a:t>is applied to pseudogenes 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w</a:t>
            </a:r>
            <a:r>
              <a:rPr lang="en-US" sz="1800" dirty="0" smtClean="0">
                <a:solidFill>
                  <a:srgbClr val="000000"/>
                </a:solidFill>
              </a:rPr>
              <a:t>orm 	</a:t>
            </a:r>
            <a:r>
              <a:rPr lang="en-US" sz="1800" b="1" dirty="0" smtClean="0">
                <a:solidFill>
                  <a:srgbClr val="000000"/>
                </a:solidFill>
              </a:rPr>
              <a:t>5.7         ***150 transcribed pseudogenes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fly 	</a:t>
            </a:r>
            <a:r>
              <a:rPr lang="en-US" sz="1800" b="1" dirty="0" smtClean="0">
                <a:solidFill>
                  <a:srgbClr val="000000"/>
                </a:solidFill>
              </a:rPr>
              <a:t>10.8	      ***23   transcribed pseudogenes</a:t>
            </a:r>
            <a:endParaRPr lang="en-US" sz="1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94CA-47FD-F040-802D-C7E9CFA0D98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75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 Activity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942F-ED61-9D43-A6C7-FCA17EB62DD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24" name="Picture 4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39" l="12314" r="47451"/>
                    </a14:imgEffect>
                  </a14:imgLayer>
                </a14:imgProps>
              </a:ext>
            </a:extLst>
          </a:blip>
          <a:srcRect l="8052" t="3889" r="48139" b="25000"/>
          <a:stretch/>
        </p:blipFill>
        <p:spPr>
          <a:xfrm>
            <a:off x="1699403" y="1343162"/>
            <a:ext cx="330463" cy="555352"/>
          </a:xfrm>
          <a:prstGeom prst="rect">
            <a:avLst/>
          </a:prstGeom>
        </p:spPr>
      </p:pic>
      <p:pic>
        <p:nvPicPr>
          <p:cNvPr id="425" name="Picture 4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05" b="98485" l="2188" r="98750">
                        <a14:foregroundMark x1="55937" y1="57765" x2="55937" y2="57765"/>
                        <a14:foregroundMark x1="55937" y1="57765" x2="55937" y2="57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995" y="1596593"/>
            <a:ext cx="577799" cy="352647"/>
          </a:xfrm>
          <a:prstGeom prst="rect">
            <a:avLst/>
          </a:prstGeom>
        </p:spPr>
      </p:pic>
      <p:pic>
        <p:nvPicPr>
          <p:cNvPr id="426" name="Picture 4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642780" y="1528487"/>
            <a:ext cx="352647" cy="37328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65100" y="2070100"/>
            <a:ext cx="8705675" cy="3744526"/>
            <a:chOff x="452859" y="2258626"/>
            <a:chExt cx="8417916" cy="3352800"/>
          </a:xfrm>
        </p:grpSpPr>
        <p:grpSp>
          <p:nvGrpSpPr>
            <p:cNvPr id="432" name="Group 431"/>
            <p:cNvGrpSpPr/>
            <p:nvPr/>
          </p:nvGrpSpPr>
          <p:grpSpPr>
            <a:xfrm>
              <a:off x="453214" y="2258626"/>
              <a:ext cx="8417561" cy="2665235"/>
              <a:chOff x="704538" y="206031"/>
              <a:chExt cx="8417561" cy="2665235"/>
            </a:xfrm>
          </p:grpSpPr>
          <p:sp>
            <p:nvSpPr>
              <p:cNvPr id="455" name="Left Brace 454"/>
              <p:cNvSpPr/>
              <p:nvPr/>
            </p:nvSpPr>
            <p:spPr>
              <a:xfrm rot="5400000" flipV="1">
                <a:off x="1740283" y="893884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6" name="Left Brace 455"/>
              <p:cNvSpPr/>
              <p:nvPr/>
            </p:nvSpPr>
            <p:spPr>
              <a:xfrm rot="5400000" flipV="1">
                <a:off x="1502558" y="1544161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7" name="Left Brace 456"/>
              <p:cNvSpPr/>
              <p:nvPr/>
            </p:nvSpPr>
            <p:spPr>
              <a:xfrm rot="5400000" flipV="1">
                <a:off x="1387558" y="2081393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8" name="Left Brace 457"/>
              <p:cNvSpPr/>
              <p:nvPr/>
            </p:nvSpPr>
            <p:spPr>
              <a:xfrm rot="16200000" flipH="1" flipV="1">
                <a:off x="3311965" y="893884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59" name="Left Brace 458"/>
              <p:cNvSpPr/>
              <p:nvPr/>
            </p:nvSpPr>
            <p:spPr>
              <a:xfrm rot="16200000" flipH="1" flipV="1">
                <a:off x="3548878" y="1544518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0" name="Left Brace 459"/>
              <p:cNvSpPr/>
              <p:nvPr/>
            </p:nvSpPr>
            <p:spPr>
              <a:xfrm rot="16200000" flipH="1" flipV="1">
                <a:off x="3673527" y="2081393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1" name="Left Brace 460"/>
              <p:cNvSpPr/>
              <p:nvPr/>
            </p:nvSpPr>
            <p:spPr>
              <a:xfrm rot="5400000" flipV="1">
                <a:off x="4386096" y="890443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2" name="Left Brace 461"/>
              <p:cNvSpPr/>
              <p:nvPr/>
            </p:nvSpPr>
            <p:spPr>
              <a:xfrm rot="5400000" flipV="1">
                <a:off x="4148371" y="1540720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3" name="Left Brace 462"/>
              <p:cNvSpPr/>
              <p:nvPr/>
            </p:nvSpPr>
            <p:spPr>
              <a:xfrm rot="5400000" flipV="1">
                <a:off x="4033371" y="2077952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4" name="Left Brace 463"/>
              <p:cNvSpPr/>
              <p:nvPr/>
            </p:nvSpPr>
            <p:spPr>
              <a:xfrm rot="16200000" flipH="1" flipV="1">
                <a:off x="8588873" y="890849"/>
                <a:ext cx="91709" cy="930267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5" name="Left Brace 464"/>
              <p:cNvSpPr/>
              <p:nvPr/>
            </p:nvSpPr>
            <p:spPr>
              <a:xfrm rot="16200000" flipH="1" flipV="1">
                <a:off x="8825993" y="1541276"/>
                <a:ext cx="91709" cy="455230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6" name="Left Brace 465"/>
              <p:cNvSpPr/>
              <p:nvPr/>
            </p:nvSpPr>
            <p:spPr>
              <a:xfrm rot="16200000" flipH="1" flipV="1">
                <a:off x="8950743" y="2078050"/>
                <a:ext cx="91709" cy="225433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7" name="Left Brace 466"/>
              <p:cNvSpPr/>
              <p:nvPr/>
            </p:nvSpPr>
            <p:spPr>
              <a:xfrm rot="16200000" flipH="1" flipV="1">
                <a:off x="5962524" y="890849"/>
                <a:ext cx="91709" cy="930267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8" name="Left Brace 467"/>
              <p:cNvSpPr/>
              <p:nvPr/>
            </p:nvSpPr>
            <p:spPr>
              <a:xfrm rot="16200000" flipH="1" flipV="1">
                <a:off x="6199644" y="1541276"/>
                <a:ext cx="91709" cy="455230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9" name="Left Brace 468"/>
              <p:cNvSpPr/>
              <p:nvPr/>
            </p:nvSpPr>
            <p:spPr>
              <a:xfrm rot="16200000" flipH="1" flipV="1">
                <a:off x="6324394" y="2078050"/>
                <a:ext cx="91709" cy="225433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70" name="Left Brace 469"/>
              <p:cNvSpPr/>
              <p:nvPr/>
            </p:nvSpPr>
            <p:spPr>
              <a:xfrm rot="5400000" flipV="1">
                <a:off x="7012445" y="890443"/>
                <a:ext cx="91709" cy="931080"/>
              </a:xfrm>
              <a:prstGeom prst="leftBrace">
                <a:avLst>
                  <a:gd name="adj1" fmla="val 0"/>
                  <a:gd name="adj2" fmla="val 6478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71" name="Left Brace 470"/>
              <p:cNvSpPr/>
              <p:nvPr/>
            </p:nvSpPr>
            <p:spPr>
              <a:xfrm rot="5400000" flipV="1">
                <a:off x="6774720" y="1540720"/>
                <a:ext cx="91709" cy="455628"/>
              </a:xfrm>
              <a:prstGeom prst="leftBrace">
                <a:avLst>
                  <a:gd name="adj1" fmla="val 0"/>
                  <a:gd name="adj2" fmla="val 1274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72" name="Left Brace 471"/>
              <p:cNvSpPr/>
              <p:nvPr/>
            </p:nvSpPr>
            <p:spPr>
              <a:xfrm rot="5400000" flipV="1">
                <a:off x="6659720" y="2077952"/>
                <a:ext cx="91709" cy="225630"/>
              </a:xfrm>
              <a:prstGeom prst="leftBrace">
                <a:avLst>
                  <a:gd name="adj1" fmla="val 0"/>
                  <a:gd name="adj2" fmla="val 22599"/>
                </a:avLst>
              </a:prstGeom>
              <a:ln w="9525" cmpd="sng">
                <a:solidFill>
                  <a:srgbClr val="4F81BD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graphicFrame>
            <p:nvGraphicFramePr>
              <p:cNvPr id="473" name="Chart 472"/>
              <p:cNvGraphicFramePr/>
              <p:nvPr>
                <p:extLst>
                  <p:ext uri="{D42A27DB-BD31-4B8C-83A1-F6EECF244321}">
                    <p14:modId xmlns:p14="http://schemas.microsoft.com/office/powerpoint/2010/main" val="1789287953"/>
                  </p:ext>
                </p:extLst>
              </p:nvPr>
            </p:nvGraphicFramePr>
            <p:xfrm>
              <a:off x="3934376" y="472320"/>
              <a:ext cx="2548396" cy="5791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graphicFrame>
            <p:nvGraphicFramePr>
              <p:cNvPr id="474" name="Chart 473"/>
              <p:cNvGraphicFramePr/>
              <p:nvPr>
                <p:extLst>
                  <p:ext uri="{D42A27DB-BD31-4B8C-83A1-F6EECF244321}">
                    <p14:modId xmlns:p14="http://schemas.microsoft.com/office/powerpoint/2010/main" val="46548960"/>
                  </p:ext>
                </p:extLst>
              </p:nvPr>
            </p:nvGraphicFramePr>
            <p:xfrm>
              <a:off x="1297412" y="475254"/>
              <a:ext cx="2548396" cy="5432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grpSp>
            <p:nvGrpSpPr>
              <p:cNvPr id="475" name="Group 474"/>
              <p:cNvGrpSpPr/>
              <p:nvPr/>
            </p:nvGrpSpPr>
            <p:grpSpPr>
              <a:xfrm>
                <a:off x="1297412" y="1392847"/>
                <a:ext cx="137807" cy="338403"/>
                <a:chOff x="787357" y="1173823"/>
                <a:chExt cx="137807" cy="338403"/>
              </a:xfrm>
            </p:grpSpPr>
            <p:sp>
              <p:nvSpPr>
                <p:cNvPr id="847" name="Rounded Rectangle 846"/>
                <p:cNvSpPr/>
                <p:nvPr/>
              </p:nvSpPr>
              <p:spPr>
                <a:xfrm>
                  <a:off x="7873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lnSpcReduction="10000"/>
                </a:bodyPr>
                <a:lstStyle/>
                <a:p>
                  <a:pPr algn="ctr"/>
                  <a:r>
                    <a:rPr lang="en-US" sz="900" b="1" dirty="0" smtClean="0">
                      <a:latin typeface="Arial"/>
                      <a:cs typeface="Arial"/>
                    </a:rPr>
                    <a:t>150</a:t>
                  </a:r>
                  <a:endParaRPr lang="en-US" sz="9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48" name="Rounded Rectangle 10"/>
                <p:cNvSpPr/>
                <p:nvPr/>
              </p:nvSpPr>
              <p:spPr>
                <a:xfrm>
                  <a:off x="791393" y="1177859"/>
                  <a:ext cx="129735" cy="330331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6" name="Group 475"/>
              <p:cNvGrpSpPr/>
              <p:nvPr/>
            </p:nvGrpSpPr>
            <p:grpSpPr>
              <a:xfrm>
                <a:off x="1294984" y="1812302"/>
                <a:ext cx="137807" cy="338403"/>
                <a:chOff x="626382" y="1590467"/>
                <a:chExt cx="137807" cy="338403"/>
              </a:xfrm>
            </p:grpSpPr>
            <p:sp>
              <p:nvSpPr>
                <p:cNvPr id="845" name="Rounded Rectangle 844"/>
                <p:cNvSpPr/>
                <p:nvPr/>
              </p:nvSpPr>
              <p:spPr>
                <a:xfrm>
                  <a:off x="6263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/>
                    <a:t>121</a:t>
                  </a:r>
                  <a:endParaRPr lang="en-US" b="1" dirty="0"/>
                </a:p>
              </p:txBody>
            </p:sp>
            <p:sp>
              <p:nvSpPr>
                <p:cNvPr id="846" name="Rounded Rectangle 13"/>
                <p:cNvSpPr/>
                <p:nvPr/>
              </p:nvSpPr>
              <p:spPr>
                <a:xfrm>
                  <a:off x="6304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7" name="Group 476"/>
              <p:cNvGrpSpPr/>
              <p:nvPr/>
            </p:nvGrpSpPr>
            <p:grpSpPr>
              <a:xfrm>
                <a:off x="1297412" y="2232982"/>
                <a:ext cx="137807" cy="338403"/>
                <a:chOff x="545895" y="2007111"/>
                <a:chExt cx="137807" cy="338403"/>
              </a:xfrm>
            </p:grpSpPr>
            <p:sp>
              <p:nvSpPr>
                <p:cNvPr id="843" name="Rounded Rectangle 842"/>
                <p:cNvSpPr/>
                <p:nvPr/>
              </p:nvSpPr>
              <p:spPr>
                <a:xfrm>
                  <a:off x="5458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88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44" name="Rounded Rectangle 16"/>
                <p:cNvSpPr/>
                <p:nvPr/>
              </p:nvSpPr>
              <p:spPr>
                <a:xfrm>
                  <a:off x="5499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1458387" y="2232982"/>
                <a:ext cx="137807" cy="338403"/>
                <a:chOff x="706870" y="2007111"/>
                <a:chExt cx="137807" cy="338403"/>
              </a:xfrm>
            </p:grpSpPr>
            <p:sp>
              <p:nvSpPr>
                <p:cNvPr id="841" name="Rounded Rectangle 840"/>
                <p:cNvSpPr/>
                <p:nvPr/>
              </p:nvSpPr>
              <p:spPr>
                <a:xfrm>
                  <a:off x="7068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42" name="Rounded Rectangle 19"/>
                <p:cNvSpPr/>
                <p:nvPr/>
              </p:nvSpPr>
              <p:spPr>
                <a:xfrm>
                  <a:off x="7109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79" name="Group 478"/>
              <p:cNvGrpSpPr/>
              <p:nvPr/>
            </p:nvGrpSpPr>
            <p:grpSpPr>
              <a:xfrm>
                <a:off x="1699849" y="1816338"/>
                <a:ext cx="137807" cy="338403"/>
                <a:chOff x="948332" y="1590467"/>
                <a:chExt cx="137807" cy="338403"/>
              </a:xfrm>
            </p:grpSpPr>
            <p:sp>
              <p:nvSpPr>
                <p:cNvPr id="839" name="Rounded Rectangle 22"/>
                <p:cNvSpPr/>
                <p:nvPr/>
              </p:nvSpPr>
              <p:spPr>
                <a:xfrm>
                  <a:off x="9523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40" name="Rounded Rectangle 839"/>
                <p:cNvSpPr/>
                <p:nvPr/>
              </p:nvSpPr>
              <p:spPr>
                <a:xfrm>
                  <a:off x="9483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29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480" name="Straight Connector 23"/>
              <p:cNvSpPr/>
              <p:nvPr/>
            </p:nvSpPr>
            <p:spPr>
              <a:xfrm>
                <a:off x="164254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1" name="Group 480"/>
              <p:cNvGrpSpPr/>
              <p:nvPr/>
            </p:nvGrpSpPr>
            <p:grpSpPr>
              <a:xfrm>
                <a:off x="1619362" y="2232982"/>
                <a:ext cx="137807" cy="338403"/>
                <a:chOff x="867845" y="2007111"/>
                <a:chExt cx="137807" cy="338403"/>
              </a:xfrm>
            </p:grpSpPr>
            <p:sp>
              <p:nvSpPr>
                <p:cNvPr id="837" name="Rounded Rectangle 836"/>
                <p:cNvSpPr/>
                <p:nvPr/>
              </p:nvSpPr>
              <p:spPr>
                <a:xfrm>
                  <a:off x="8678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8" name="Rounded Rectangle 25"/>
                <p:cNvSpPr/>
                <p:nvPr/>
              </p:nvSpPr>
              <p:spPr>
                <a:xfrm>
                  <a:off x="8718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2" name="Straight Connector 26"/>
              <p:cNvSpPr/>
              <p:nvPr/>
            </p:nvSpPr>
            <p:spPr>
              <a:xfrm>
                <a:off x="172303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3" name="Group 482"/>
              <p:cNvGrpSpPr/>
              <p:nvPr/>
            </p:nvGrpSpPr>
            <p:grpSpPr>
              <a:xfrm>
                <a:off x="1780337" y="2232982"/>
                <a:ext cx="137807" cy="338403"/>
                <a:chOff x="1028820" y="2007111"/>
                <a:chExt cx="137807" cy="338403"/>
              </a:xfrm>
            </p:grpSpPr>
            <p:sp>
              <p:nvSpPr>
                <p:cNvPr id="835" name="Rounded Rectangle 834"/>
                <p:cNvSpPr/>
                <p:nvPr/>
              </p:nvSpPr>
              <p:spPr>
                <a:xfrm>
                  <a:off x="10288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6" name="Rounded Rectangle 28"/>
                <p:cNvSpPr/>
                <p:nvPr/>
              </p:nvSpPr>
              <p:spPr>
                <a:xfrm>
                  <a:off x="10328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84" name="Group 483"/>
              <p:cNvGrpSpPr/>
              <p:nvPr/>
            </p:nvGrpSpPr>
            <p:grpSpPr>
              <a:xfrm>
                <a:off x="2182774" y="1399694"/>
                <a:ext cx="137807" cy="338403"/>
                <a:chOff x="1431257" y="1173823"/>
                <a:chExt cx="137807" cy="338403"/>
              </a:xfrm>
            </p:grpSpPr>
            <p:sp>
              <p:nvSpPr>
                <p:cNvPr id="833" name="Rounded Rectangle 832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1291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4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5" name="Straight Connector 32"/>
              <p:cNvSpPr/>
              <p:nvPr/>
            </p:nvSpPr>
            <p:spPr>
              <a:xfrm>
                <a:off x="209070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6" name="Group 485"/>
              <p:cNvGrpSpPr/>
              <p:nvPr/>
            </p:nvGrpSpPr>
            <p:grpSpPr>
              <a:xfrm>
                <a:off x="2021799" y="1816338"/>
                <a:ext cx="137807" cy="338403"/>
                <a:chOff x="1270282" y="1590467"/>
                <a:chExt cx="137807" cy="338403"/>
              </a:xfrm>
            </p:grpSpPr>
            <p:sp>
              <p:nvSpPr>
                <p:cNvPr id="831" name="Rounded Rectangle 830"/>
                <p:cNvSpPr/>
                <p:nvPr/>
              </p:nvSpPr>
              <p:spPr>
                <a:xfrm>
                  <a:off x="12702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1048</a:t>
                  </a:r>
                </a:p>
              </p:txBody>
            </p:sp>
            <p:sp>
              <p:nvSpPr>
                <p:cNvPr id="832" name="Rounded Rectangle 34"/>
                <p:cNvSpPr/>
                <p:nvPr/>
              </p:nvSpPr>
              <p:spPr>
                <a:xfrm>
                  <a:off x="12743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7" name="Straight Connector 35"/>
              <p:cNvSpPr/>
              <p:nvPr/>
            </p:nvSpPr>
            <p:spPr>
              <a:xfrm>
                <a:off x="196449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88" name="Group 487"/>
              <p:cNvGrpSpPr/>
              <p:nvPr/>
            </p:nvGrpSpPr>
            <p:grpSpPr>
              <a:xfrm>
                <a:off x="1941312" y="2232982"/>
                <a:ext cx="137807" cy="338403"/>
                <a:chOff x="1189795" y="2007111"/>
                <a:chExt cx="137807" cy="338403"/>
              </a:xfrm>
            </p:grpSpPr>
            <p:sp>
              <p:nvSpPr>
                <p:cNvPr id="829" name="Rounded Rectangle 828"/>
                <p:cNvSpPr/>
                <p:nvPr/>
              </p:nvSpPr>
              <p:spPr>
                <a:xfrm>
                  <a:off x="11897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30" name="Rounded Rectangle 37"/>
                <p:cNvSpPr/>
                <p:nvPr/>
              </p:nvSpPr>
              <p:spPr>
                <a:xfrm>
                  <a:off x="11938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9" name="Straight Connector 38"/>
              <p:cNvSpPr/>
              <p:nvPr/>
            </p:nvSpPr>
            <p:spPr>
              <a:xfrm>
                <a:off x="204498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0" name="Group 489"/>
              <p:cNvGrpSpPr/>
              <p:nvPr/>
            </p:nvGrpSpPr>
            <p:grpSpPr>
              <a:xfrm>
                <a:off x="2102287" y="2232982"/>
                <a:ext cx="137807" cy="338403"/>
                <a:chOff x="1350770" y="2007111"/>
                <a:chExt cx="137807" cy="338403"/>
              </a:xfrm>
            </p:grpSpPr>
            <p:sp>
              <p:nvSpPr>
                <p:cNvPr id="827" name="Rounded Rectangle 826"/>
                <p:cNvSpPr/>
                <p:nvPr/>
              </p:nvSpPr>
              <p:spPr>
                <a:xfrm>
                  <a:off x="13507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994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8" name="Rounded Rectangle 40"/>
                <p:cNvSpPr/>
                <p:nvPr/>
              </p:nvSpPr>
              <p:spPr>
                <a:xfrm>
                  <a:off x="13548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1" name="Straight Connector 41"/>
              <p:cNvSpPr/>
              <p:nvPr/>
            </p:nvSpPr>
            <p:spPr>
              <a:xfrm>
                <a:off x="225167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2" name="Group 491"/>
              <p:cNvGrpSpPr/>
              <p:nvPr/>
            </p:nvGrpSpPr>
            <p:grpSpPr>
              <a:xfrm>
                <a:off x="2343749" y="1816338"/>
                <a:ext cx="137807" cy="338403"/>
                <a:chOff x="1592232" y="1590467"/>
                <a:chExt cx="137807" cy="338403"/>
              </a:xfrm>
            </p:grpSpPr>
            <p:sp>
              <p:nvSpPr>
                <p:cNvPr id="825" name="Rounded Rectangle 824"/>
                <p:cNvSpPr/>
                <p:nvPr/>
              </p:nvSpPr>
              <p:spPr>
                <a:xfrm>
                  <a:off x="15922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243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6" name="Rounded Rectangle 43"/>
                <p:cNvSpPr/>
                <p:nvPr/>
              </p:nvSpPr>
              <p:spPr>
                <a:xfrm>
                  <a:off x="15962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3" name="Straight Connector 44"/>
              <p:cNvSpPr/>
              <p:nvPr/>
            </p:nvSpPr>
            <p:spPr>
              <a:xfrm>
                <a:off x="228644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4" name="Group 493"/>
              <p:cNvGrpSpPr/>
              <p:nvPr/>
            </p:nvGrpSpPr>
            <p:grpSpPr>
              <a:xfrm>
                <a:off x="2263262" y="2232982"/>
                <a:ext cx="137807" cy="338403"/>
                <a:chOff x="1511745" y="2007111"/>
                <a:chExt cx="137807" cy="338403"/>
              </a:xfrm>
            </p:grpSpPr>
            <p:sp>
              <p:nvSpPr>
                <p:cNvPr id="823" name="Rounded Rectangle 822"/>
                <p:cNvSpPr/>
                <p:nvPr/>
              </p:nvSpPr>
              <p:spPr>
                <a:xfrm>
                  <a:off x="15117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4" name="Rounded Rectangle 46"/>
                <p:cNvSpPr/>
                <p:nvPr/>
              </p:nvSpPr>
              <p:spPr>
                <a:xfrm>
                  <a:off x="15157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5" name="Straight Connector 47"/>
              <p:cNvSpPr/>
              <p:nvPr/>
            </p:nvSpPr>
            <p:spPr>
              <a:xfrm>
                <a:off x="236693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6" name="Group 495"/>
              <p:cNvGrpSpPr/>
              <p:nvPr/>
            </p:nvGrpSpPr>
            <p:grpSpPr>
              <a:xfrm>
                <a:off x="2424237" y="2232982"/>
                <a:ext cx="137807" cy="338403"/>
                <a:chOff x="1672720" y="2007111"/>
                <a:chExt cx="137807" cy="338403"/>
              </a:xfrm>
            </p:grpSpPr>
            <p:sp>
              <p:nvSpPr>
                <p:cNvPr id="821" name="Rounded Rectangle 820"/>
                <p:cNvSpPr/>
                <p:nvPr/>
              </p:nvSpPr>
              <p:spPr>
                <a:xfrm>
                  <a:off x="16727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234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2" name="Rounded Rectangle 49"/>
                <p:cNvSpPr/>
                <p:nvPr/>
              </p:nvSpPr>
              <p:spPr>
                <a:xfrm>
                  <a:off x="16767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497" name="Group 496"/>
              <p:cNvGrpSpPr/>
              <p:nvPr/>
            </p:nvGrpSpPr>
            <p:grpSpPr>
              <a:xfrm>
                <a:off x="2826674" y="1399694"/>
                <a:ext cx="137807" cy="338403"/>
                <a:chOff x="2075157" y="1173823"/>
                <a:chExt cx="137807" cy="338403"/>
              </a:xfrm>
            </p:grpSpPr>
            <p:sp>
              <p:nvSpPr>
                <p:cNvPr id="819" name="Rounded Rectangle 818"/>
                <p:cNvSpPr/>
                <p:nvPr/>
              </p:nvSpPr>
              <p:spPr>
                <a:xfrm>
                  <a:off x="20751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275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0" name="Rounded Rectangle 55"/>
                <p:cNvSpPr/>
                <p:nvPr/>
              </p:nvSpPr>
              <p:spPr>
                <a:xfrm>
                  <a:off x="20791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98" name="Straight Connector 56"/>
              <p:cNvSpPr/>
              <p:nvPr/>
            </p:nvSpPr>
            <p:spPr>
              <a:xfrm>
                <a:off x="273460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499" name="Group 498"/>
              <p:cNvGrpSpPr/>
              <p:nvPr/>
            </p:nvGrpSpPr>
            <p:grpSpPr>
              <a:xfrm>
                <a:off x="2665699" y="1816338"/>
                <a:ext cx="137807" cy="338403"/>
                <a:chOff x="1914182" y="1590467"/>
                <a:chExt cx="137807" cy="338403"/>
              </a:xfrm>
            </p:grpSpPr>
            <p:sp>
              <p:nvSpPr>
                <p:cNvPr id="817" name="Rounded Rectangle 816"/>
                <p:cNvSpPr/>
                <p:nvPr/>
              </p:nvSpPr>
              <p:spPr>
                <a:xfrm>
                  <a:off x="19141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227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818" name="Rounded Rectangle 58"/>
                <p:cNvSpPr/>
                <p:nvPr/>
              </p:nvSpPr>
              <p:spPr>
                <a:xfrm>
                  <a:off x="19182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0" name="Straight Connector 59"/>
              <p:cNvSpPr/>
              <p:nvPr/>
            </p:nvSpPr>
            <p:spPr>
              <a:xfrm>
                <a:off x="260839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1" name="Group 500"/>
              <p:cNvGrpSpPr/>
              <p:nvPr/>
            </p:nvGrpSpPr>
            <p:grpSpPr>
              <a:xfrm>
                <a:off x="2585212" y="2232982"/>
                <a:ext cx="137807" cy="338403"/>
                <a:chOff x="1833695" y="2007111"/>
                <a:chExt cx="137807" cy="338403"/>
              </a:xfrm>
            </p:grpSpPr>
            <p:sp>
              <p:nvSpPr>
                <p:cNvPr id="815" name="Rounded Rectangle 814"/>
                <p:cNvSpPr/>
                <p:nvPr/>
              </p:nvSpPr>
              <p:spPr>
                <a:xfrm>
                  <a:off x="18336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146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6" name="Rounded Rectangle 61"/>
                <p:cNvSpPr/>
                <p:nvPr/>
              </p:nvSpPr>
              <p:spPr>
                <a:xfrm>
                  <a:off x="18377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2" name="Straight Connector 62"/>
              <p:cNvSpPr/>
              <p:nvPr/>
            </p:nvSpPr>
            <p:spPr>
              <a:xfrm>
                <a:off x="268888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3" name="Group 502"/>
              <p:cNvGrpSpPr/>
              <p:nvPr/>
            </p:nvGrpSpPr>
            <p:grpSpPr>
              <a:xfrm>
                <a:off x="2746187" y="2232982"/>
                <a:ext cx="137807" cy="338403"/>
                <a:chOff x="1994670" y="2007111"/>
                <a:chExt cx="137807" cy="338403"/>
              </a:xfrm>
            </p:grpSpPr>
            <p:sp>
              <p:nvSpPr>
                <p:cNvPr id="813" name="Rounded Rectangle 812"/>
                <p:cNvSpPr/>
                <p:nvPr/>
              </p:nvSpPr>
              <p:spPr>
                <a:xfrm>
                  <a:off x="19946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4" name="Rounded Rectangle 64"/>
                <p:cNvSpPr/>
                <p:nvPr/>
              </p:nvSpPr>
              <p:spPr>
                <a:xfrm>
                  <a:off x="19987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4" name="Straight Connector 65"/>
              <p:cNvSpPr/>
              <p:nvPr/>
            </p:nvSpPr>
            <p:spPr>
              <a:xfrm>
                <a:off x="289557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5" name="Group 504"/>
              <p:cNvGrpSpPr/>
              <p:nvPr/>
            </p:nvGrpSpPr>
            <p:grpSpPr>
              <a:xfrm>
                <a:off x="2987649" y="1816338"/>
                <a:ext cx="137807" cy="338403"/>
                <a:chOff x="2236132" y="1590467"/>
                <a:chExt cx="137807" cy="338403"/>
              </a:xfrm>
            </p:grpSpPr>
            <p:sp>
              <p:nvSpPr>
                <p:cNvPr id="811" name="Rounded Rectangle 810"/>
                <p:cNvSpPr/>
                <p:nvPr/>
              </p:nvSpPr>
              <p:spPr>
                <a:xfrm>
                  <a:off x="22361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48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2" name="Rounded Rectangle 67"/>
                <p:cNvSpPr/>
                <p:nvPr/>
              </p:nvSpPr>
              <p:spPr>
                <a:xfrm>
                  <a:off x="22401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6" name="Straight Connector 68"/>
              <p:cNvSpPr/>
              <p:nvPr/>
            </p:nvSpPr>
            <p:spPr>
              <a:xfrm>
                <a:off x="293034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7" name="Group 506"/>
              <p:cNvGrpSpPr/>
              <p:nvPr/>
            </p:nvGrpSpPr>
            <p:grpSpPr>
              <a:xfrm>
                <a:off x="2907162" y="2232982"/>
                <a:ext cx="137807" cy="338403"/>
                <a:chOff x="2155645" y="2007111"/>
                <a:chExt cx="137807" cy="338403"/>
              </a:xfrm>
            </p:grpSpPr>
            <p:sp>
              <p:nvSpPr>
                <p:cNvPr id="809" name="Rounded Rectangle 808"/>
                <p:cNvSpPr/>
                <p:nvPr/>
              </p:nvSpPr>
              <p:spPr>
                <a:xfrm>
                  <a:off x="21556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10" name="Rounded Rectangle 70"/>
                <p:cNvSpPr/>
                <p:nvPr/>
              </p:nvSpPr>
              <p:spPr>
                <a:xfrm>
                  <a:off x="21596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08" name="Straight Connector 71"/>
              <p:cNvSpPr/>
              <p:nvPr/>
            </p:nvSpPr>
            <p:spPr>
              <a:xfrm>
                <a:off x="301083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09" name="Group 508"/>
              <p:cNvGrpSpPr/>
              <p:nvPr/>
            </p:nvGrpSpPr>
            <p:grpSpPr>
              <a:xfrm>
                <a:off x="3068137" y="2232982"/>
                <a:ext cx="137807" cy="338403"/>
                <a:chOff x="2316620" y="2007111"/>
                <a:chExt cx="137807" cy="338403"/>
              </a:xfrm>
            </p:grpSpPr>
            <p:sp>
              <p:nvSpPr>
                <p:cNvPr id="807" name="Rounded Rectangle 806"/>
                <p:cNvSpPr/>
                <p:nvPr/>
              </p:nvSpPr>
              <p:spPr>
                <a:xfrm>
                  <a:off x="23166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8" name="Rounded Rectangle 73"/>
                <p:cNvSpPr/>
                <p:nvPr/>
              </p:nvSpPr>
              <p:spPr>
                <a:xfrm>
                  <a:off x="23206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0" name="Group 509"/>
              <p:cNvGrpSpPr/>
              <p:nvPr/>
            </p:nvGrpSpPr>
            <p:grpSpPr>
              <a:xfrm>
                <a:off x="3714612" y="1396883"/>
                <a:ext cx="137807" cy="338403"/>
                <a:chOff x="2719057" y="1173823"/>
                <a:chExt cx="137807" cy="338403"/>
              </a:xfrm>
            </p:grpSpPr>
            <p:sp>
              <p:nvSpPr>
                <p:cNvPr id="805" name="Rounded Rectangle 804"/>
                <p:cNvSpPr/>
                <p:nvPr/>
              </p:nvSpPr>
              <p:spPr>
                <a:xfrm>
                  <a:off x="27190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/>
                    <a:t>9500</a:t>
                  </a:r>
                  <a:endParaRPr lang="en-US" b="1" dirty="0"/>
                </a:p>
              </p:txBody>
            </p:sp>
            <p:sp>
              <p:nvSpPr>
                <p:cNvPr id="806" name="Rounded Rectangle 76"/>
                <p:cNvSpPr/>
                <p:nvPr/>
              </p:nvSpPr>
              <p:spPr>
                <a:xfrm>
                  <a:off x="27230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1" name="Group 510"/>
              <p:cNvGrpSpPr/>
              <p:nvPr/>
            </p:nvGrpSpPr>
            <p:grpSpPr>
              <a:xfrm>
                <a:off x="3309599" y="1816338"/>
                <a:ext cx="137807" cy="338403"/>
                <a:chOff x="2558082" y="1590467"/>
                <a:chExt cx="137807" cy="338403"/>
              </a:xfrm>
            </p:grpSpPr>
            <p:sp>
              <p:nvSpPr>
                <p:cNvPr id="803" name="Rounded Rectangle 802"/>
                <p:cNvSpPr/>
                <p:nvPr/>
              </p:nvSpPr>
              <p:spPr>
                <a:xfrm>
                  <a:off x="25580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/>
                      <a:cs typeface="Arial"/>
                    </a:rPr>
                    <a:t>7104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4" name="Rounded Rectangle 79"/>
                <p:cNvSpPr/>
                <p:nvPr/>
              </p:nvSpPr>
              <p:spPr>
                <a:xfrm>
                  <a:off x="25621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2" name="Straight Connector 80"/>
              <p:cNvSpPr/>
              <p:nvPr/>
            </p:nvSpPr>
            <p:spPr>
              <a:xfrm>
                <a:off x="3252296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13" name="Group 512"/>
              <p:cNvGrpSpPr/>
              <p:nvPr/>
            </p:nvGrpSpPr>
            <p:grpSpPr>
              <a:xfrm>
                <a:off x="3229112" y="2232982"/>
                <a:ext cx="137807" cy="338403"/>
                <a:chOff x="2477595" y="2007111"/>
                <a:chExt cx="137807" cy="338403"/>
              </a:xfrm>
            </p:grpSpPr>
            <p:sp>
              <p:nvSpPr>
                <p:cNvPr id="801" name="Rounded Rectangle 800"/>
                <p:cNvSpPr/>
                <p:nvPr/>
              </p:nvSpPr>
              <p:spPr>
                <a:xfrm>
                  <a:off x="24775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92500" lnSpcReduction="10000"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113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2" name="Rounded Rectangle 82"/>
                <p:cNvSpPr/>
                <p:nvPr/>
              </p:nvSpPr>
              <p:spPr>
                <a:xfrm>
                  <a:off x="24816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4" name="Straight Connector 83"/>
              <p:cNvSpPr/>
              <p:nvPr/>
            </p:nvSpPr>
            <p:spPr>
              <a:xfrm>
                <a:off x="3332783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15" name="Group 514"/>
              <p:cNvGrpSpPr/>
              <p:nvPr/>
            </p:nvGrpSpPr>
            <p:grpSpPr>
              <a:xfrm>
                <a:off x="3390087" y="2232982"/>
                <a:ext cx="137807" cy="338403"/>
                <a:chOff x="2638570" y="2007111"/>
                <a:chExt cx="137807" cy="338403"/>
              </a:xfrm>
            </p:grpSpPr>
            <p:sp>
              <p:nvSpPr>
                <p:cNvPr id="799" name="Rounded Rectangle 798"/>
                <p:cNvSpPr/>
                <p:nvPr/>
              </p:nvSpPr>
              <p:spPr>
                <a:xfrm>
                  <a:off x="26385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6991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00" name="Rounded Rectangle 85"/>
                <p:cNvSpPr/>
                <p:nvPr/>
              </p:nvSpPr>
              <p:spPr>
                <a:xfrm>
                  <a:off x="26426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6" name="Group 515"/>
              <p:cNvGrpSpPr/>
              <p:nvPr/>
            </p:nvGrpSpPr>
            <p:grpSpPr>
              <a:xfrm>
                <a:off x="3714198" y="1822266"/>
                <a:ext cx="137807" cy="338403"/>
                <a:chOff x="2880032" y="1590467"/>
                <a:chExt cx="137807" cy="338403"/>
              </a:xfrm>
            </p:grpSpPr>
            <p:sp>
              <p:nvSpPr>
                <p:cNvPr id="797" name="Rounded Rectangle 796"/>
                <p:cNvSpPr/>
                <p:nvPr/>
              </p:nvSpPr>
              <p:spPr>
                <a:xfrm>
                  <a:off x="28800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2396</a:t>
                  </a:r>
                  <a:endParaRPr lang="en-US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98" name="Rounded Rectangle 88"/>
                <p:cNvSpPr/>
                <p:nvPr/>
              </p:nvSpPr>
              <p:spPr>
                <a:xfrm>
                  <a:off x="28840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7" name="Group 516"/>
              <p:cNvGrpSpPr/>
              <p:nvPr/>
            </p:nvGrpSpPr>
            <p:grpSpPr>
              <a:xfrm>
                <a:off x="3551062" y="2232982"/>
                <a:ext cx="137807" cy="338403"/>
                <a:chOff x="2799545" y="2007111"/>
                <a:chExt cx="137807" cy="338403"/>
              </a:xfrm>
            </p:grpSpPr>
            <p:sp>
              <p:nvSpPr>
                <p:cNvPr id="795" name="Rounded Rectangle 794"/>
                <p:cNvSpPr/>
                <p:nvPr/>
              </p:nvSpPr>
              <p:spPr>
                <a:xfrm>
                  <a:off x="27995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6" name="Rounded Rectangle 91"/>
                <p:cNvSpPr/>
                <p:nvPr/>
              </p:nvSpPr>
              <p:spPr>
                <a:xfrm>
                  <a:off x="28035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8" name="Group 517"/>
              <p:cNvGrpSpPr/>
              <p:nvPr/>
            </p:nvGrpSpPr>
            <p:grpSpPr>
              <a:xfrm>
                <a:off x="3712037" y="2232982"/>
                <a:ext cx="137807" cy="338403"/>
                <a:chOff x="2960520" y="2007111"/>
                <a:chExt cx="137807" cy="338403"/>
              </a:xfrm>
            </p:grpSpPr>
            <p:sp>
              <p:nvSpPr>
                <p:cNvPr id="793" name="Rounded Rectangle 792"/>
                <p:cNvSpPr/>
                <p:nvPr/>
              </p:nvSpPr>
              <p:spPr>
                <a:xfrm>
                  <a:off x="29605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Autofit/>
                </a:bodyPr>
                <a:lstStyle/>
                <a:p>
                  <a:pPr algn="ctr"/>
                  <a:r>
                    <a:rPr lang="en-US" sz="1000" b="1" dirty="0">
                      <a:latin typeface="Arial"/>
                      <a:cs typeface="Arial"/>
                    </a:rPr>
                    <a:t>2381</a:t>
                  </a:r>
                </a:p>
              </p:txBody>
            </p:sp>
            <p:sp>
              <p:nvSpPr>
                <p:cNvPr id="794" name="Rounded Rectangle 94"/>
                <p:cNvSpPr/>
                <p:nvPr/>
              </p:nvSpPr>
              <p:spPr>
                <a:xfrm>
                  <a:off x="29645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19" name="Group 518"/>
              <p:cNvGrpSpPr/>
              <p:nvPr/>
            </p:nvGrpSpPr>
            <p:grpSpPr>
              <a:xfrm>
                <a:off x="6565153" y="1392611"/>
                <a:ext cx="137807" cy="338403"/>
                <a:chOff x="787357" y="1173823"/>
                <a:chExt cx="137807" cy="338403"/>
              </a:xfrm>
            </p:grpSpPr>
            <p:sp>
              <p:nvSpPr>
                <p:cNvPr id="791" name="Rounded Rectangle 790"/>
                <p:cNvSpPr/>
                <p:nvPr/>
              </p:nvSpPr>
              <p:spPr>
                <a:xfrm>
                  <a:off x="7873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20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92" name="Rounded Rectangle 10"/>
                <p:cNvSpPr/>
                <p:nvPr/>
              </p:nvSpPr>
              <p:spPr>
                <a:xfrm>
                  <a:off x="7913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0" name="Group 519"/>
              <p:cNvGrpSpPr/>
              <p:nvPr/>
            </p:nvGrpSpPr>
            <p:grpSpPr>
              <a:xfrm>
                <a:off x="6569189" y="1812302"/>
                <a:ext cx="137807" cy="338403"/>
                <a:chOff x="626382" y="1590467"/>
                <a:chExt cx="137807" cy="338403"/>
              </a:xfrm>
            </p:grpSpPr>
            <p:sp>
              <p:nvSpPr>
                <p:cNvPr id="789" name="Rounded Rectangle 788"/>
                <p:cNvSpPr/>
                <p:nvPr/>
              </p:nvSpPr>
              <p:spPr>
                <a:xfrm>
                  <a:off x="6263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12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90" name="Rounded Rectangle 13"/>
                <p:cNvSpPr/>
                <p:nvPr/>
              </p:nvSpPr>
              <p:spPr>
                <a:xfrm>
                  <a:off x="6304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1" name="Group 520"/>
              <p:cNvGrpSpPr/>
              <p:nvPr/>
            </p:nvGrpSpPr>
            <p:grpSpPr>
              <a:xfrm>
                <a:off x="6565534" y="2235296"/>
                <a:ext cx="137807" cy="338403"/>
                <a:chOff x="545895" y="2007111"/>
                <a:chExt cx="137807" cy="338403"/>
              </a:xfrm>
            </p:grpSpPr>
            <p:sp>
              <p:nvSpPr>
                <p:cNvPr id="787" name="Rounded Rectangle 786"/>
                <p:cNvSpPr/>
                <p:nvPr/>
              </p:nvSpPr>
              <p:spPr>
                <a:xfrm>
                  <a:off x="5458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/>
                    <a:t>7</a:t>
                  </a:r>
                  <a:endParaRPr lang="en-US" b="1" dirty="0"/>
                </a:p>
              </p:txBody>
            </p:sp>
            <p:sp>
              <p:nvSpPr>
                <p:cNvPr id="788" name="Rounded Rectangle 16"/>
                <p:cNvSpPr/>
                <p:nvPr/>
              </p:nvSpPr>
              <p:spPr>
                <a:xfrm>
                  <a:off x="5499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2" name="Group 521"/>
              <p:cNvGrpSpPr/>
              <p:nvPr/>
            </p:nvGrpSpPr>
            <p:grpSpPr>
              <a:xfrm>
                <a:off x="6730642" y="2232982"/>
                <a:ext cx="137807" cy="338403"/>
                <a:chOff x="706870" y="2007111"/>
                <a:chExt cx="137807" cy="338403"/>
              </a:xfrm>
            </p:grpSpPr>
            <p:sp>
              <p:nvSpPr>
                <p:cNvPr id="785" name="Rounded Rectangle 784"/>
                <p:cNvSpPr/>
                <p:nvPr/>
              </p:nvSpPr>
              <p:spPr>
                <a:xfrm>
                  <a:off x="7068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anchor="ctr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6" name="Rounded Rectangle 19"/>
                <p:cNvSpPr/>
                <p:nvPr/>
              </p:nvSpPr>
              <p:spPr>
                <a:xfrm>
                  <a:off x="7109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3" name="Group 522"/>
              <p:cNvGrpSpPr/>
              <p:nvPr/>
            </p:nvGrpSpPr>
            <p:grpSpPr>
              <a:xfrm>
                <a:off x="6972104" y="1816338"/>
                <a:ext cx="137807" cy="338403"/>
                <a:chOff x="948332" y="1590467"/>
                <a:chExt cx="137807" cy="338403"/>
              </a:xfrm>
            </p:grpSpPr>
            <p:sp>
              <p:nvSpPr>
                <p:cNvPr id="783" name="Rounded Rectangle 782"/>
                <p:cNvSpPr/>
                <p:nvPr/>
              </p:nvSpPr>
              <p:spPr>
                <a:xfrm>
                  <a:off x="9483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4" name="Rounded Rectangle 22"/>
                <p:cNvSpPr/>
                <p:nvPr/>
              </p:nvSpPr>
              <p:spPr>
                <a:xfrm>
                  <a:off x="9523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4" name="Straight Connector 23"/>
              <p:cNvSpPr/>
              <p:nvPr/>
            </p:nvSpPr>
            <p:spPr>
              <a:xfrm>
                <a:off x="691480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25" name="Group 524"/>
              <p:cNvGrpSpPr/>
              <p:nvPr/>
            </p:nvGrpSpPr>
            <p:grpSpPr>
              <a:xfrm>
                <a:off x="6891617" y="2232982"/>
                <a:ext cx="137807" cy="338403"/>
                <a:chOff x="867845" y="2007111"/>
                <a:chExt cx="137807" cy="338403"/>
              </a:xfrm>
            </p:grpSpPr>
            <p:sp>
              <p:nvSpPr>
                <p:cNvPr id="781" name="Rounded Rectangle 780"/>
                <p:cNvSpPr/>
                <p:nvPr/>
              </p:nvSpPr>
              <p:spPr>
                <a:xfrm>
                  <a:off x="8678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anchor="ctr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2" name="Rounded Rectangle 25"/>
                <p:cNvSpPr/>
                <p:nvPr/>
              </p:nvSpPr>
              <p:spPr>
                <a:xfrm>
                  <a:off x="8718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6" name="Straight Connector 26"/>
              <p:cNvSpPr/>
              <p:nvPr/>
            </p:nvSpPr>
            <p:spPr>
              <a:xfrm>
                <a:off x="699528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27" name="Group 526"/>
              <p:cNvGrpSpPr/>
              <p:nvPr/>
            </p:nvGrpSpPr>
            <p:grpSpPr>
              <a:xfrm>
                <a:off x="7052592" y="2232982"/>
                <a:ext cx="137807" cy="338403"/>
                <a:chOff x="1028820" y="2007111"/>
                <a:chExt cx="137807" cy="338403"/>
              </a:xfrm>
            </p:grpSpPr>
            <p:sp>
              <p:nvSpPr>
                <p:cNvPr id="779" name="Rounded Rectangle 778"/>
                <p:cNvSpPr/>
                <p:nvPr/>
              </p:nvSpPr>
              <p:spPr>
                <a:xfrm>
                  <a:off x="10288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0" name="Rounded Rectangle 28"/>
                <p:cNvSpPr/>
                <p:nvPr/>
              </p:nvSpPr>
              <p:spPr>
                <a:xfrm>
                  <a:off x="10328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28" name="Group 527"/>
              <p:cNvGrpSpPr/>
              <p:nvPr/>
            </p:nvGrpSpPr>
            <p:grpSpPr>
              <a:xfrm>
                <a:off x="7455029" y="1399694"/>
                <a:ext cx="137807" cy="338403"/>
                <a:chOff x="1431257" y="1173823"/>
                <a:chExt cx="137807" cy="338403"/>
              </a:xfrm>
            </p:grpSpPr>
            <p:sp>
              <p:nvSpPr>
                <p:cNvPr id="777" name="Rounded Rectangle 776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8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29" name="Straight Connector 32"/>
              <p:cNvSpPr/>
              <p:nvPr/>
            </p:nvSpPr>
            <p:spPr>
              <a:xfrm>
                <a:off x="736295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0" name="Group 529"/>
              <p:cNvGrpSpPr/>
              <p:nvPr/>
            </p:nvGrpSpPr>
            <p:grpSpPr>
              <a:xfrm>
                <a:off x="7294054" y="1816338"/>
                <a:ext cx="137807" cy="338403"/>
                <a:chOff x="1270282" y="1590467"/>
                <a:chExt cx="137807" cy="338403"/>
              </a:xfrm>
            </p:grpSpPr>
            <p:sp>
              <p:nvSpPr>
                <p:cNvPr id="775" name="Rounded Rectangle 774"/>
                <p:cNvSpPr/>
                <p:nvPr/>
              </p:nvSpPr>
              <p:spPr>
                <a:xfrm>
                  <a:off x="12702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6" name="Rounded Rectangle 34"/>
                <p:cNvSpPr/>
                <p:nvPr/>
              </p:nvSpPr>
              <p:spPr>
                <a:xfrm>
                  <a:off x="12743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1" name="Straight Connector 35"/>
              <p:cNvSpPr/>
              <p:nvPr/>
            </p:nvSpPr>
            <p:spPr>
              <a:xfrm>
                <a:off x="723675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2" name="Group 531"/>
              <p:cNvGrpSpPr/>
              <p:nvPr/>
            </p:nvGrpSpPr>
            <p:grpSpPr>
              <a:xfrm>
                <a:off x="7213567" y="2232982"/>
                <a:ext cx="137807" cy="338403"/>
                <a:chOff x="1189795" y="2007111"/>
                <a:chExt cx="137807" cy="338403"/>
              </a:xfrm>
            </p:grpSpPr>
            <p:sp>
              <p:nvSpPr>
                <p:cNvPr id="773" name="Rounded Rectangle 772"/>
                <p:cNvSpPr/>
                <p:nvPr/>
              </p:nvSpPr>
              <p:spPr>
                <a:xfrm>
                  <a:off x="11897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4" name="Rounded Rectangle 37"/>
                <p:cNvSpPr/>
                <p:nvPr/>
              </p:nvSpPr>
              <p:spPr>
                <a:xfrm>
                  <a:off x="11938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3" name="Straight Connector 38"/>
              <p:cNvSpPr/>
              <p:nvPr/>
            </p:nvSpPr>
            <p:spPr>
              <a:xfrm>
                <a:off x="731723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4" name="Group 533"/>
              <p:cNvGrpSpPr/>
              <p:nvPr/>
            </p:nvGrpSpPr>
            <p:grpSpPr>
              <a:xfrm>
                <a:off x="7374542" y="2216062"/>
                <a:ext cx="137807" cy="372243"/>
                <a:chOff x="1350770" y="1990191"/>
                <a:chExt cx="137807" cy="372243"/>
              </a:xfrm>
            </p:grpSpPr>
            <p:sp>
              <p:nvSpPr>
                <p:cNvPr id="771" name="Rounded Rectangle 770"/>
                <p:cNvSpPr/>
                <p:nvPr/>
              </p:nvSpPr>
              <p:spPr>
                <a:xfrm>
                  <a:off x="1350770" y="1990191"/>
                  <a:ext cx="137807" cy="37224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2" name="Rounded Rectangle 40"/>
                <p:cNvSpPr/>
                <p:nvPr/>
              </p:nvSpPr>
              <p:spPr>
                <a:xfrm>
                  <a:off x="13548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5" name="Straight Connector 41"/>
              <p:cNvSpPr/>
              <p:nvPr/>
            </p:nvSpPr>
            <p:spPr>
              <a:xfrm>
                <a:off x="752393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6" name="Group 535"/>
              <p:cNvGrpSpPr/>
              <p:nvPr/>
            </p:nvGrpSpPr>
            <p:grpSpPr>
              <a:xfrm>
                <a:off x="7616004" y="1816338"/>
                <a:ext cx="137807" cy="338403"/>
                <a:chOff x="1592232" y="1590467"/>
                <a:chExt cx="137807" cy="338403"/>
              </a:xfrm>
            </p:grpSpPr>
            <p:sp>
              <p:nvSpPr>
                <p:cNvPr id="769" name="Rounded Rectangle 768"/>
                <p:cNvSpPr/>
                <p:nvPr/>
              </p:nvSpPr>
              <p:spPr>
                <a:xfrm>
                  <a:off x="15922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70" name="Rounded Rectangle 43"/>
                <p:cNvSpPr/>
                <p:nvPr/>
              </p:nvSpPr>
              <p:spPr>
                <a:xfrm>
                  <a:off x="15962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7" name="Straight Connector 44"/>
              <p:cNvSpPr/>
              <p:nvPr/>
            </p:nvSpPr>
            <p:spPr>
              <a:xfrm>
                <a:off x="755870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38" name="Group 537"/>
              <p:cNvGrpSpPr/>
              <p:nvPr/>
            </p:nvGrpSpPr>
            <p:grpSpPr>
              <a:xfrm>
                <a:off x="7535517" y="2232982"/>
                <a:ext cx="137807" cy="338403"/>
                <a:chOff x="1511745" y="2007111"/>
                <a:chExt cx="137807" cy="338403"/>
              </a:xfrm>
            </p:grpSpPr>
            <p:sp>
              <p:nvSpPr>
                <p:cNvPr id="767" name="Rounded Rectangle 766"/>
                <p:cNvSpPr/>
                <p:nvPr/>
              </p:nvSpPr>
              <p:spPr>
                <a:xfrm>
                  <a:off x="15117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8" name="Rounded Rectangle 46"/>
                <p:cNvSpPr/>
                <p:nvPr/>
              </p:nvSpPr>
              <p:spPr>
                <a:xfrm>
                  <a:off x="15157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9" name="Straight Connector 47"/>
              <p:cNvSpPr/>
              <p:nvPr/>
            </p:nvSpPr>
            <p:spPr>
              <a:xfrm>
                <a:off x="763918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0" name="Group 539"/>
              <p:cNvGrpSpPr/>
              <p:nvPr/>
            </p:nvGrpSpPr>
            <p:grpSpPr>
              <a:xfrm>
                <a:off x="7696492" y="2232982"/>
                <a:ext cx="137807" cy="338403"/>
                <a:chOff x="1672720" y="2007111"/>
                <a:chExt cx="137807" cy="338403"/>
              </a:xfrm>
            </p:grpSpPr>
            <p:sp>
              <p:nvSpPr>
                <p:cNvPr id="765" name="Rounded Rectangle 764"/>
                <p:cNvSpPr/>
                <p:nvPr/>
              </p:nvSpPr>
              <p:spPr>
                <a:xfrm>
                  <a:off x="16727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6" name="Rounded Rectangle 49"/>
                <p:cNvSpPr/>
                <p:nvPr/>
              </p:nvSpPr>
              <p:spPr>
                <a:xfrm>
                  <a:off x="16767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41" name="Group 540"/>
              <p:cNvGrpSpPr/>
              <p:nvPr/>
            </p:nvGrpSpPr>
            <p:grpSpPr>
              <a:xfrm>
                <a:off x="8098929" y="1399694"/>
                <a:ext cx="137807" cy="338403"/>
                <a:chOff x="2075157" y="1173823"/>
                <a:chExt cx="137807" cy="338403"/>
              </a:xfrm>
            </p:grpSpPr>
            <p:sp>
              <p:nvSpPr>
                <p:cNvPr id="763" name="Rounded Rectangle 762"/>
                <p:cNvSpPr/>
                <p:nvPr/>
              </p:nvSpPr>
              <p:spPr>
                <a:xfrm>
                  <a:off x="20751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4" name="Rounded Rectangle 55"/>
                <p:cNvSpPr/>
                <p:nvPr/>
              </p:nvSpPr>
              <p:spPr>
                <a:xfrm>
                  <a:off x="20791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2" name="Straight Connector 56"/>
              <p:cNvSpPr/>
              <p:nvPr/>
            </p:nvSpPr>
            <p:spPr>
              <a:xfrm>
                <a:off x="8006858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3" name="Group 542"/>
              <p:cNvGrpSpPr/>
              <p:nvPr/>
            </p:nvGrpSpPr>
            <p:grpSpPr>
              <a:xfrm>
                <a:off x="7937954" y="1816338"/>
                <a:ext cx="137807" cy="338403"/>
                <a:chOff x="1914182" y="1590467"/>
                <a:chExt cx="137807" cy="338403"/>
              </a:xfrm>
            </p:grpSpPr>
            <p:sp>
              <p:nvSpPr>
                <p:cNvPr id="761" name="Rounded Rectangle 760"/>
                <p:cNvSpPr/>
                <p:nvPr/>
              </p:nvSpPr>
              <p:spPr>
                <a:xfrm>
                  <a:off x="19141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2" name="Rounded Rectangle 58"/>
                <p:cNvSpPr/>
                <p:nvPr/>
              </p:nvSpPr>
              <p:spPr>
                <a:xfrm>
                  <a:off x="19182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4" name="Straight Connector 59"/>
              <p:cNvSpPr/>
              <p:nvPr/>
            </p:nvSpPr>
            <p:spPr>
              <a:xfrm>
                <a:off x="788065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5" name="Group 544"/>
              <p:cNvGrpSpPr/>
              <p:nvPr/>
            </p:nvGrpSpPr>
            <p:grpSpPr>
              <a:xfrm>
                <a:off x="7857467" y="2232982"/>
                <a:ext cx="137807" cy="338403"/>
                <a:chOff x="1833695" y="2007111"/>
                <a:chExt cx="137807" cy="338403"/>
              </a:xfrm>
            </p:grpSpPr>
            <p:sp>
              <p:nvSpPr>
                <p:cNvPr id="759" name="Rounded Rectangle 758"/>
                <p:cNvSpPr/>
                <p:nvPr/>
              </p:nvSpPr>
              <p:spPr>
                <a:xfrm>
                  <a:off x="18336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60" name="Rounded Rectangle 61"/>
                <p:cNvSpPr/>
                <p:nvPr/>
              </p:nvSpPr>
              <p:spPr>
                <a:xfrm>
                  <a:off x="18377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6" name="Straight Connector 62"/>
              <p:cNvSpPr/>
              <p:nvPr/>
            </p:nvSpPr>
            <p:spPr>
              <a:xfrm>
                <a:off x="796113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7" name="Group 546"/>
              <p:cNvGrpSpPr/>
              <p:nvPr/>
            </p:nvGrpSpPr>
            <p:grpSpPr>
              <a:xfrm>
                <a:off x="8018442" y="2232982"/>
                <a:ext cx="137807" cy="338403"/>
                <a:chOff x="1994670" y="2007111"/>
                <a:chExt cx="137807" cy="338403"/>
              </a:xfrm>
            </p:grpSpPr>
            <p:sp>
              <p:nvSpPr>
                <p:cNvPr id="757" name="Rounded Rectangle 756"/>
                <p:cNvSpPr/>
                <p:nvPr/>
              </p:nvSpPr>
              <p:spPr>
                <a:xfrm>
                  <a:off x="19946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8" name="Rounded Rectangle 64"/>
                <p:cNvSpPr/>
                <p:nvPr/>
              </p:nvSpPr>
              <p:spPr>
                <a:xfrm>
                  <a:off x="19987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48" name="Straight Connector 65"/>
              <p:cNvSpPr/>
              <p:nvPr/>
            </p:nvSpPr>
            <p:spPr>
              <a:xfrm>
                <a:off x="8167833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49" name="Group 548"/>
              <p:cNvGrpSpPr/>
              <p:nvPr/>
            </p:nvGrpSpPr>
            <p:grpSpPr>
              <a:xfrm>
                <a:off x="8259904" y="1816338"/>
                <a:ext cx="137807" cy="338403"/>
                <a:chOff x="2236132" y="1590467"/>
                <a:chExt cx="137807" cy="338403"/>
              </a:xfrm>
            </p:grpSpPr>
            <p:sp>
              <p:nvSpPr>
                <p:cNvPr id="755" name="Rounded Rectangle 754"/>
                <p:cNvSpPr/>
                <p:nvPr/>
              </p:nvSpPr>
              <p:spPr>
                <a:xfrm>
                  <a:off x="22361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6" name="Rounded Rectangle 67"/>
                <p:cNvSpPr/>
                <p:nvPr/>
              </p:nvSpPr>
              <p:spPr>
                <a:xfrm>
                  <a:off x="22401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0" name="Straight Connector 68"/>
              <p:cNvSpPr/>
              <p:nvPr/>
            </p:nvSpPr>
            <p:spPr>
              <a:xfrm>
                <a:off x="820260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1" name="Group 550"/>
              <p:cNvGrpSpPr/>
              <p:nvPr/>
            </p:nvGrpSpPr>
            <p:grpSpPr>
              <a:xfrm>
                <a:off x="8179417" y="2232982"/>
                <a:ext cx="137807" cy="338403"/>
                <a:chOff x="2155645" y="2007111"/>
                <a:chExt cx="137807" cy="338403"/>
              </a:xfrm>
            </p:grpSpPr>
            <p:sp>
              <p:nvSpPr>
                <p:cNvPr id="753" name="Rounded Rectangle 752"/>
                <p:cNvSpPr/>
                <p:nvPr/>
              </p:nvSpPr>
              <p:spPr>
                <a:xfrm>
                  <a:off x="21556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4" name="Rounded Rectangle 70"/>
                <p:cNvSpPr/>
                <p:nvPr/>
              </p:nvSpPr>
              <p:spPr>
                <a:xfrm>
                  <a:off x="21596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2" name="Straight Connector 71"/>
              <p:cNvSpPr/>
              <p:nvPr/>
            </p:nvSpPr>
            <p:spPr>
              <a:xfrm>
                <a:off x="828308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3" name="Group 552"/>
              <p:cNvGrpSpPr/>
              <p:nvPr/>
            </p:nvGrpSpPr>
            <p:grpSpPr>
              <a:xfrm>
                <a:off x="8340392" y="2232982"/>
                <a:ext cx="137807" cy="338403"/>
                <a:chOff x="2316620" y="2007111"/>
                <a:chExt cx="137807" cy="338403"/>
              </a:xfrm>
            </p:grpSpPr>
            <p:sp>
              <p:nvSpPr>
                <p:cNvPr id="751" name="Rounded Rectangle 750"/>
                <p:cNvSpPr/>
                <p:nvPr/>
              </p:nvSpPr>
              <p:spPr>
                <a:xfrm>
                  <a:off x="23166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52" name="Rounded Rectangle 73"/>
                <p:cNvSpPr/>
                <p:nvPr/>
              </p:nvSpPr>
              <p:spPr>
                <a:xfrm>
                  <a:off x="23206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54" name="Group 553"/>
              <p:cNvGrpSpPr/>
              <p:nvPr/>
            </p:nvGrpSpPr>
            <p:grpSpPr>
              <a:xfrm>
                <a:off x="8974504" y="1396647"/>
                <a:ext cx="137807" cy="338403"/>
                <a:chOff x="2719057" y="1173823"/>
                <a:chExt cx="137807" cy="338403"/>
              </a:xfrm>
            </p:grpSpPr>
            <p:sp>
              <p:nvSpPr>
                <p:cNvPr id="749" name="Rounded Rectangle 748"/>
                <p:cNvSpPr/>
                <p:nvPr/>
              </p:nvSpPr>
              <p:spPr>
                <a:xfrm>
                  <a:off x="27190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smtClean="0">
                      <a:latin typeface="Arial"/>
                      <a:cs typeface="Arial"/>
                    </a:rPr>
                    <a:t>60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50" name="Rounded Rectangle 76"/>
                <p:cNvSpPr/>
                <p:nvPr/>
              </p:nvSpPr>
              <p:spPr>
                <a:xfrm>
                  <a:off x="27230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55" name="Group 554"/>
              <p:cNvGrpSpPr/>
              <p:nvPr/>
            </p:nvGrpSpPr>
            <p:grpSpPr>
              <a:xfrm>
                <a:off x="8581854" y="1816338"/>
                <a:ext cx="137807" cy="338403"/>
                <a:chOff x="2558082" y="1590467"/>
                <a:chExt cx="137807" cy="338403"/>
              </a:xfrm>
            </p:grpSpPr>
            <p:sp>
              <p:nvSpPr>
                <p:cNvPr id="747" name="Rounded Rectangle 746"/>
                <p:cNvSpPr/>
                <p:nvPr/>
              </p:nvSpPr>
              <p:spPr>
                <a:xfrm>
                  <a:off x="25580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8" name="Rounded Rectangle 79"/>
                <p:cNvSpPr/>
                <p:nvPr/>
              </p:nvSpPr>
              <p:spPr>
                <a:xfrm>
                  <a:off x="25621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6" name="Straight Connector 80"/>
              <p:cNvSpPr/>
              <p:nvPr/>
            </p:nvSpPr>
            <p:spPr>
              <a:xfrm>
                <a:off x="8524551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7" name="Group 556"/>
              <p:cNvGrpSpPr/>
              <p:nvPr/>
            </p:nvGrpSpPr>
            <p:grpSpPr>
              <a:xfrm>
                <a:off x="8501367" y="2232982"/>
                <a:ext cx="137807" cy="338403"/>
                <a:chOff x="2477595" y="2007111"/>
                <a:chExt cx="137807" cy="338403"/>
              </a:xfrm>
            </p:grpSpPr>
            <p:sp>
              <p:nvSpPr>
                <p:cNvPr id="745" name="Rounded Rectangle 744"/>
                <p:cNvSpPr/>
                <p:nvPr/>
              </p:nvSpPr>
              <p:spPr>
                <a:xfrm>
                  <a:off x="24775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6" name="Rounded Rectangle 82"/>
                <p:cNvSpPr/>
                <p:nvPr/>
              </p:nvSpPr>
              <p:spPr>
                <a:xfrm>
                  <a:off x="24816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58" name="Straight Connector 83"/>
              <p:cNvSpPr/>
              <p:nvPr/>
            </p:nvSpPr>
            <p:spPr>
              <a:xfrm>
                <a:off x="8605038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59" name="Group 558"/>
              <p:cNvGrpSpPr/>
              <p:nvPr/>
            </p:nvGrpSpPr>
            <p:grpSpPr>
              <a:xfrm>
                <a:off x="8662342" y="2232982"/>
                <a:ext cx="137807" cy="338403"/>
                <a:chOff x="2638570" y="2007111"/>
                <a:chExt cx="137807" cy="338403"/>
              </a:xfrm>
            </p:grpSpPr>
            <p:sp>
              <p:nvSpPr>
                <p:cNvPr id="743" name="Rounded Rectangle 742"/>
                <p:cNvSpPr/>
                <p:nvPr/>
              </p:nvSpPr>
              <p:spPr>
                <a:xfrm>
                  <a:off x="26385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4" name="Rounded Rectangle 85"/>
                <p:cNvSpPr/>
                <p:nvPr/>
              </p:nvSpPr>
              <p:spPr>
                <a:xfrm>
                  <a:off x="26426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60" name="Rounded Rectangle 559"/>
              <p:cNvSpPr/>
              <p:nvPr/>
            </p:nvSpPr>
            <p:spPr>
              <a:xfrm>
                <a:off x="8970468" y="1812468"/>
                <a:ext cx="137807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BFBFB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 anchorCtr="0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51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grpSp>
            <p:nvGrpSpPr>
              <p:cNvPr id="561" name="Group 560"/>
              <p:cNvGrpSpPr/>
              <p:nvPr/>
            </p:nvGrpSpPr>
            <p:grpSpPr>
              <a:xfrm>
                <a:off x="8823317" y="2232982"/>
                <a:ext cx="137807" cy="338403"/>
                <a:chOff x="2799545" y="2007111"/>
                <a:chExt cx="137807" cy="338403"/>
              </a:xfrm>
            </p:grpSpPr>
            <p:sp>
              <p:nvSpPr>
                <p:cNvPr id="741" name="Rounded Rectangle 740"/>
                <p:cNvSpPr/>
                <p:nvPr/>
              </p:nvSpPr>
              <p:spPr>
                <a:xfrm>
                  <a:off x="27995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1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</a:t>
                  </a:r>
                  <a:endParaRPr lang="en-US" sz="11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42" name="Rounded Rectangle 91"/>
                <p:cNvSpPr/>
                <p:nvPr/>
              </p:nvSpPr>
              <p:spPr>
                <a:xfrm>
                  <a:off x="28035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2" name="Group 561"/>
              <p:cNvGrpSpPr/>
              <p:nvPr/>
            </p:nvGrpSpPr>
            <p:grpSpPr>
              <a:xfrm>
                <a:off x="8984292" y="2232982"/>
                <a:ext cx="137807" cy="338403"/>
                <a:chOff x="2960520" y="2007111"/>
                <a:chExt cx="137807" cy="338403"/>
              </a:xfrm>
            </p:grpSpPr>
            <p:sp>
              <p:nvSpPr>
                <p:cNvPr id="739" name="Rounded Rectangle 738"/>
                <p:cNvSpPr/>
                <p:nvPr/>
              </p:nvSpPr>
              <p:spPr>
                <a:xfrm>
                  <a:off x="29605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46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40" name="Rounded Rectangle 94"/>
                <p:cNvSpPr/>
                <p:nvPr/>
              </p:nvSpPr>
              <p:spPr>
                <a:xfrm>
                  <a:off x="29645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3" name="Group 562"/>
              <p:cNvGrpSpPr/>
              <p:nvPr/>
            </p:nvGrpSpPr>
            <p:grpSpPr>
              <a:xfrm>
                <a:off x="3934376" y="1399694"/>
                <a:ext cx="137807" cy="338403"/>
                <a:chOff x="787357" y="1173823"/>
                <a:chExt cx="137807" cy="338403"/>
              </a:xfrm>
            </p:grpSpPr>
            <p:sp>
              <p:nvSpPr>
                <p:cNvPr id="737" name="Rounded Rectangle 736"/>
                <p:cNvSpPr/>
                <p:nvPr/>
              </p:nvSpPr>
              <p:spPr>
                <a:xfrm>
                  <a:off x="7873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69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38" name="Rounded Rectangle 10"/>
                <p:cNvSpPr/>
                <p:nvPr/>
              </p:nvSpPr>
              <p:spPr>
                <a:xfrm>
                  <a:off x="7913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4" name="Group 563"/>
              <p:cNvGrpSpPr/>
              <p:nvPr/>
            </p:nvGrpSpPr>
            <p:grpSpPr>
              <a:xfrm>
                <a:off x="3935961" y="1816338"/>
                <a:ext cx="137807" cy="338403"/>
                <a:chOff x="626382" y="1590467"/>
                <a:chExt cx="137807" cy="338403"/>
              </a:xfrm>
            </p:grpSpPr>
            <p:sp>
              <p:nvSpPr>
                <p:cNvPr id="735" name="Rounded Rectangle 734"/>
                <p:cNvSpPr/>
                <p:nvPr/>
              </p:nvSpPr>
              <p:spPr>
                <a:xfrm>
                  <a:off x="6263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43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36" name="Rounded Rectangle 13"/>
                <p:cNvSpPr/>
                <p:nvPr/>
              </p:nvSpPr>
              <p:spPr>
                <a:xfrm>
                  <a:off x="6304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5" name="Group 564"/>
              <p:cNvGrpSpPr/>
              <p:nvPr/>
            </p:nvGrpSpPr>
            <p:grpSpPr>
              <a:xfrm>
                <a:off x="3934376" y="2232982"/>
                <a:ext cx="137807" cy="338403"/>
                <a:chOff x="545895" y="2007111"/>
                <a:chExt cx="137807" cy="338403"/>
              </a:xfrm>
            </p:grpSpPr>
            <p:sp>
              <p:nvSpPr>
                <p:cNvPr id="733" name="Rounded Rectangle 732"/>
                <p:cNvSpPr/>
                <p:nvPr/>
              </p:nvSpPr>
              <p:spPr>
                <a:xfrm>
                  <a:off x="5458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32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34" name="Rounded Rectangle 16"/>
                <p:cNvSpPr/>
                <p:nvPr/>
              </p:nvSpPr>
              <p:spPr>
                <a:xfrm>
                  <a:off x="5499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6" name="Group 565"/>
              <p:cNvGrpSpPr/>
              <p:nvPr/>
            </p:nvGrpSpPr>
            <p:grpSpPr>
              <a:xfrm>
                <a:off x="4095351" y="2232982"/>
                <a:ext cx="137807" cy="338403"/>
                <a:chOff x="706870" y="2007111"/>
                <a:chExt cx="137807" cy="338403"/>
              </a:xfrm>
            </p:grpSpPr>
            <p:sp>
              <p:nvSpPr>
                <p:cNvPr id="731" name="Rounded Rectangle 730"/>
                <p:cNvSpPr/>
                <p:nvPr/>
              </p:nvSpPr>
              <p:spPr>
                <a:xfrm>
                  <a:off x="7068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11</a:t>
                  </a:r>
                  <a:endParaRPr lang="en-US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32" name="Rounded Rectangle 19"/>
                <p:cNvSpPr/>
                <p:nvPr/>
              </p:nvSpPr>
              <p:spPr>
                <a:xfrm>
                  <a:off x="7109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 lnSpcReduction="10000"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7" name="Group 566"/>
              <p:cNvGrpSpPr/>
              <p:nvPr/>
            </p:nvGrpSpPr>
            <p:grpSpPr>
              <a:xfrm>
                <a:off x="4336813" y="1816338"/>
                <a:ext cx="137807" cy="338403"/>
                <a:chOff x="948332" y="1590467"/>
                <a:chExt cx="137807" cy="338403"/>
              </a:xfrm>
            </p:grpSpPr>
            <p:sp>
              <p:nvSpPr>
                <p:cNvPr id="729" name="Rounded Rectangle 728"/>
                <p:cNvSpPr/>
                <p:nvPr/>
              </p:nvSpPr>
              <p:spPr>
                <a:xfrm>
                  <a:off x="9483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26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30" name="Rounded Rectangle 22"/>
                <p:cNvSpPr/>
                <p:nvPr/>
              </p:nvSpPr>
              <p:spPr>
                <a:xfrm>
                  <a:off x="9523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68" name="Straight Connector 23"/>
              <p:cNvSpPr/>
              <p:nvPr/>
            </p:nvSpPr>
            <p:spPr>
              <a:xfrm>
                <a:off x="427951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69" name="Group 568"/>
              <p:cNvGrpSpPr/>
              <p:nvPr/>
            </p:nvGrpSpPr>
            <p:grpSpPr>
              <a:xfrm>
                <a:off x="4256326" y="2232982"/>
                <a:ext cx="137807" cy="338403"/>
                <a:chOff x="867845" y="2007111"/>
                <a:chExt cx="137807" cy="338403"/>
              </a:xfrm>
            </p:grpSpPr>
            <p:sp>
              <p:nvSpPr>
                <p:cNvPr id="727" name="Rounded Rectangle 726"/>
                <p:cNvSpPr/>
                <p:nvPr/>
              </p:nvSpPr>
              <p:spPr>
                <a:xfrm>
                  <a:off x="8678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8" name="Rounded Rectangle 25"/>
                <p:cNvSpPr/>
                <p:nvPr/>
              </p:nvSpPr>
              <p:spPr>
                <a:xfrm>
                  <a:off x="8718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0" name="Straight Connector 26"/>
              <p:cNvSpPr/>
              <p:nvPr/>
            </p:nvSpPr>
            <p:spPr>
              <a:xfrm>
                <a:off x="435999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1" name="Group 570"/>
              <p:cNvGrpSpPr/>
              <p:nvPr/>
            </p:nvGrpSpPr>
            <p:grpSpPr>
              <a:xfrm>
                <a:off x="4417301" y="2232982"/>
                <a:ext cx="137807" cy="338403"/>
                <a:chOff x="1028820" y="2007111"/>
                <a:chExt cx="137807" cy="338403"/>
              </a:xfrm>
            </p:grpSpPr>
            <p:sp>
              <p:nvSpPr>
                <p:cNvPr id="725" name="Rounded Rectangle 724"/>
                <p:cNvSpPr/>
                <p:nvPr/>
              </p:nvSpPr>
              <p:spPr>
                <a:xfrm>
                  <a:off x="10288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6" name="Rounded Rectangle 28"/>
                <p:cNvSpPr/>
                <p:nvPr/>
              </p:nvSpPr>
              <p:spPr>
                <a:xfrm>
                  <a:off x="10328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72" name="Group 571"/>
              <p:cNvGrpSpPr/>
              <p:nvPr/>
            </p:nvGrpSpPr>
            <p:grpSpPr>
              <a:xfrm>
                <a:off x="4819738" y="1399694"/>
                <a:ext cx="137807" cy="338403"/>
                <a:chOff x="1431257" y="1173823"/>
                <a:chExt cx="137807" cy="338403"/>
              </a:xfrm>
            </p:grpSpPr>
            <p:sp>
              <p:nvSpPr>
                <p:cNvPr id="723" name="Rounded Rectangle 722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81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4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3" name="Straight Connector 32"/>
              <p:cNvSpPr/>
              <p:nvPr/>
            </p:nvSpPr>
            <p:spPr>
              <a:xfrm>
                <a:off x="4727667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4" name="Group 573"/>
              <p:cNvGrpSpPr/>
              <p:nvPr/>
            </p:nvGrpSpPr>
            <p:grpSpPr>
              <a:xfrm>
                <a:off x="4658763" y="1816338"/>
                <a:ext cx="137807" cy="338403"/>
                <a:chOff x="1270282" y="1590467"/>
                <a:chExt cx="137807" cy="338403"/>
              </a:xfrm>
            </p:grpSpPr>
            <p:sp>
              <p:nvSpPr>
                <p:cNvPr id="721" name="Rounded Rectangle 720"/>
                <p:cNvSpPr/>
                <p:nvPr/>
              </p:nvSpPr>
              <p:spPr>
                <a:xfrm>
                  <a:off x="12702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2" name="Rounded Rectangle 34"/>
                <p:cNvSpPr/>
                <p:nvPr/>
              </p:nvSpPr>
              <p:spPr>
                <a:xfrm>
                  <a:off x="12743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5" name="Straight Connector 35"/>
              <p:cNvSpPr/>
              <p:nvPr/>
            </p:nvSpPr>
            <p:spPr>
              <a:xfrm>
                <a:off x="460146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6" name="Group 575"/>
              <p:cNvGrpSpPr/>
              <p:nvPr/>
            </p:nvGrpSpPr>
            <p:grpSpPr>
              <a:xfrm>
                <a:off x="4582450" y="2232982"/>
                <a:ext cx="137807" cy="338403"/>
                <a:chOff x="1189795" y="2007111"/>
                <a:chExt cx="137807" cy="338403"/>
              </a:xfrm>
            </p:grpSpPr>
            <p:sp>
              <p:nvSpPr>
                <p:cNvPr id="719" name="Rounded Rectangle 718"/>
                <p:cNvSpPr/>
                <p:nvPr/>
              </p:nvSpPr>
              <p:spPr>
                <a:xfrm>
                  <a:off x="11897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9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0" name="Rounded Rectangle 37"/>
                <p:cNvSpPr/>
                <p:nvPr/>
              </p:nvSpPr>
              <p:spPr>
                <a:xfrm>
                  <a:off x="11938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7" name="Straight Connector 38"/>
              <p:cNvSpPr/>
              <p:nvPr/>
            </p:nvSpPr>
            <p:spPr>
              <a:xfrm>
                <a:off x="468194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78" name="Group 577"/>
              <p:cNvGrpSpPr/>
              <p:nvPr/>
            </p:nvGrpSpPr>
            <p:grpSpPr>
              <a:xfrm>
                <a:off x="4739251" y="2232982"/>
                <a:ext cx="137807" cy="338403"/>
                <a:chOff x="1350770" y="2007111"/>
                <a:chExt cx="137807" cy="338403"/>
              </a:xfrm>
            </p:grpSpPr>
            <p:sp>
              <p:nvSpPr>
                <p:cNvPr id="717" name="Rounded Rectangle 716"/>
                <p:cNvSpPr/>
                <p:nvPr/>
              </p:nvSpPr>
              <p:spPr>
                <a:xfrm>
                  <a:off x="13507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8" name="Rounded Rectangle 40"/>
                <p:cNvSpPr/>
                <p:nvPr/>
              </p:nvSpPr>
              <p:spPr>
                <a:xfrm>
                  <a:off x="13548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79" name="Straight Connector 41"/>
              <p:cNvSpPr/>
              <p:nvPr/>
            </p:nvSpPr>
            <p:spPr>
              <a:xfrm>
                <a:off x="4888642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0" name="Group 579"/>
              <p:cNvGrpSpPr/>
              <p:nvPr/>
            </p:nvGrpSpPr>
            <p:grpSpPr>
              <a:xfrm>
                <a:off x="4980713" y="1816338"/>
                <a:ext cx="137807" cy="338403"/>
                <a:chOff x="1592232" y="1590467"/>
                <a:chExt cx="137807" cy="338403"/>
              </a:xfrm>
            </p:grpSpPr>
            <p:sp>
              <p:nvSpPr>
                <p:cNvPr id="715" name="Rounded Rectangle 714"/>
                <p:cNvSpPr/>
                <p:nvPr/>
              </p:nvSpPr>
              <p:spPr>
                <a:xfrm>
                  <a:off x="15922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sp>
            <p:sp>
              <p:nvSpPr>
                <p:cNvPr id="716" name="Rounded Rectangle 43"/>
                <p:cNvSpPr/>
                <p:nvPr/>
              </p:nvSpPr>
              <p:spPr>
                <a:xfrm>
                  <a:off x="15962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000" b="0" kern="12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67</a:t>
                  </a: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1" name="Straight Connector 44"/>
              <p:cNvSpPr/>
              <p:nvPr/>
            </p:nvSpPr>
            <p:spPr>
              <a:xfrm>
                <a:off x="492341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2" name="Group 581"/>
              <p:cNvGrpSpPr/>
              <p:nvPr/>
            </p:nvGrpSpPr>
            <p:grpSpPr>
              <a:xfrm>
                <a:off x="4900226" y="2232982"/>
                <a:ext cx="137807" cy="338403"/>
                <a:chOff x="1511745" y="2007111"/>
                <a:chExt cx="137807" cy="338403"/>
              </a:xfrm>
            </p:grpSpPr>
            <p:sp>
              <p:nvSpPr>
                <p:cNvPr id="713" name="Rounded Rectangle 712"/>
                <p:cNvSpPr/>
                <p:nvPr/>
              </p:nvSpPr>
              <p:spPr>
                <a:xfrm>
                  <a:off x="15117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43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4" name="Rounded Rectangle 46"/>
                <p:cNvSpPr/>
                <p:nvPr/>
              </p:nvSpPr>
              <p:spPr>
                <a:xfrm>
                  <a:off x="15157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3" name="Straight Connector 47"/>
              <p:cNvSpPr/>
              <p:nvPr/>
            </p:nvSpPr>
            <p:spPr>
              <a:xfrm>
                <a:off x="500389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4" name="Group 583"/>
              <p:cNvGrpSpPr/>
              <p:nvPr/>
            </p:nvGrpSpPr>
            <p:grpSpPr>
              <a:xfrm>
                <a:off x="5061201" y="2232982"/>
                <a:ext cx="137807" cy="338403"/>
                <a:chOff x="1672720" y="2007111"/>
                <a:chExt cx="137807" cy="338403"/>
              </a:xfrm>
            </p:grpSpPr>
            <p:sp>
              <p:nvSpPr>
                <p:cNvPr id="711" name="Rounded Rectangle 710"/>
                <p:cNvSpPr/>
                <p:nvPr/>
              </p:nvSpPr>
              <p:spPr>
                <a:xfrm>
                  <a:off x="16727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2" name="Rounded Rectangle 49"/>
                <p:cNvSpPr/>
                <p:nvPr/>
              </p:nvSpPr>
              <p:spPr>
                <a:xfrm>
                  <a:off x="16767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85" name="Group 584"/>
              <p:cNvGrpSpPr/>
              <p:nvPr/>
            </p:nvGrpSpPr>
            <p:grpSpPr>
              <a:xfrm>
                <a:off x="5463638" y="1399694"/>
                <a:ext cx="137807" cy="338403"/>
                <a:chOff x="2075157" y="1173823"/>
                <a:chExt cx="137807" cy="338403"/>
              </a:xfrm>
            </p:grpSpPr>
            <p:sp>
              <p:nvSpPr>
                <p:cNvPr id="709" name="Rounded Rectangle 708"/>
                <p:cNvSpPr/>
                <p:nvPr/>
              </p:nvSpPr>
              <p:spPr>
                <a:xfrm>
                  <a:off x="20751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132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10" name="Rounded Rectangle 55"/>
                <p:cNvSpPr/>
                <p:nvPr/>
              </p:nvSpPr>
              <p:spPr>
                <a:xfrm>
                  <a:off x="20791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6" name="Straight Connector 56"/>
              <p:cNvSpPr/>
              <p:nvPr/>
            </p:nvSpPr>
            <p:spPr>
              <a:xfrm>
                <a:off x="5371567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60974" y="45720"/>
                    </a:moveTo>
                    <a:lnTo>
                      <a:pt x="160974" y="84840"/>
                    </a:lnTo>
                    <a:lnTo>
                      <a:pt x="0" y="84840"/>
                    </a:lnTo>
                    <a:lnTo>
                      <a:pt x="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7" name="Group 586"/>
              <p:cNvGrpSpPr/>
              <p:nvPr/>
            </p:nvGrpSpPr>
            <p:grpSpPr>
              <a:xfrm>
                <a:off x="5302663" y="1816338"/>
                <a:ext cx="137807" cy="338403"/>
                <a:chOff x="1914182" y="1590467"/>
                <a:chExt cx="137807" cy="338403"/>
              </a:xfrm>
            </p:grpSpPr>
            <p:sp>
              <p:nvSpPr>
                <p:cNvPr id="707" name="Rounded Rectangle 706"/>
                <p:cNvSpPr/>
                <p:nvPr/>
              </p:nvSpPr>
              <p:spPr>
                <a:xfrm>
                  <a:off x="19141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8" name="Rounded Rectangle 58"/>
                <p:cNvSpPr/>
                <p:nvPr/>
              </p:nvSpPr>
              <p:spPr>
                <a:xfrm>
                  <a:off x="19182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8" name="Straight Connector 59"/>
              <p:cNvSpPr/>
              <p:nvPr/>
            </p:nvSpPr>
            <p:spPr>
              <a:xfrm>
                <a:off x="524536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89" name="Group 588"/>
              <p:cNvGrpSpPr/>
              <p:nvPr/>
            </p:nvGrpSpPr>
            <p:grpSpPr>
              <a:xfrm>
                <a:off x="5222176" y="2232982"/>
                <a:ext cx="137807" cy="338403"/>
                <a:chOff x="1833695" y="2007111"/>
                <a:chExt cx="137807" cy="338403"/>
              </a:xfrm>
            </p:grpSpPr>
            <p:sp>
              <p:nvSpPr>
                <p:cNvPr id="705" name="Rounded Rectangle 704"/>
                <p:cNvSpPr/>
                <p:nvPr/>
              </p:nvSpPr>
              <p:spPr>
                <a:xfrm>
                  <a:off x="183369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6" name="Rounded Rectangle 61"/>
                <p:cNvSpPr/>
                <p:nvPr/>
              </p:nvSpPr>
              <p:spPr>
                <a:xfrm>
                  <a:off x="18377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0" name="Straight Connector 62"/>
              <p:cNvSpPr/>
              <p:nvPr/>
            </p:nvSpPr>
            <p:spPr>
              <a:xfrm>
                <a:off x="532584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1" name="Group 590"/>
              <p:cNvGrpSpPr/>
              <p:nvPr/>
            </p:nvGrpSpPr>
            <p:grpSpPr>
              <a:xfrm>
                <a:off x="5383151" y="2232982"/>
                <a:ext cx="137807" cy="338403"/>
                <a:chOff x="1994670" y="2007111"/>
                <a:chExt cx="137807" cy="338403"/>
              </a:xfrm>
            </p:grpSpPr>
            <p:sp>
              <p:nvSpPr>
                <p:cNvPr id="703" name="Rounded Rectangle 702"/>
                <p:cNvSpPr/>
                <p:nvPr/>
              </p:nvSpPr>
              <p:spPr>
                <a:xfrm>
                  <a:off x="19946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4" name="Rounded Rectangle 64"/>
                <p:cNvSpPr/>
                <p:nvPr/>
              </p:nvSpPr>
              <p:spPr>
                <a:xfrm>
                  <a:off x="19987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2" name="Straight Connector 65"/>
              <p:cNvSpPr/>
              <p:nvPr/>
            </p:nvSpPr>
            <p:spPr>
              <a:xfrm>
                <a:off x="5532542" y="1692377"/>
                <a:ext cx="160974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45720"/>
                    </a:moveTo>
                    <a:lnTo>
                      <a:pt x="0" y="84840"/>
                    </a:lnTo>
                    <a:lnTo>
                      <a:pt x="160974" y="84840"/>
                    </a:lnTo>
                    <a:lnTo>
                      <a:pt x="160974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3" name="Group 592"/>
              <p:cNvGrpSpPr/>
              <p:nvPr/>
            </p:nvGrpSpPr>
            <p:grpSpPr>
              <a:xfrm>
                <a:off x="5624613" y="1816338"/>
                <a:ext cx="137807" cy="338403"/>
                <a:chOff x="2236132" y="1590467"/>
                <a:chExt cx="137807" cy="338403"/>
              </a:xfrm>
            </p:grpSpPr>
            <p:sp>
              <p:nvSpPr>
                <p:cNvPr id="701" name="Rounded Rectangle 700"/>
                <p:cNvSpPr/>
                <p:nvPr/>
              </p:nvSpPr>
              <p:spPr>
                <a:xfrm>
                  <a:off x="22361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107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2" name="Rounded Rectangle 67"/>
                <p:cNvSpPr/>
                <p:nvPr/>
              </p:nvSpPr>
              <p:spPr>
                <a:xfrm>
                  <a:off x="224016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4" name="Straight Connector 68"/>
              <p:cNvSpPr/>
              <p:nvPr/>
            </p:nvSpPr>
            <p:spPr>
              <a:xfrm>
                <a:off x="556731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5" name="Group 594"/>
              <p:cNvGrpSpPr/>
              <p:nvPr/>
            </p:nvGrpSpPr>
            <p:grpSpPr>
              <a:xfrm>
                <a:off x="5544126" y="2232982"/>
                <a:ext cx="137807" cy="338403"/>
                <a:chOff x="2155645" y="2007111"/>
                <a:chExt cx="137807" cy="338403"/>
              </a:xfrm>
            </p:grpSpPr>
            <p:sp>
              <p:nvSpPr>
                <p:cNvPr id="699" name="Rounded Rectangle 698"/>
                <p:cNvSpPr/>
                <p:nvPr/>
              </p:nvSpPr>
              <p:spPr>
                <a:xfrm>
                  <a:off x="21556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74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00" name="Rounded Rectangle 70"/>
                <p:cNvSpPr/>
                <p:nvPr/>
              </p:nvSpPr>
              <p:spPr>
                <a:xfrm>
                  <a:off x="21596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96" name="Straight Connector 71"/>
              <p:cNvSpPr/>
              <p:nvPr/>
            </p:nvSpPr>
            <p:spPr>
              <a:xfrm>
                <a:off x="564779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97" name="Group 596"/>
              <p:cNvGrpSpPr/>
              <p:nvPr/>
            </p:nvGrpSpPr>
            <p:grpSpPr>
              <a:xfrm>
                <a:off x="5705101" y="2232982"/>
                <a:ext cx="137807" cy="338403"/>
                <a:chOff x="2316620" y="2007111"/>
                <a:chExt cx="137807" cy="338403"/>
              </a:xfrm>
            </p:grpSpPr>
            <p:sp>
              <p:nvSpPr>
                <p:cNvPr id="697" name="Rounded Rectangle 696"/>
                <p:cNvSpPr/>
                <p:nvPr/>
              </p:nvSpPr>
              <p:spPr>
                <a:xfrm>
                  <a:off x="23166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sp>
            <p:sp>
              <p:nvSpPr>
                <p:cNvPr id="698" name="Rounded Rectangle 73"/>
                <p:cNvSpPr/>
                <p:nvPr/>
              </p:nvSpPr>
              <p:spPr>
                <a:xfrm>
                  <a:off x="23206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000" b="0" kern="12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33</a:t>
                  </a: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8" name="Group 597"/>
              <p:cNvGrpSpPr/>
              <p:nvPr/>
            </p:nvGrpSpPr>
            <p:grpSpPr>
              <a:xfrm>
                <a:off x="6349001" y="1396647"/>
                <a:ext cx="137807" cy="338403"/>
                <a:chOff x="2719057" y="1173823"/>
                <a:chExt cx="137807" cy="338403"/>
              </a:xfrm>
            </p:grpSpPr>
            <p:sp>
              <p:nvSpPr>
                <p:cNvPr id="695" name="Rounded Rectangle 694"/>
                <p:cNvSpPr/>
                <p:nvPr/>
              </p:nvSpPr>
              <p:spPr>
                <a:xfrm>
                  <a:off x="27190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629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96" name="Rounded Rectangle 76"/>
                <p:cNvSpPr/>
                <p:nvPr/>
              </p:nvSpPr>
              <p:spPr>
                <a:xfrm>
                  <a:off x="2723093" y="1177859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9" name="Group 598"/>
              <p:cNvGrpSpPr/>
              <p:nvPr/>
            </p:nvGrpSpPr>
            <p:grpSpPr>
              <a:xfrm>
                <a:off x="5946563" y="1816338"/>
                <a:ext cx="137807" cy="338403"/>
                <a:chOff x="2558082" y="1590467"/>
                <a:chExt cx="137807" cy="338403"/>
              </a:xfrm>
            </p:grpSpPr>
            <p:sp>
              <p:nvSpPr>
                <p:cNvPr id="693" name="Rounded Rectangle 692"/>
                <p:cNvSpPr/>
                <p:nvPr/>
              </p:nvSpPr>
              <p:spPr>
                <a:xfrm>
                  <a:off x="255808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45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94" name="Rounded Rectangle 79"/>
                <p:cNvSpPr/>
                <p:nvPr/>
              </p:nvSpPr>
              <p:spPr>
                <a:xfrm>
                  <a:off x="2562118" y="1594503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00" name="Straight Connector 80"/>
              <p:cNvSpPr/>
              <p:nvPr/>
            </p:nvSpPr>
            <p:spPr>
              <a:xfrm>
                <a:off x="5889260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26207" y="45720"/>
                    </a:moveTo>
                    <a:lnTo>
                      <a:pt x="126207" y="84840"/>
                    </a:lnTo>
                    <a:lnTo>
                      <a:pt x="45720" y="84840"/>
                    </a:lnTo>
                    <a:lnTo>
                      <a:pt x="45720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01" name="Group 600"/>
              <p:cNvGrpSpPr/>
              <p:nvPr/>
            </p:nvGrpSpPr>
            <p:grpSpPr>
              <a:xfrm>
                <a:off x="5859185" y="2232982"/>
                <a:ext cx="151588" cy="338403"/>
                <a:chOff x="2470704" y="2007111"/>
                <a:chExt cx="151588" cy="338403"/>
              </a:xfrm>
            </p:grpSpPr>
            <p:sp>
              <p:nvSpPr>
                <p:cNvPr id="691" name="Rounded Rectangle 690"/>
                <p:cNvSpPr/>
                <p:nvPr/>
              </p:nvSpPr>
              <p:spPr>
                <a:xfrm>
                  <a:off x="2470704" y="2007111"/>
                  <a:ext cx="151588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25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92" name="Rounded Rectangle 82"/>
                <p:cNvSpPr/>
                <p:nvPr/>
              </p:nvSpPr>
              <p:spPr>
                <a:xfrm>
                  <a:off x="248163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02" name="Straight Connector 83"/>
              <p:cNvSpPr/>
              <p:nvPr/>
            </p:nvSpPr>
            <p:spPr>
              <a:xfrm>
                <a:off x="5969747" y="2109022"/>
                <a:ext cx="91440" cy="914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45720"/>
                    </a:moveTo>
                    <a:lnTo>
                      <a:pt x="45720" y="84840"/>
                    </a:lnTo>
                    <a:lnTo>
                      <a:pt x="126207" y="84840"/>
                    </a:lnTo>
                    <a:lnTo>
                      <a:pt x="126207" y="123960"/>
                    </a:lnTo>
                  </a:path>
                </a:pathLst>
              </a:custGeom>
              <a:noFill/>
            </p:spPr>
            <p:style>
              <a:lnRef idx="1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03" name="Group 602"/>
              <p:cNvGrpSpPr/>
              <p:nvPr/>
            </p:nvGrpSpPr>
            <p:grpSpPr>
              <a:xfrm>
                <a:off x="6027051" y="2232982"/>
                <a:ext cx="137807" cy="338403"/>
                <a:chOff x="2638570" y="2007111"/>
                <a:chExt cx="137807" cy="338403"/>
              </a:xfrm>
            </p:grpSpPr>
            <p:sp>
              <p:nvSpPr>
                <p:cNvPr id="689" name="Rounded Rectangle 688"/>
                <p:cNvSpPr/>
                <p:nvPr/>
              </p:nvSpPr>
              <p:spPr>
                <a:xfrm>
                  <a:off x="263857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20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90" name="Rounded Rectangle 85"/>
                <p:cNvSpPr/>
                <p:nvPr/>
              </p:nvSpPr>
              <p:spPr>
                <a:xfrm>
                  <a:off x="264260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04" name="Group 603"/>
              <p:cNvGrpSpPr/>
              <p:nvPr/>
            </p:nvGrpSpPr>
            <p:grpSpPr>
              <a:xfrm>
                <a:off x="6349001" y="1822266"/>
                <a:ext cx="137807" cy="338403"/>
                <a:chOff x="2880032" y="1590467"/>
                <a:chExt cx="137807" cy="338403"/>
              </a:xfrm>
            </p:grpSpPr>
            <p:sp>
              <p:nvSpPr>
                <p:cNvPr id="687" name="Rounded Rectangle 686"/>
                <p:cNvSpPr/>
                <p:nvPr/>
              </p:nvSpPr>
              <p:spPr>
                <a:xfrm>
                  <a:off x="2880032" y="1590467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</p:sp>
            <p:sp>
              <p:nvSpPr>
                <p:cNvPr id="688" name="Rounded Rectangle 88"/>
                <p:cNvSpPr/>
                <p:nvPr/>
              </p:nvSpPr>
              <p:spPr>
                <a:xfrm>
                  <a:off x="2884068" y="1594503"/>
                  <a:ext cx="129735" cy="330331"/>
                </a:xfrm>
                <a:prstGeom prst="rect">
                  <a:avLst/>
                </a:prstGeom>
                <a:ln>
                  <a:solidFill>
                    <a:srgbClr val="BFBFBF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000" b="1" kern="1200" dirty="0" smtClean="0">
                      <a:latin typeface="Arial"/>
                      <a:cs typeface="Arial"/>
                    </a:rPr>
                    <a:t>584</a:t>
                  </a: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05" name="Group 604"/>
              <p:cNvGrpSpPr/>
              <p:nvPr/>
            </p:nvGrpSpPr>
            <p:grpSpPr>
              <a:xfrm>
                <a:off x="6188026" y="2232982"/>
                <a:ext cx="137807" cy="338403"/>
                <a:chOff x="2799545" y="2007111"/>
                <a:chExt cx="137807" cy="338403"/>
              </a:xfrm>
            </p:grpSpPr>
            <p:sp>
              <p:nvSpPr>
                <p:cNvPr id="685" name="Rounded Rectangle 684"/>
                <p:cNvSpPr/>
                <p:nvPr/>
              </p:nvSpPr>
              <p:spPr>
                <a:xfrm>
                  <a:off x="2799545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008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rgbClr val="7F7F7F"/>
                      </a:solidFill>
                      <a:latin typeface="Arial"/>
                      <a:cs typeface="Arial"/>
                    </a:rPr>
                    <a:t>308</a:t>
                  </a:r>
                  <a:endParaRPr lang="en-US" sz="10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86" name="Rounded Rectangle 91"/>
                <p:cNvSpPr/>
                <p:nvPr/>
              </p:nvSpPr>
              <p:spPr>
                <a:xfrm>
                  <a:off x="2803581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0" kern="1200" dirty="0">
                    <a:solidFill>
                      <a:srgbClr val="7F7F7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06" name="Group 605"/>
              <p:cNvGrpSpPr/>
              <p:nvPr/>
            </p:nvGrpSpPr>
            <p:grpSpPr>
              <a:xfrm>
                <a:off x="6349001" y="2232982"/>
                <a:ext cx="137807" cy="338403"/>
                <a:chOff x="2960520" y="2007111"/>
                <a:chExt cx="137807" cy="338403"/>
              </a:xfrm>
            </p:grpSpPr>
            <p:sp>
              <p:nvSpPr>
                <p:cNvPr id="683" name="Rounded Rectangle 682"/>
                <p:cNvSpPr/>
                <p:nvPr/>
              </p:nvSpPr>
              <p:spPr>
                <a:xfrm>
                  <a:off x="2960520" y="2007111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/>
                <a:lstStyle/>
                <a:p>
                  <a:pPr algn="ctr"/>
                  <a:r>
                    <a:rPr lang="en-US" sz="1000" b="1" dirty="0" smtClean="0">
                      <a:latin typeface="Arial"/>
                      <a:cs typeface="Arial"/>
                    </a:rPr>
                    <a:t>276</a:t>
                  </a:r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4" name="Rounded Rectangle 94"/>
                <p:cNvSpPr/>
                <p:nvPr/>
              </p:nvSpPr>
              <p:spPr>
                <a:xfrm>
                  <a:off x="2964556" y="2011147"/>
                  <a:ext cx="129735" cy="330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b="1" kern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07" name="Left Brace 606"/>
              <p:cNvSpPr/>
              <p:nvPr/>
            </p:nvSpPr>
            <p:spPr>
              <a:xfrm rot="16200000">
                <a:off x="2608807" y="-252742"/>
                <a:ext cx="129968" cy="2344033"/>
              </a:xfrm>
              <a:prstGeom prst="leftBrace">
                <a:avLst>
                  <a:gd name="adj1" fmla="val 144132"/>
                  <a:gd name="adj2" fmla="val 96989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08" name="Left Brace 607"/>
              <p:cNvSpPr/>
              <p:nvPr/>
            </p:nvSpPr>
            <p:spPr>
              <a:xfrm rot="16200000">
                <a:off x="1337433" y="819886"/>
                <a:ext cx="125929" cy="202755"/>
              </a:xfrm>
              <a:prstGeom prst="leftBrace">
                <a:avLst>
                  <a:gd name="adj1" fmla="val 21431"/>
                  <a:gd name="adj2" fmla="val 36380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09" name="Left Brace 608"/>
              <p:cNvSpPr/>
              <p:nvPr/>
            </p:nvSpPr>
            <p:spPr>
              <a:xfrm rot="16200000">
                <a:off x="5364258" y="-130116"/>
                <a:ext cx="115547" cy="2102164"/>
              </a:xfrm>
              <a:prstGeom prst="leftBrace">
                <a:avLst>
                  <a:gd name="adj1" fmla="val 82435"/>
                  <a:gd name="adj2" fmla="val 96605"/>
                </a:avLst>
              </a:prstGeom>
              <a:ln w="9525" cmpd="sng">
                <a:solidFill>
                  <a:srgbClr val="77933C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0" name="Left Brace 609"/>
              <p:cNvSpPr/>
              <p:nvPr/>
            </p:nvSpPr>
            <p:spPr>
              <a:xfrm rot="16200000">
                <a:off x="4101147" y="712114"/>
                <a:ext cx="118722" cy="420884"/>
              </a:xfrm>
              <a:prstGeom prst="leftBrace">
                <a:avLst>
                  <a:gd name="adj1" fmla="val 37440"/>
                  <a:gd name="adj2" fmla="val 15138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cxnSp>
            <p:nvCxnSpPr>
              <p:cNvPr id="611" name="Straight Connector 610"/>
              <p:cNvCxnSpPr/>
              <p:nvPr/>
            </p:nvCxnSpPr>
            <p:spPr>
              <a:xfrm flipV="1">
                <a:off x="2612824" y="539838"/>
                <a:ext cx="0" cy="1020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aphicFrame>
            <p:nvGraphicFramePr>
              <p:cNvPr id="612" name="Chart 611"/>
              <p:cNvGraphicFramePr/>
              <p:nvPr>
                <p:extLst>
                  <p:ext uri="{D42A27DB-BD31-4B8C-83A1-F6EECF244321}">
                    <p14:modId xmlns:p14="http://schemas.microsoft.com/office/powerpoint/2010/main" val="3850466072"/>
                  </p:ext>
                </p:extLst>
              </p:nvPr>
            </p:nvGraphicFramePr>
            <p:xfrm>
              <a:off x="6569570" y="433029"/>
              <a:ext cx="2543479" cy="62638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613" name="Left Brace 612"/>
              <p:cNvSpPr/>
              <p:nvPr/>
            </p:nvSpPr>
            <p:spPr>
              <a:xfrm rot="16200000">
                <a:off x="7887635" y="-245198"/>
                <a:ext cx="115547" cy="2327211"/>
              </a:xfrm>
              <a:prstGeom prst="leftBrace">
                <a:avLst>
                  <a:gd name="adj1" fmla="val 57704"/>
                  <a:gd name="adj2" fmla="val 96589"/>
                </a:avLst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4" name="Left Brace 613"/>
              <p:cNvSpPr/>
              <p:nvPr/>
            </p:nvSpPr>
            <p:spPr>
              <a:xfrm rot="16200000">
                <a:off x="6622660" y="810063"/>
                <a:ext cx="112372" cy="205915"/>
              </a:xfrm>
              <a:prstGeom prst="leftBrace">
                <a:avLst>
                  <a:gd name="adj1" fmla="val 20392"/>
                  <a:gd name="adj2" fmla="val 38755"/>
                </a:avLst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15" name="Rounded Rectangle 614"/>
              <p:cNvSpPr/>
              <p:nvPr/>
            </p:nvSpPr>
            <p:spPr>
              <a:xfrm>
                <a:off x="1296969" y="979734"/>
                <a:ext cx="131786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>
                <a:normAutofit lnSpcReduction="10000"/>
              </a:bodyPr>
              <a:lstStyle/>
              <a:p>
                <a:pPr algn="ctr"/>
                <a:r>
                  <a:rPr lang="en-US" sz="900" b="1" dirty="0" smtClean="0">
                    <a:latin typeface="Arial"/>
                    <a:cs typeface="Arial"/>
                  </a:rPr>
                  <a:t>1441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grpSp>
            <p:nvGrpSpPr>
              <p:cNvPr id="616" name="Group 615"/>
              <p:cNvGrpSpPr/>
              <p:nvPr/>
            </p:nvGrpSpPr>
            <p:grpSpPr>
              <a:xfrm>
                <a:off x="3710162" y="980235"/>
                <a:ext cx="137807" cy="338403"/>
                <a:chOff x="1431257" y="1173823"/>
                <a:chExt cx="137807" cy="338403"/>
              </a:xfrm>
            </p:grpSpPr>
            <p:sp>
              <p:nvSpPr>
                <p:cNvPr id="681" name="Rounded Rectangle 680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9775</a:t>
                  </a:r>
                  <a:endParaRPr lang="en-US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2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0" kern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17" name="Rounded Rectangle 616"/>
              <p:cNvSpPr/>
              <p:nvPr/>
            </p:nvSpPr>
            <p:spPr>
              <a:xfrm>
                <a:off x="3935962" y="975779"/>
                <a:ext cx="132186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>
                <a:normAutofit lnSpcReduction="10000"/>
              </a:bodyPr>
              <a:lstStyle/>
              <a:p>
                <a:pPr algn="ctr"/>
                <a:r>
                  <a:rPr lang="en-US" sz="900" b="1" dirty="0" smtClean="0">
                    <a:latin typeface="Arial"/>
                    <a:cs typeface="Arial"/>
                  </a:rPr>
                  <a:t>150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sp>
            <p:nvSpPr>
              <p:cNvPr id="618" name="Rounded Rectangle 617"/>
              <p:cNvSpPr/>
              <p:nvPr/>
            </p:nvSpPr>
            <p:spPr>
              <a:xfrm>
                <a:off x="6349001" y="982534"/>
                <a:ext cx="137807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BFBFB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 anchorCtr="0">
                <a:normAutofit fontScale="62500" lnSpcReduction="20000"/>
              </a:bodyPr>
              <a:lstStyle/>
              <a:p>
                <a:pPr algn="ctr"/>
                <a:r>
                  <a:rPr lang="en-US" b="1" dirty="0" smtClean="0">
                    <a:latin typeface="Arial"/>
                    <a:cs typeface="Arial"/>
                  </a:rPr>
                  <a:t>761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619" name="Rounded Rectangle 618"/>
              <p:cNvSpPr/>
              <p:nvPr/>
            </p:nvSpPr>
            <p:spPr>
              <a:xfrm>
                <a:off x="6565534" y="977949"/>
                <a:ext cx="141462" cy="338403"/>
              </a:xfrm>
              <a:prstGeom prst="roundRect">
                <a:avLst>
                  <a:gd name="adj" fmla="val 10000"/>
                </a:avLst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lIns="0" tIns="0" rIns="0" bIns="0" anchor="ctr">
                <a:normAutofit/>
              </a:bodyPr>
              <a:lstStyle/>
              <a:p>
                <a:pPr algn="ctr"/>
                <a:r>
                  <a:rPr lang="en-US" sz="900" b="1" dirty="0" smtClean="0">
                    <a:latin typeface="Arial"/>
                    <a:cs typeface="Arial"/>
                  </a:rPr>
                  <a:t>23</a:t>
                </a:r>
                <a:endParaRPr lang="en-US" sz="900" b="1" dirty="0">
                  <a:latin typeface="Arial"/>
                  <a:cs typeface="Arial"/>
                </a:endParaRPr>
              </a:p>
            </p:txBody>
          </p:sp>
          <p:grpSp>
            <p:nvGrpSpPr>
              <p:cNvPr id="620" name="Group 619"/>
              <p:cNvGrpSpPr/>
              <p:nvPr/>
            </p:nvGrpSpPr>
            <p:grpSpPr>
              <a:xfrm>
                <a:off x="8975242" y="981985"/>
                <a:ext cx="137807" cy="338403"/>
                <a:chOff x="1431257" y="1173823"/>
                <a:chExt cx="137807" cy="338403"/>
              </a:xfrm>
            </p:grpSpPr>
            <p:sp>
              <p:nvSpPr>
                <p:cNvPr id="679" name="Rounded Rectangle 678"/>
                <p:cNvSpPr/>
                <p:nvPr/>
              </p:nvSpPr>
              <p:spPr>
                <a:xfrm>
                  <a:off x="1431257" y="1173823"/>
                  <a:ext cx="137807" cy="338403"/>
                </a:xfrm>
                <a:prstGeom prst="roundRect">
                  <a:avLst>
                    <a:gd name="adj" fmla="val 10000"/>
                  </a:avLst>
                </a:prstGeom>
                <a:ln w="12700" cmpd="sng">
                  <a:solidFill>
                    <a:srgbClr val="BFBFB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lIns="0" tIns="0" rIns="0" bIns="0" anchor="ctr" anchorCtr="0">
                  <a:normAutofit fontScale="62500" lnSpcReduction="20000"/>
                </a:bodyPr>
                <a:lstStyle/>
                <a:p>
                  <a:pPr algn="ctr"/>
                  <a:r>
                    <a:rPr lang="en-US" b="1" dirty="0" smtClean="0">
                      <a:latin typeface="Arial"/>
                      <a:cs typeface="Arial"/>
                    </a:rPr>
                    <a:t>122</a:t>
                  </a:r>
                  <a:endParaRPr lang="en-US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0" name="Rounded Rectangle 31"/>
                <p:cNvSpPr/>
                <p:nvPr/>
              </p:nvSpPr>
              <p:spPr>
                <a:xfrm>
                  <a:off x="1435293" y="1177859"/>
                  <a:ext cx="129735" cy="330331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vert270" wrap="square" lIns="0" tIns="0" rIns="0" bIns="0" numCol="1" spcCol="1270" anchor="ctr" anchorCtr="0">
                  <a:norm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b="1" kern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21" name="Left Brace 620"/>
              <p:cNvSpPr/>
              <p:nvPr/>
            </p:nvSpPr>
            <p:spPr>
              <a:xfrm rot="5400000" flipH="1">
                <a:off x="2527866" y="1520956"/>
                <a:ext cx="100403" cy="2231289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2" name="TextBox 621"/>
              <p:cNvSpPr txBox="1"/>
              <p:nvPr/>
            </p:nvSpPr>
            <p:spPr>
              <a:xfrm>
                <a:off x="2319926" y="2692563"/>
                <a:ext cx="113423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     Z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dirty="0" smtClean="0">
                    <a:latin typeface="Arial"/>
                    <a:cs typeface="Arial"/>
                  </a:rPr>
                  <a:t>(</a:t>
                </a:r>
                <a:r>
                  <a:rPr lang="en-US" sz="1000" b="1" dirty="0" smtClean="0">
                    <a:latin typeface="Arial"/>
                    <a:cs typeface="Arial"/>
                  </a:rPr>
                  <a:t>8747</a:t>
                </a:r>
                <a:r>
                  <a:rPr lang="en-US" sz="1000" dirty="0" smtClean="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623" name="Left Brace 622"/>
              <p:cNvSpPr/>
              <p:nvPr/>
            </p:nvSpPr>
            <p:spPr>
              <a:xfrm rot="5400000" flipH="1">
                <a:off x="3732605" y="2569563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4" name="Left Brace 623"/>
              <p:cNvSpPr/>
              <p:nvPr/>
            </p:nvSpPr>
            <p:spPr>
              <a:xfrm rot="5400000" flipH="1">
                <a:off x="1319164" y="2569563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5" name="TextBox 624"/>
              <p:cNvSpPr txBox="1"/>
              <p:nvPr/>
            </p:nvSpPr>
            <p:spPr>
              <a:xfrm>
                <a:off x="1302328" y="2687491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626" name="TextBox 625"/>
              <p:cNvSpPr txBox="1"/>
              <p:nvPr/>
            </p:nvSpPr>
            <p:spPr>
              <a:xfrm>
                <a:off x="3719381" y="2688784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7" name="Left Brace 626"/>
              <p:cNvSpPr/>
              <p:nvPr/>
            </p:nvSpPr>
            <p:spPr>
              <a:xfrm rot="5400000" flipH="1">
                <a:off x="5165230" y="1522938"/>
                <a:ext cx="100403" cy="2231289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28" name="TextBox 627"/>
              <p:cNvSpPr txBox="1"/>
              <p:nvPr/>
            </p:nvSpPr>
            <p:spPr>
              <a:xfrm>
                <a:off x="4972108" y="2694545"/>
                <a:ext cx="911004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     Z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(</a:t>
                </a: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603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629" name="Left Brace 628"/>
              <p:cNvSpPr/>
              <p:nvPr/>
            </p:nvSpPr>
            <p:spPr>
              <a:xfrm rot="5400000" flipH="1">
                <a:off x="6369969" y="2571545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0" name="Left Brace 629"/>
              <p:cNvSpPr/>
              <p:nvPr/>
            </p:nvSpPr>
            <p:spPr>
              <a:xfrm rot="5400000" flipH="1">
                <a:off x="3956528" y="2571545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1" name="TextBox 630"/>
              <p:cNvSpPr txBox="1"/>
              <p:nvPr/>
            </p:nvSpPr>
            <p:spPr>
              <a:xfrm>
                <a:off x="3939692" y="2689473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632" name="TextBox 631"/>
              <p:cNvSpPr txBox="1"/>
              <p:nvPr/>
            </p:nvSpPr>
            <p:spPr>
              <a:xfrm>
                <a:off x="6356745" y="2690766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8000"/>
                    </a:solidFill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solidFill>
                    <a:srgbClr val="008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3" name="Left Brace 632"/>
              <p:cNvSpPr/>
              <p:nvPr/>
            </p:nvSpPr>
            <p:spPr>
              <a:xfrm rot="5400000" flipH="1">
                <a:off x="7791072" y="1512975"/>
                <a:ext cx="100403" cy="2231289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4" name="TextBox 633"/>
              <p:cNvSpPr txBox="1"/>
              <p:nvPr/>
            </p:nvSpPr>
            <p:spPr>
              <a:xfrm>
                <a:off x="7581016" y="2684582"/>
                <a:ext cx="816695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      Z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(</a:t>
                </a:r>
                <a:r>
                  <a:rPr lang="en-US" sz="1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92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635" name="Left Brace 634"/>
              <p:cNvSpPr/>
              <p:nvPr/>
            </p:nvSpPr>
            <p:spPr>
              <a:xfrm rot="5400000" flipH="1">
                <a:off x="8995811" y="2561582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6" name="Left Brace 635"/>
              <p:cNvSpPr/>
              <p:nvPr/>
            </p:nvSpPr>
            <p:spPr>
              <a:xfrm rot="5400000" flipH="1">
                <a:off x="6582370" y="2561582"/>
                <a:ext cx="100403" cy="134075"/>
              </a:xfrm>
              <a:prstGeom prst="leftBrace">
                <a:avLst>
                  <a:gd name="adj1" fmla="val 0"/>
                  <a:gd name="adj2" fmla="val 50457"/>
                </a:avLst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37" name="TextBox 636"/>
              <p:cNvSpPr txBox="1"/>
              <p:nvPr/>
            </p:nvSpPr>
            <p:spPr>
              <a:xfrm>
                <a:off x="6565534" y="2679510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638" name="TextBox 637"/>
              <p:cNvSpPr txBox="1"/>
              <p:nvPr/>
            </p:nvSpPr>
            <p:spPr>
              <a:xfrm>
                <a:off x="8982587" y="2680803"/>
                <a:ext cx="130463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39" name="TextBox 638"/>
              <p:cNvSpPr txBox="1"/>
              <p:nvPr/>
            </p:nvSpPr>
            <p:spPr>
              <a:xfrm>
                <a:off x="704538" y="614990"/>
                <a:ext cx="735135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Biotype</a:t>
                </a:r>
              </a:p>
            </p:txBody>
          </p:sp>
          <p:sp>
            <p:nvSpPr>
              <p:cNvPr id="640" name="TextBox 639"/>
              <p:cNvSpPr txBox="1"/>
              <p:nvPr/>
            </p:nvSpPr>
            <p:spPr>
              <a:xfrm>
                <a:off x="705550" y="957412"/>
                <a:ext cx="615047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Transcription Evidence</a:t>
                </a:r>
              </a:p>
            </p:txBody>
          </p:sp>
          <p:sp>
            <p:nvSpPr>
              <p:cNvPr id="641" name="TextBox 640"/>
              <p:cNvSpPr txBox="1"/>
              <p:nvPr/>
            </p:nvSpPr>
            <p:spPr>
              <a:xfrm>
                <a:off x="705551" y="1395148"/>
                <a:ext cx="513650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Pol II 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Binding</a:t>
                </a:r>
              </a:p>
            </p:txBody>
          </p:sp>
          <p:sp>
            <p:nvSpPr>
              <p:cNvPr id="642" name="TextBox 641"/>
              <p:cNvSpPr txBox="1"/>
              <p:nvPr/>
            </p:nvSpPr>
            <p:spPr>
              <a:xfrm>
                <a:off x="705550" y="1822115"/>
                <a:ext cx="513651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Open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Chromatin</a:t>
                </a:r>
              </a:p>
            </p:txBody>
          </p:sp>
          <p:sp>
            <p:nvSpPr>
              <p:cNvPr id="643" name="TextBox 642"/>
              <p:cNvSpPr txBox="1"/>
              <p:nvPr/>
            </p:nvSpPr>
            <p:spPr>
              <a:xfrm>
                <a:off x="705550" y="2230536"/>
                <a:ext cx="513651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TF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Binding</a:t>
                </a:r>
              </a:p>
            </p:txBody>
          </p:sp>
          <p:sp>
            <p:nvSpPr>
              <p:cNvPr id="644" name="TextBox 643"/>
              <p:cNvSpPr txBox="1"/>
              <p:nvPr/>
            </p:nvSpPr>
            <p:spPr>
              <a:xfrm>
                <a:off x="705550" y="2532712"/>
                <a:ext cx="735135" cy="3385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Activity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Level</a:t>
                </a:r>
              </a:p>
            </p:txBody>
          </p:sp>
          <p:sp>
            <p:nvSpPr>
              <p:cNvPr id="645" name="TextBox 644"/>
              <p:cNvSpPr txBox="1"/>
              <p:nvPr/>
            </p:nvSpPr>
            <p:spPr>
              <a:xfrm>
                <a:off x="704538" y="368161"/>
                <a:ext cx="574987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Distribution</a:t>
                </a:r>
              </a:p>
            </p:txBody>
          </p:sp>
          <p:sp>
            <p:nvSpPr>
              <p:cNvPr id="646" name="Rounded Rectangle 645"/>
              <p:cNvSpPr/>
              <p:nvPr/>
            </p:nvSpPr>
            <p:spPr>
              <a:xfrm>
                <a:off x="1289950" y="379156"/>
                <a:ext cx="352596" cy="196679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1248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47" name="Rounded Rectangle 646"/>
              <p:cNvSpPr/>
              <p:nvPr/>
            </p:nvSpPr>
            <p:spPr>
              <a:xfrm>
                <a:off x="1676531" y="379156"/>
                <a:ext cx="260438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147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48" name="Rounded Rectangle 647"/>
              <p:cNvSpPr/>
              <p:nvPr/>
            </p:nvSpPr>
            <p:spPr>
              <a:xfrm>
                <a:off x="2439064" y="379156"/>
                <a:ext cx="360405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7467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49" name="Rounded Rectangle 648"/>
              <p:cNvSpPr/>
              <p:nvPr/>
            </p:nvSpPr>
            <p:spPr>
              <a:xfrm>
                <a:off x="3278919" y="379156"/>
                <a:ext cx="392349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2011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0" name="Rounded Rectangle 649"/>
              <p:cNvSpPr/>
              <p:nvPr/>
            </p:nvSpPr>
            <p:spPr>
              <a:xfrm>
                <a:off x="3845476" y="358163"/>
                <a:ext cx="221126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30*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1" name="Rounded Rectangle 650"/>
              <p:cNvSpPr/>
              <p:nvPr/>
            </p:nvSpPr>
            <p:spPr>
              <a:xfrm>
                <a:off x="3995947" y="383563"/>
                <a:ext cx="375001" cy="148407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77*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2" name="Rounded Rectangle 651"/>
              <p:cNvSpPr/>
              <p:nvPr/>
            </p:nvSpPr>
            <p:spPr>
              <a:xfrm>
                <a:off x="4478812" y="379735"/>
                <a:ext cx="421413" cy="160103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124*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3" name="Rounded Rectangle 652"/>
              <p:cNvSpPr/>
              <p:nvPr/>
            </p:nvSpPr>
            <p:spPr>
              <a:xfrm>
                <a:off x="5319496" y="380466"/>
                <a:ext cx="442923" cy="185408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421*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4" name="Rounded Rectangle 653"/>
              <p:cNvSpPr/>
              <p:nvPr/>
            </p:nvSpPr>
            <p:spPr>
              <a:xfrm>
                <a:off x="6509350" y="377290"/>
                <a:ext cx="110176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3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5" name="Rounded Rectangle 654"/>
              <p:cNvSpPr/>
              <p:nvPr/>
            </p:nvSpPr>
            <p:spPr>
              <a:xfrm>
                <a:off x="6798438" y="373678"/>
                <a:ext cx="260438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13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6" name="Rounded Rectangle 655"/>
              <p:cNvSpPr/>
              <p:nvPr/>
            </p:nvSpPr>
            <p:spPr>
              <a:xfrm>
                <a:off x="7838417" y="373678"/>
                <a:ext cx="260438" cy="192195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93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657" name="Rounded Rectangle 656"/>
              <p:cNvSpPr/>
              <p:nvPr/>
            </p:nvSpPr>
            <p:spPr>
              <a:xfrm>
                <a:off x="6602552" y="377290"/>
                <a:ext cx="153852" cy="188583"/>
              </a:xfrm>
              <a:prstGeom prst="roundRect">
                <a:avLst>
                  <a:gd name="adj" fmla="val 10000"/>
                </a:avLst>
              </a:prstGeom>
              <a:noFill/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16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658" name="Group 657"/>
              <p:cNvGrpSpPr/>
              <p:nvPr/>
            </p:nvGrpSpPr>
            <p:grpSpPr>
              <a:xfrm flipV="1">
                <a:off x="1468949" y="531970"/>
                <a:ext cx="360982" cy="105281"/>
                <a:chOff x="888991" y="671214"/>
                <a:chExt cx="351915" cy="746123"/>
              </a:xfrm>
              <a:effectLst/>
            </p:grpSpPr>
            <p:cxnSp>
              <p:nvCxnSpPr>
                <p:cNvPr id="676" name="Straight Connector 675"/>
                <p:cNvCxnSpPr/>
                <p:nvPr/>
              </p:nvCxnSpPr>
              <p:spPr>
                <a:xfrm>
                  <a:off x="890988" y="671214"/>
                  <a:ext cx="2314" cy="377824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/>
                <p:cNvCxnSpPr/>
                <p:nvPr/>
              </p:nvCxnSpPr>
              <p:spPr>
                <a:xfrm flipV="1">
                  <a:off x="888991" y="1039508"/>
                  <a:ext cx="351915" cy="9530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/>
                <p:cNvCxnSpPr/>
                <p:nvPr/>
              </p:nvCxnSpPr>
              <p:spPr>
                <a:xfrm>
                  <a:off x="1236406" y="1039511"/>
                  <a:ext cx="2314" cy="37782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9" name="Straight Connector 658"/>
              <p:cNvCxnSpPr/>
              <p:nvPr/>
            </p:nvCxnSpPr>
            <p:spPr>
              <a:xfrm flipV="1">
                <a:off x="5454911" y="545200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/>
              <p:cNvCxnSpPr/>
              <p:nvPr/>
            </p:nvCxnSpPr>
            <p:spPr>
              <a:xfrm flipV="1">
                <a:off x="6685369" y="542037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 flipV="1">
                <a:off x="6589740" y="54208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 flipV="1">
                <a:off x="6940482" y="538891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V="1">
                <a:off x="7973770" y="54207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 flipV="1">
                <a:off x="1368224" y="536599"/>
                <a:ext cx="0" cy="1020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V="1">
                <a:off x="3492299" y="539838"/>
                <a:ext cx="0" cy="1020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 flipV="1">
                <a:off x="4622013" y="53983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/>
              <p:cNvCxnSpPr/>
              <p:nvPr/>
            </p:nvCxnSpPr>
            <p:spPr>
              <a:xfrm flipV="1">
                <a:off x="4106398" y="542362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/>
              <p:nvPr/>
            </p:nvCxnSpPr>
            <p:spPr>
              <a:xfrm flipV="1">
                <a:off x="3966672" y="539838"/>
                <a:ext cx="0" cy="102042"/>
              </a:xfrm>
              <a:prstGeom prst="line">
                <a:avLst/>
              </a:prstGeom>
              <a:ln w="9525" cmpd="sng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9" name="Straight Arrow Connector 668"/>
              <p:cNvCxnSpPr/>
              <p:nvPr/>
            </p:nvCxnSpPr>
            <p:spPr>
              <a:xfrm>
                <a:off x="1294984" y="312214"/>
                <a:ext cx="254894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Arrow Connector 669"/>
              <p:cNvCxnSpPr/>
              <p:nvPr/>
            </p:nvCxnSpPr>
            <p:spPr>
              <a:xfrm>
                <a:off x="3933823" y="312214"/>
                <a:ext cx="2548949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Arrow Connector 670"/>
              <p:cNvCxnSpPr/>
              <p:nvPr/>
            </p:nvCxnSpPr>
            <p:spPr>
              <a:xfrm>
                <a:off x="6573150" y="312214"/>
                <a:ext cx="2548949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2" name="Rounded Rectangle 671"/>
              <p:cNvSpPr/>
              <p:nvPr/>
            </p:nvSpPr>
            <p:spPr>
              <a:xfrm>
                <a:off x="2405009" y="206591"/>
                <a:ext cx="360405" cy="1921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11216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73" name="Rounded Rectangle 672"/>
              <p:cNvSpPr/>
              <p:nvPr/>
            </p:nvSpPr>
            <p:spPr>
              <a:xfrm>
                <a:off x="5068448" y="206031"/>
                <a:ext cx="253047" cy="1921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911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74" name="Rounded Rectangle 673"/>
              <p:cNvSpPr/>
              <p:nvPr/>
            </p:nvSpPr>
            <p:spPr>
              <a:xfrm>
                <a:off x="7749775" y="206591"/>
                <a:ext cx="253047" cy="19219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 w="12700" cmpd="sng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lIns="0" tIns="0" rIns="0" bIns="0" anchor="ctr"/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145</a:t>
                </a:r>
                <a:endParaRPr lang="en-US" sz="1000" b="1" dirty="0">
                  <a:latin typeface="Arial"/>
                  <a:cs typeface="Arial"/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704538" y="211738"/>
                <a:ext cx="574987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Total</a:t>
                </a:r>
              </a:p>
            </p:txBody>
          </p:sp>
        </p:grpSp>
        <p:grpSp>
          <p:nvGrpSpPr>
            <p:cNvPr id="433" name="Group 432"/>
            <p:cNvGrpSpPr/>
            <p:nvPr/>
          </p:nvGrpSpPr>
          <p:grpSpPr>
            <a:xfrm>
              <a:off x="452859" y="5149261"/>
              <a:ext cx="3060080" cy="462165"/>
              <a:chOff x="1770816" y="4169150"/>
              <a:chExt cx="3060080" cy="462165"/>
            </a:xfrm>
          </p:grpSpPr>
          <p:sp>
            <p:nvSpPr>
              <p:cNvPr id="434" name="TextBox 433"/>
              <p:cNvSpPr txBox="1"/>
              <p:nvPr/>
            </p:nvSpPr>
            <p:spPr>
              <a:xfrm>
                <a:off x="1849989" y="4169150"/>
                <a:ext cx="704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Human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Worm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Fly</a:t>
                </a: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2532315" y="4476765"/>
                <a:ext cx="113771" cy="84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2532316" y="4244570"/>
                <a:ext cx="113864" cy="7393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3332783" y="4230580"/>
                <a:ext cx="104996" cy="81726"/>
              </a:xfrm>
              <a:prstGeom prst="rect">
                <a:avLst/>
              </a:prstGeom>
              <a:ln w="1270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2529570" y="4360005"/>
                <a:ext cx="113864" cy="7393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prstClr val="white"/>
                </a:bgClr>
              </a:patt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770816" y="4258270"/>
                <a:ext cx="113864" cy="7393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770816" y="4369866"/>
                <a:ext cx="113864" cy="73930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770816" y="4486973"/>
                <a:ext cx="113864" cy="7393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3330076" y="4352209"/>
                <a:ext cx="104996" cy="81726"/>
              </a:xfrm>
              <a:prstGeom prst="rect">
                <a:avLst/>
              </a:prstGeom>
              <a:ln w="1270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4100622" y="4198321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>
                    <a:latin typeface="Arial"/>
                    <a:cs typeface="Arial"/>
                  </a:rPr>
                  <a:t>A</a:t>
                </a: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4100622" y="4435103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>
                    <a:latin typeface="Arial"/>
                    <a:cs typeface="Arial"/>
                  </a:rPr>
                  <a:t>D</a:t>
                </a:r>
                <a:endParaRPr lang="en-US" sz="1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4100726" y="4316211"/>
                <a:ext cx="13046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>
                    <a:latin typeface="Arial"/>
                    <a:cs typeface="Arial"/>
                  </a:rPr>
                  <a:t>Z</a:t>
                </a:r>
                <a:endParaRPr lang="en-US" sz="1000" b="1" dirty="0" smtClean="0">
                  <a:latin typeface="Arial"/>
                  <a:cs typeface="Arial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2589248" y="4169150"/>
                <a:ext cx="704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Processed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Duplicated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Other</a:t>
                </a:r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3396560" y="4169150"/>
                <a:ext cx="7041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Yes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No</a:t>
                </a: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4126730" y="4169650"/>
                <a:ext cx="704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Arial"/>
                    <a:cs typeface="Arial"/>
                  </a:rPr>
                  <a:t>Active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Zombie</a:t>
                </a:r>
              </a:p>
              <a:p>
                <a:r>
                  <a:rPr lang="en-US" sz="800" dirty="0" smtClean="0">
                    <a:latin typeface="Arial"/>
                    <a:cs typeface="Arial"/>
                  </a:rPr>
                  <a:t>Dead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862646" y="5298464"/>
            <a:ext cx="4473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Organisms specific features?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Human -&gt; Open Chromatin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Worm   -&gt; TF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Fly	      -&gt; Pol2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4654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-1897" r="9829" b="9829"/>
          <a:stretch/>
        </p:blipFill>
        <p:spPr bwMode="auto">
          <a:xfrm>
            <a:off x="165109" y="3564762"/>
            <a:ext cx="2933700" cy="25273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882"/>
            <a:ext cx="8229600" cy="1143000"/>
          </a:xfrm>
        </p:spPr>
        <p:txBody>
          <a:bodyPr/>
          <a:lstStyle/>
          <a:p>
            <a:r>
              <a:rPr lang="en-US" dirty="0" smtClean="0"/>
              <a:t>Family  &amp; </a:t>
            </a:r>
            <a:r>
              <a:rPr lang="en-US" dirty="0" err="1" smtClean="0"/>
              <a:t>Orthology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286" y="4100459"/>
            <a:ext cx="5699623" cy="2208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9" l="12314" r="47451"/>
                    </a14:imgEffect>
                  </a14:imgLayer>
                </a14:imgProps>
              </a:ext>
            </a:extLst>
          </a:blip>
          <a:srcRect l="8052" t="3889" r="48139" b="25000"/>
          <a:stretch/>
        </p:blipFill>
        <p:spPr>
          <a:xfrm>
            <a:off x="8775446" y="5018912"/>
            <a:ext cx="330463" cy="555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5" b="98485" l="2188" r="98750">
                        <a14:foregroundMark x1="55937" y1="57765" x2="55937" y2="57765"/>
                        <a14:foregroundMark x1="55937" y1="57765" x2="55937" y2="57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581089" y="4553689"/>
            <a:ext cx="577799" cy="352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782" y="4441112"/>
            <a:ext cx="352647" cy="373281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-286" r="2214"/>
          <a:stretch/>
        </p:blipFill>
        <p:spPr>
          <a:xfrm>
            <a:off x="3403741" y="3598809"/>
            <a:ext cx="1144755" cy="1155700"/>
          </a:xfrm>
        </p:spPr>
      </p:pic>
      <p:sp>
        <p:nvSpPr>
          <p:cNvPr id="17" name="TextBox 16"/>
          <p:cNvSpPr txBox="1"/>
          <p:nvPr/>
        </p:nvSpPr>
        <p:spPr>
          <a:xfrm>
            <a:off x="165109" y="2834830"/>
            <a:ext cx="9613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No similarity in the pseudogene complement of </a:t>
            </a:r>
            <a:r>
              <a:rPr lang="en-US" sz="2200" dirty="0" smtClean="0">
                <a:latin typeface="Helvetica"/>
                <a:cs typeface="Helvetica"/>
              </a:rPr>
              <a:t>the 3 organisms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8509" y="3598809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e.g. RpS6</a:t>
            </a: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27479"/>
              </p:ext>
            </p:extLst>
          </p:nvPr>
        </p:nvGraphicFramePr>
        <p:xfrm>
          <a:off x="63500" y="1571199"/>
          <a:ext cx="9042409" cy="1028702"/>
        </p:xfrm>
        <a:graphic>
          <a:graphicData uri="http://schemas.openxmlformats.org/drawingml/2006/table">
            <a:tbl>
              <a:tblPr/>
              <a:tblGrid>
                <a:gridCol w="463550"/>
                <a:gridCol w="227384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  <a:gridCol w="253075"/>
              </a:tblGrid>
              <a:tr h="247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Fly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A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88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5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FF"/>
                    </a:solidFill>
                  </a:tcPr>
                </a:tc>
              </a:tr>
              <a:tr h="247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Worm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76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5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1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9E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AB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B8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8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D1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D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7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Human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6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4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4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B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DA96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813" marR="6813" marT="6813" marB="0" anchor="ctr">
                    <a:lnL>
                      <a:noFill/>
                    </a:lnL>
                    <a:lnR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E6B8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6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Type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RRM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IG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TF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IG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TF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H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Ploop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Ribo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Ubiq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 Black"/>
                      </a:endParaRP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7tm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SAP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/>
                        </a:rPr>
                        <a:t>Motor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/>
                        </a:rPr>
                        <a:t>Kin</a:t>
                      </a:r>
                    </a:p>
                  </a:txBody>
                  <a:tcPr marL="6813" marR="6813" marT="68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76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identify a set of highly active and potentially functional pseudogenes using 4 activity features</a:t>
            </a:r>
          </a:p>
          <a:p>
            <a:r>
              <a:rPr lang="en-US" dirty="0"/>
              <a:t>~ 3% of pseudogene are “active” </a:t>
            </a:r>
            <a:r>
              <a:rPr lang="en-US" dirty="0" smtClean="0"/>
              <a:t>in human, worm and </a:t>
            </a:r>
            <a:r>
              <a:rPr lang="en-US" dirty="0" smtClean="0"/>
              <a:t>fly</a:t>
            </a:r>
          </a:p>
          <a:p>
            <a:r>
              <a:rPr lang="en-US" dirty="0"/>
              <a:t>Pseudogene parenthood is not shared across </a:t>
            </a:r>
            <a:r>
              <a:rPr lang="en-US" dirty="0" smtClean="0"/>
              <a:t>different species and is organisms specific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01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Pseudogenes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5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3" y="5160184"/>
            <a:ext cx="8229600" cy="1143000"/>
          </a:xfrm>
        </p:spPr>
        <p:txBody>
          <a:bodyPr/>
          <a:lstStyle/>
          <a:p>
            <a:r>
              <a:rPr lang="en-US" dirty="0" smtClean="0"/>
              <a:t>The Circle of </a:t>
            </a:r>
            <a:r>
              <a:rPr lang="en-US" u="sng" dirty="0" err="1" smtClean="0"/>
              <a:t>pseudo</a:t>
            </a:r>
            <a:r>
              <a:rPr lang="en-US" dirty="0" err="1" smtClean="0"/>
              <a:t>Life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Circular Arrow 31"/>
          <p:cNvSpPr/>
          <p:nvPr/>
        </p:nvSpPr>
        <p:spPr>
          <a:xfrm rot="13776566" flipH="1">
            <a:off x="5100864" y="429572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84191"/>
              <a:gd name="adj5" fmla="val 6068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Circular Arrow 24"/>
          <p:cNvSpPr/>
          <p:nvPr/>
        </p:nvSpPr>
        <p:spPr>
          <a:xfrm rot="18803238">
            <a:off x="1748037" y="352290"/>
            <a:ext cx="4044351" cy="4044351"/>
          </a:xfrm>
          <a:prstGeom prst="circularArrow">
            <a:avLst>
              <a:gd name="adj1" fmla="val 4547"/>
              <a:gd name="adj2" fmla="val 434345"/>
              <a:gd name="adj3" fmla="val 15327014"/>
              <a:gd name="adj4" fmla="val 18234576"/>
              <a:gd name="adj5" fmla="val 590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/>
          <p:cNvSpPr txBox="1"/>
          <p:nvPr/>
        </p:nvSpPr>
        <p:spPr>
          <a:xfrm>
            <a:off x="2071617" y="858598"/>
            <a:ext cx="11938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Gene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2954" y="732462"/>
            <a:ext cx="14478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Pseudogene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9098" y="2124897"/>
            <a:ext cx="1844669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beve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ALIVE </a:t>
            </a:r>
            <a:r>
              <a:rPr lang="en-US" sz="1600" dirty="0" err="1" smtClean="0">
                <a:latin typeface="Helvetica"/>
                <a:cs typeface="Helvetica"/>
              </a:rPr>
              <a:t>ncGenomic</a:t>
            </a:r>
            <a:r>
              <a:rPr lang="en-US" sz="1600" dirty="0" smtClean="0">
                <a:latin typeface="Helvetica"/>
                <a:cs typeface="Helvetica"/>
              </a:rPr>
              <a:t> Element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3954" y="1234796"/>
            <a:ext cx="1651000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F7F7F"/>
                </a:solidFill>
                <a:latin typeface="Helvetica"/>
                <a:cs typeface="Helvetica"/>
              </a:rPr>
              <a:t>DEAD Genomic Element</a:t>
            </a:r>
            <a:endParaRPr lang="en-US" sz="16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0054" y="1933196"/>
            <a:ext cx="11938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Exclusion from the genome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2912" y="3819594"/>
            <a:ext cx="16510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Proto Gene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8" name="Circular Arrow 27"/>
          <p:cNvSpPr/>
          <p:nvPr/>
        </p:nvSpPr>
        <p:spPr>
          <a:xfrm rot="378848">
            <a:off x="1789254" y="356806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98729"/>
              <a:gd name="adj5" fmla="val 6068"/>
            </a:avLst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Circular Arrow 28"/>
          <p:cNvSpPr/>
          <p:nvPr/>
        </p:nvSpPr>
        <p:spPr>
          <a:xfrm rot="3794462">
            <a:off x="1976157" y="420064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98729"/>
              <a:gd name="adj5" fmla="val 6068"/>
            </a:avLst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Circular Arrow 29"/>
          <p:cNvSpPr/>
          <p:nvPr/>
        </p:nvSpPr>
        <p:spPr>
          <a:xfrm rot="11929569" flipH="1">
            <a:off x="4131625" y="-2056435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84191"/>
              <a:gd name="adj5" fmla="val 6068"/>
            </a:avLst>
          </a:prstGeom>
          <a:solidFill>
            <a:srgbClr val="0000FF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Circular Arrow 30"/>
          <p:cNvSpPr/>
          <p:nvPr/>
        </p:nvSpPr>
        <p:spPr>
          <a:xfrm rot="20245110">
            <a:off x="1996421" y="584406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4014266"/>
              <a:gd name="adj4" fmla="val 2253829"/>
              <a:gd name="adj5" fmla="val 6068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Circular Arrow 32"/>
          <p:cNvSpPr/>
          <p:nvPr/>
        </p:nvSpPr>
        <p:spPr>
          <a:xfrm rot="11929569" flipH="1">
            <a:off x="5884197" y="-1287730"/>
            <a:ext cx="3771658" cy="3771658"/>
          </a:xfrm>
          <a:prstGeom prst="circularArrow">
            <a:avLst>
              <a:gd name="adj1" fmla="val 5202"/>
              <a:gd name="adj2" fmla="val 336015"/>
              <a:gd name="adj3" fmla="val 16865256"/>
              <a:gd name="adj4" fmla="val 15184191"/>
              <a:gd name="adj5" fmla="val 6068"/>
            </a:avLst>
          </a:prstGeom>
          <a:solidFill>
            <a:srgbClr val="0000FF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TextBox 33"/>
          <p:cNvSpPr txBox="1"/>
          <p:nvPr/>
        </p:nvSpPr>
        <p:spPr>
          <a:xfrm>
            <a:off x="5756875" y="3806894"/>
            <a:ext cx="16510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Helvetica"/>
                <a:cs typeface="Helvetica"/>
              </a:rPr>
              <a:t>ncRNA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6" name="Striped Right Arrow 35"/>
          <p:cNvSpPr/>
          <p:nvPr/>
        </p:nvSpPr>
        <p:spPr>
          <a:xfrm rot="1950292">
            <a:off x="6855425" y="4286326"/>
            <a:ext cx="1155700" cy="611212"/>
          </a:xfrm>
          <a:prstGeom prst="stripedRightArrow">
            <a:avLst>
              <a:gd name="adj1" fmla="val 37221"/>
              <a:gd name="adj2" fmla="val 50000"/>
            </a:avLst>
          </a:prstGeom>
          <a:solidFill>
            <a:srgbClr val="EBF1DE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053392" y="4549719"/>
            <a:ext cx="1107193" cy="908694"/>
          </a:xfrm>
          <a:prstGeom prst="ellipse">
            <a:avLst/>
          </a:prstGeom>
          <a:solidFill>
            <a:srgbClr val="EBF1DE"/>
          </a:solidFill>
          <a:ln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32114" y="4751465"/>
            <a:ext cx="11769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Regulatory 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Circuit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097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8" grpId="0" animBg="1"/>
      <p:bldP spid="22" grpId="0" animBg="1"/>
      <p:bldP spid="34" grpId="0" animBg="1"/>
      <p:bldP spid="36" grpId="0" animBg="1"/>
      <p:bldP spid="37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Known Functional Pseudogenes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6500"/>
          </a:xfrm>
        </p:spPr>
        <p:txBody>
          <a:bodyPr>
            <a:noAutofit/>
          </a:bodyPr>
          <a:lstStyle/>
          <a:p>
            <a:r>
              <a:rPr lang="en-US" sz="2200" dirty="0" smtClean="0"/>
              <a:t>Literature survey</a:t>
            </a:r>
            <a:endParaRPr lang="en-US" sz="2200" dirty="0"/>
          </a:p>
          <a:p>
            <a:pPr lvl="1"/>
            <a:r>
              <a:rPr lang="en-US" sz="2200" dirty="0"/>
              <a:t>Human PTENP1</a:t>
            </a:r>
          </a:p>
          <a:p>
            <a:pPr lvl="1"/>
            <a:r>
              <a:rPr lang="en-US" sz="2200" dirty="0"/>
              <a:t>Mouse </a:t>
            </a:r>
            <a:r>
              <a:rPr lang="en-US" sz="2200" dirty="0"/>
              <a:t>L 32 ribosomal protein pseudogene </a:t>
            </a:r>
            <a:r>
              <a:rPr lang="en-US" sz="2200" dirty="0" smtClean="0"/>
              <a:t>(rpL32</a:t>
            </a:r>
            <a:r>
              <a:rPr lang="en-US" sz="2200" dirty="0"/>
              <a:t>-</a:t>
            </a:r>
            <a:r>
              <a:rPr lang="en-US" sz="2200" dirty="0" smtClean="0"/>
              <a:t>4A) </a:t>
            </a:r>
          </a:p>
          <a:p>
            <a:pPr lvl="1"/>
            <a:r>
              <a:rPr lang="en-US" sz="2200" dirty="0" smtClean="0"/>
              <a:t>Fly </a:t>
            </a:r>
            <a:r>
              <a:rPr lang="en-US" sz="2200" dirty="0"/>
              <a:t>Su(</a:t>
            </a:r>
            <a:r>
              <a:rPr lang="en-US" sz="2200" dirty="0" err="1"/>
              <a:t>Ste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“Functional” pseudogene share common features to genes</a:t>
            </a:r>
            <a:endParaRPr lang="en-US" sz="2200" dirty="0"/>
          </a:p>
          <a:p>
            <a:pPr lvl="1"/>
            <a:r>
              <a:rPr lang="en-US" sz="2200" dirty="0"/>
              <a:t>Expression</a:t>
            </a:r>
          </a:p>
          <a:p>
            <a:pPr lvl="1"/>
            <a:r>
              <a:rPr lang="en-US" sz="2200" dirty="0" smtClean="0"/>
              <a:t>Activity </a:t>
            </a:r>
            <a:r>
              <a:rPr lang="en-US" sz="2200" dirty="0" smtClean="0"/>
              <a:t>features (Pol2, TFs, </a:t>
            </a:r>
            <a:r>
              <a:rPr lang="en-US" sz="2200" dirty="0"/>
              <a:t>a</a:t>
            </a:r>
            <a:r>
              <a:rPr lang="en-US" sz="2200" dirty="0" smtClean="0"/>
              <a:t>ctive chromatin)</a:t>
            </a:r>
            <a:endParaRPr lang="en-US" sz="2200" dirty="0"/>
          </a:p>
          <a:p>
            <a:pPr lvl="1"/>
            <a:r>
              <a:rPr lang="en-US" sz="2200" dirty="0" smtClean="0"/>
              <a:t>Evolutionary similarity</a:t>
            </a:r>
            <a:endParaRPr lang="en-US" sz="2200" dirty="0"/>
          </a:p>
          <a:p>
            <a:pPr lvl="1"/>
            <a:r>
              <a:rPr lang="en-US" sz="2200" dirty="0" smtClean="0"/>
              <a:t>Upstream sequence similarity</a:t>
            </a:r>
            <a:endParaRPr lang="en-US" sz="2200" dirty="0"/>
          </a:p>
          <a:p>
            <a:r>
              <a:rPr lang="en-US" sz="2200" dirty="0" smtClean="0"/>
              <a:t>How </a:t>
            </a:r>
            <a:r>
              <a:rPr lang="en-US" sz="2200" dirty="0" smtClean="0"/>
              <a:t>did the functional pseudogenes evolve?</a:t>
            </a:r>
          </a:p>
          <a:p>
            <a:r>
              <a:rPr lang="en-US" sz="2200" dirty="0" smtClean="0"/>
              <a:t>Is functionality maintained across related species?</a:t>
            </a:r>
          </a:p>
          <a:p>
            <a:r>
              <a:rPr lang="en-US" sz="2200" dirty="0" smtClean="0"/>
              <a:t>Are functionality trends transferable between species? 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F87A-7654-9145-94EC-B8E237643B24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0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b="0" dirty="0" smtClean="0"/>
              <a:t>Evaluation Pipeline</a:t>
            </a:r>
            <a:endParaRPr lang="en-US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638" y="1600200"/>
            <a:ext cx="4954161" cy="4525963"/>
          </a:xfrm>
        </p:spPr>
        <p:txBody>
          <a:bodyPr>
            <a:noAutofit/>
          </a:bodyPr>
          <a:lstStyle/>
          <a:p>
            <a:r>
              <a:rPr lang="en-US" sz="2200" dirty="0" smtClean="0"/>
              <a:t>Case studies in Human and Worm</a:t>
            </a:r>
            <a:endParaRPr lang="en-US" sz="2200" dirty="0" smtClean="0"/>
          </a:p>
          <a:p>
            <a:r>
              <a:rPr lang="en-US" sz="2200" dirty="0" smtClean="0"/>
              <a:t>Evolution analysis </a:t>
            </a:r>
            <a:endParaRPr lang="en-US" sz="2200" dirty="0"/>
          </a:p>
          <a:p>
            <a:pPr marL="914400" lvl="1" indent="-457200">
              <a:buFont typeface="+mj-ea"/>
              <a:buAutoNum type="circleNumDbPlain"/>
            </a:pPr>
            <a:r>
              <a:rPr lang="en-US" sz="2200" dirty="0"/>
              <a:t>Pseudogenes evolved in one of the organisms after speciation and remained a gene in the other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sz="2200" dirty="0" smtClean="0"/>
              <a:t>Pseudogenes appeared before speciation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en-US" sz="2200" dirty="0" smtClean="0"/>
              <a:t>Pseudogenes </a:t>
            </a:r>
            <a:r>
              <a:rPr lang="en-US" sz="2200" dirty="0"/>
              <a:t>evolved in both organisms after </a:t>
            </a:r>
            <a:r>
              <a:rPr lang="en-US" sz="2200" dirty="0" smtClean="0"/>
              <a:t>speciation from 2 </a:t>
            </a:r>
            <a:r>
              <a:rPr lang="en-US" sz="2200" dirty="0" err="1" smtClean="0"/>
              <a:t>paralogous</a:t>
            </a:r>
            <a:r>
              <a:rPr lang="en-US" sz="2200" dirty="0" smtClean="0"/>
              <a:t> genes</a:t>
            </a:r>
          </a:p>
          <a:p>
            <a:pPr marL="5715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9F34A-CAF2-B049-ACE1-8F50729643E8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31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81045" y="1873642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Pseudogenes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11" name="Straight Connector 10"/>
          <p:cNvCxnSpPr>
            <a:stCxn id="7" idx="2"/>
          </p:cNvCxnSpPr>
          <p:nvPr/>
        </p:nvCxnSpPr>
        <p:spPr>
          <a:xfrm>
            <a:off x="1799881" y="2245766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181045" y="2460007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Activity features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>
            <a:off x="1799881" y="2832131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amond 13"/>
          <p:cNvSpPr/>
          <p:nvPr/>
        </p:nvSpPr>
        <p:spPr>
          <a:xfrm>
            <a:off x="1305784" y="3046372"/>
            <a:ext cx="991592" cy="801126"/>
          </a:xfrm>
          <a:prstGeom prst="diamon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Elbow Connector 15"/>
          <p:cNvCxnSpPr>
            <a:stCxn id="14" idx="3"/>
            <a:endCxn id="19" idx="0"/>
          </p:cNvCxnSpPr>
          <p:nvPr/>
        </p:nvCxnSpPr>
        <p:spPr>
          <a:xfrm>
            <a:off x="2297376" y="3446935"/>
            <a:ext cx="297359" cy="57155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4" idx="1"/>
            <a:endCxn id="20" idx="0"/>
          </p:cNvCxnSpPr>
          <p:nvPr/>
        </p:nvCxnSpPr>
        <p:spPr>
          <a:xfrm rot="10800000" flipV="1">
            <a:off x="908754" y="3446935"/>
            <a:ext cx="397030" cy="51381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800032" y="4018485"/>
            <a:ext cx="1589406" cy="17186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9918" y="3960753"/>
            <a:ext cx="1237671" cy="372124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Other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3427" y="3224192"/>
            <a:ext cx="106439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Expression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correlation</a:t>
            </a:r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6940" y="3112336"/>
            <a:ext cx="702920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85057" y="3112336"/>
            <a:ext cx="523050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970127" y="4708918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Helvetica"/>
                <a:cs typeface="Helvetica"/>
              </a:rPr>
              <a:t>Orthology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970127" y="5295283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Evolution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90498" y="5081042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90800" y="5679425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971964" y="5893666"/>
            <a:ext cx="1237671" cy="372124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Functional Pseudogene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75899" y="4092801"/>
            <a:ext cx="1237671" cy="372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Age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596270" y="4464925"/>
            <a:ext cx="151" cy="21424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7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72000" y="3045283"/>
            <a:ext cx="4572000" cy="3656231"/>
            <a:chOff x="4571999" y="3207662"/>
            <a:chExt cx="4572000" cy="3656231"/>
          </a:xfrm>
        </p:grpSpPr>
        <p:pic>
          <p:nvPicPr>
            <p:cNvPr id="5" name="Picture 4" descr="Figure-agevsco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" b="10090"/>
            <a:stretch/>
          </p:blipFill>
          <p:spPr>
            <a:xfrm>
              <a:off x="4571999" y="3207662"/>
              <a:ext cx="4572000" cy="328203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965700" y="6489700"/>
              <a:ext cx="3848532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817046" y="6494561"/>
              <a:ext cx="55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39646" y="6494561"/>
              <a:ext cx="978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Young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3045283"/>
            <a:ext cx="4678977" cy="3676192"/>
            <a:chOff x="0" y="1"/>
            <a:chExt cx="4678977" cy="3676192"/>
          </a:xfrm>
        </p:grpSpPr>
        <p:pic>
          <p:nvPicPr>
            <p:cNvPr id="4" name="Picture 3" descr="Figure-Paralog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82"/>
            <a:stretch/>
          </p:blipFill>
          <p:spPr>
            <a:xfrm>
              <a:off x="0" y="1"/>
              <a:ext cx="4678977" cy="3207662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533400" y="3245763"/>
              <a:ext cx="3848532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81000" y="3306861"/>
              <a:ext cx="55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3600" y="3306861"/>
              <a:ext cx="978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Young</a:t>
              </a:r>
              <a:endParaRPr lang="en-US" dirty="0"/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03200" y="1600201"/>
            <a:ext cx="5172647" cy="1270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Co-</a:t>
            </a:r>
            <a:r>
              <a:rPr lang="en-US" sz="2000" dirty="0" smtClean="0"/>
              <a:t>expression </a:t>
            </a:r>
            <a:r>
              <a:rPr lang="en-US" sz="2000" dirty="0" smtClean="0"/>
              <a:t>correlation between:</a:t>
            </a:r>
          </a:p>
          <a:p>
            <a:pPr lvl="1"/>
            <a:r>
              <a:rPr lang="en-US" sz="2000" dirty="0" smtClean="0"/>
              <a:t>Parent &amp; </a:t>
            </a:r>
            <a:r>
              <a:rPr lang="en-US" sz="2000" dirty="0" err="1"/>
              <a:t>P</a:t>
            </a:r>
            <a:r>
              <a:rPr lang="en-US" sz="2000" dirty="0" err="1" smtClean="0"/>
              <a:t>aralog</a:t>
            </a:r>
            <a:endParaRPr lang="en-US" sz="2000" dirty="0" smtClean="0"/>
          </a:p>
          <a:p>
            <a:pPr lvl="1"/>
            <a:r>
              <a:rPr lang="en-US" sz="2000" dirty="0" smtClean="0"/>
              <a:t>Active genes &amp; Pseudogene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84626" y="3022995"/>
            <a:ext cx="254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Parent Gene - </a:t>
            </a:r>
            <a:r>
              <a:rPr lang="en-US" sz="1400" dirty="0" err="1" smtClean="0"/>
              <a:t>Paralogs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88747" y="3072567"/>
            <a:ext cx="254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Pseudogene - Parent</a:t>
            </a:r>
            <a:endParaRPr lang="en-US" sz="1400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 </a:t>
            </a:r>
            <a:r>
              <a:rPr lang="en-US" dirty="0" smtClean="0"/>
              <a:t>Pseudogene </a:t>
            </a:r>
            <a:r>
              <a:rPr lang="en-US" dirty="0"/>
              <a:t>A</a:t>
            </a:r>
            <a:r>
              <a:rPr lang="en-US" dirty="0" smtClean="0"/>
              <a:t>ctivity  </a:t>
            </a:r>
            <a:r>
              <a:rPr lang="en-US" dirty="0" smtClean="0"/>
              <a:t>an </a:t>
            </a:r>
            <a:r>
              <a:rPr lang="en-US" dirty="0" smtClean="0"/>
              <a:t>Artifact </a:t>
            </a:r>
            <a:r>
              <a:rPr lang="en-US" dirty="0" smtClean="0"/>
              <a:t>of a </a:t>
            </a:r>
            <a:r>
              <a:rPr lang="en-US" dirty="0" smtClean="0"/>
              <a:t>Dying </a:t>
            </a:r>
            <a:r>
              <a:rPr lang="en-US" dirty="0"/>
              <a:t>G</a:t>
            </a:r>
            <a:r>
              <a:rPr lang="en-US" dirty="0" smtClean="0"/>
              <a:t>ene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43E9B-A351-7F4C-8B91-8B3D8A41FD12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4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Coexpression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7017"/>
            <a:ext cx="8229600" cy="152224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No specific trend observed</a:t>
            </a:r>
          </a:p>
          <a:p>
            <a:r>
              <a:rPr lang="en-US" sz="2000" dirty="0" smtClean="0"/>
              <a:t>Expression of most human pseudogenes is positively correlated with the parent gene expression</a:t>
            </a:r>
          </a:p>
          <a:p>
            <a:r>
              <a:rPr lang="en-US" sz="2000" dirty="0" smtClean="0"/>
              <a:t>Worm active pseudogenes have little to no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correlation with their parents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1118636"/>
            <a:ext cx="8483597" cy="3419544"/>
            <a:chOff x="177024" y="2247901"/>
            <a:chExt cx="8939431" cy="3673767"/>
          </a:xfrm>
        </p:grpSpPr>
        <p:pic>
          <p:nvPicPr>
            <p:cNvPr id="7" name="Picture 6" descr="Figure-activityvscor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0"/>
            <a:stretch/>
          </p:blipFill>
          <p:spPr>
            <a:xfrm>
              <a:off x="4545059" y="2247901"/>
              <a:ext cx="4558729" cy="3162300"/>
            </a:xfrm>
            <a:prstGeom prst="rect">
              <a:avLst/>
            </a:prstGeom>
          </p:spPr>
        </p:pic>
        <p:pic>
          <p:nvPicPr>
            <p:cNvPr id="6" name="Picture 5" descr="Human-CoexvsActivity-col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0"/>
            <a:stretch/>
          </p:blipFill>
          <p:spPr>
            <a:xfrm>
              <a:off x="177024" y="2273300"/>
              <a:ext cx="4560852" cy="31623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0992" y="5489009"/>
              <a:ext cx="971891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Dead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76699" y="5507234"/>
              <a:ext cx="963181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5524878"/>
              <a:ext cx="109220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Zombie</a:t>
              </a:r>
              <a:endParaRPr lang="en-US" dirty="0"/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2369721" y="3980428"/>
              <a:ext cx="302459" cy="3111498"/>
            </a:xfrm>
            <a:prstGeom prst="leftBrac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25762" y="5497421"/>
              <a:ext cx="771124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Dead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92180" y="5524878"/>
              <a:ext cx="824275" cy="396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0379" y="5524878"/>
              <a:ext cx="1052079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Zombie</a:t>
              </a:r>
              <a:endParaRPr lang="en-US" dirty="0"/>
            </a:p>
          </p:txBody>
        </p:sp>
        <p:sp>
          <p:nvSpPr>
            <p:cNvPr id="15" name="Left Brace 14"/>
            <p:cNvSpPr/>
            <p:nvPr/>
          </p:nvSpPr>
          <p:spPr>
            <a:xfrm rot="16200000">
              <a:off x="6741907" y="4023929"/>
              <a:ext cx="329751" cy="2997198"/>
            </a:xfrm>
            <a:prstGeom prst="leftBrac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39" l="12314" r="47451"/>
                    </a14:imgEffect>
                  </a14:imgLayer>
                </a14:imgProps>
              </a:ext>
            </a:extLst>
          </a:blip>
          <a:srcRect l="8052" t="3889" r="48139" b="25000"/>
          <a:stretch/>
        </p:blipFill>
        <p:spPr>
          <a:xfrm>
            <a:off x="850618" y="1417638"/>
            <a:ext cx="330463" cy="555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5" b="98485" l="2188" r="98750">
                        <a14:foregroundMark x1="55937" y1="57765" x2="55937" y2="57765"/>
                        <a14:foregroundMark x1="55937" y1="57765" x2="55937" y2="57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1576" y="1492114"/>
            <a:ext cx="577799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324297"/>
          </a:xfrm>
        </p:spPr>
        <p:txBody>
          <a:bodyPr numCol="1">
            <a:noAutofit/>
          </a:bodyPr>
          <a:lstStyle/>
          <a:p>
            <a:r>
              <a:rPr lang="en-US" sz="2000" dirty="0" smtClean="0"/>
              <a:t>Based on correlation of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with parent gene and the age of the pseudogene there are 5 cases: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High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high sequence similarity - &gt; regulatory potential &amp; </a:t>
            </a:r>
            <a:r>
              <a:rPr lang="en-US" sz="2000" dirty="0" smtClean="0"/>
              <a:t> </a:t>
            </a:r>
            <a:r>
              <a:rPr lang="en-US" sz="2000" dirty="0"/>
              <a:t>under selection </a:t>
            </a:r>
            <a:r>
              <a:rPr lang="en-US" sz="2000" dirty="0" smtClean="0"/>
              <a:t>?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High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low sequence similarity - &gt; regulatory– compare with other organisms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Low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high sequence similarity - &gt; </a:t>
            </a:r>
            <a:r>
              <a:rPr lang="en-US" sz="2000" dirty="0" smtClean="0"/>
              <a:t>artifact of a dying gene</a:t>
            </a:r>
            <a:endParaRPr lang="en-US" sz="2000" dirty="0"/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Low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&amp; low sequence similarity - &gt;  functional – non-regulatory – acquires new functionality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2000" dirty="0" smtClean="0"/>
              <a:t>Anti – correlated - &gt; </a:t>
            </a:r>
            <a:r>
              <a:rPr lang="en-US" sz="2000" dirty="0" smtClean="0"/>
              <a:t>functional – regulatory &amp; under selection ?</a:t>
            </a:r>
            <a:endParaRPr lang="en-US" sz="2000" dirty="0"/>
          </a:p>
          <a:p>
            <a:pPr lvl="1"/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C44-AFAB-F848-B435-B7600A7E506C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5456151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Human: 	</a:t>
            </a:r>
            <a:r>
              <a:rPr lang="en-US" sz="2000" dirty="0" smtClean="0">
                <a:latin typeface="Helvetica"/>
                <a:cs typeface="Helvetica"/>
              </a:rPr>
              <a:t>88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full activity features =&gt;  69 with </a:t>
            </a:r>
            <a:r>
              <a:rPr lang="en-US" sz="2000" dirty="0" smtClean="0">
                <a:latin typeface="Helvetica"/>
                <a:cs typeface="Helvetica"/>
              </a:rPr>
              <a:t>parent </a:t>
            </a:r>
            <a:r>
              <a:rPr lang="en-US" sz="2000" dirty="0" err="1" smtClean="0">
                <a:latin typeface="Helvetica"/>
                <a:cs typeface="Helvetica"/>
              </a:rPr>
              <a:t>coexpression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information </a:t>
            </a:r>
            <a:endParaRPr lang="en-US" sz="2000" dirty="0" smtClean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Worm :	32 active pseudogenes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9591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ge.Human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7" t="10295" r="4341" b="5114"/>
          <a:stretch/>
        </p:blipFill>
        <p:spPr>
          <a:xfrm>
            <a:off x="6253063" y="4535859"/>
            <a:ext cx="2890937" cy="2312616"/>
          </a:xfrm>
          <a:prstGeom prst="rect">
            <a:avLst/>
          </a:prstGeom>
        </p:spPr>
      </p:pic>
      <p:pic>
        <p:nvPicPr>
          <p:cNvPr id="8" name="Content Placeholder 7" descr="HumanAliveCoexAge.pd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" t="8379" r="2451" b="1915"/>
          <a:stretch/>
        </p:blipFill>
        <p:spPr>
          <a:xfrm>
            <a:off x="31195" y="242690"/>
            <a:ext cx="7621331" cy="54119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DB44-C8B2-4140-A4AC-E02BE3836B48}" type="datetime1">
              <a:rPr lang="en-GB" smtClean="0"/>
              <a:t>07/08/2013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89564" y="323585"/>
            <a:ext cx="1561245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89564" y="1755453"/>
            <a:ext cx="1561245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8848" y="323585"/>
            <a:ext cx="5380716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8848" y="1755453"/>
            <a:ext cx="5380716" cy="143186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8848" y="3187320"/>
            <a:ext cx="6941961" cy="186870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89564" y="346551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746" r="68140"/>
          <a:stretch/>
        </p:blipFill>
        <p:spPr>
          <a:xfrm>
            <a:off x="5896970" y="1747363"/>
            <a:ext cx="428903" cy="357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0" r="69342"/>
          <a:stretch/>
        </p:blipFill>
        <p:spPr>
          <a:xfrm>
            <a:off x="519741" y="1720918"/>
            <a:ext cx="412724" cy="3839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6" r="68140"/>
          <a:stretch/>
        </p:blipFill>
        <p:spPr>
          <a:xfrm>
            <a:off x="519741" y="3154960"/>
            <a:ext cx="428903" cy="3893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6" r="68140"/>
          <a:stretch/>
        </p:blipFill>
        <p:spPr>
          <a:xfrm>
            <a:off x="511652" y="275045"/>
            <a:ext cx="428903" cy="387734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7547355" y="-8090"/>
            <a:ext cx="1690674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Human</a:t>
            </a:r>
            <a:endParaRPr lang="en-US" sz="36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7327900" y="86360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683000" y="556495"/>
            <a:ext cx="800100" cy="614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879600" y="1927114"/>
            <a:ext cx="381000" cy="5547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6499" y="5445990"/>
            <a:ext cx="163609" cy="15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 algn="l">
              <a:buFont typeface="+mj-ea"/>
              <a:buAutoNum type="circleNumDbPlain"/>
            </a:pPr>
            <a:r>
              <a:rPr lang="en-US" dirty="0"/>
              <a:t> Human - ENST00000447117.1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Parent: ENST00000371953.3 </a:t>
            </a:r>
            <a:r>
              <a:rPr lang="en-US" sz="2000" dirty="0" smtClean="0"/>
              <a:t>(chr10</a:t>
            </a:r>
            <a:r>
              <a:rPr lang="en-US" sz="2000" dirty="0"/>
              <a:t>:89622870-89731687:1)</a:t>
            </a:r>
            <a:endParaRPr lang="en-US" sz="2000" dirty="0" smtClean="0"/>
          </a:p>
          <a:p>
            <a:r>
              <a:rPr lang="en-US" sz="2000" dirty="0" smtClean="0"/>
              <a:t>Transcribed Processed Pseudogene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 smtClean="0"/>
              <a:t>Chr9:33675435-33676649:-1</a:t>
            </a:r>
          </a:p>
          <a:p>
            <a:r>
              <a:rPr lang="en-US" sz="2000" dirty="0" smtClean="0"/>
              <a:t>Sequence similarity = 98%</a:t>
            </a:r>
          </a:p>
          <a:p>
            <a:r>
              <a:rPr lang="en-US" sz="2000" dirty="0" smtClean="0"/>
              <a:t>Correlation </a:t>
            </a:r>
            <a:r>
              <a:rPr lang="en-US" sz="2000" dirty="0" err="1" smtClean="0"/>
              <a:t>coexpression</a:t>
            </a:r>
            <a:r>
              <a:rPr lang="en-US" sz="2000" dirty="0" smtClean="0"/>
              <a:t> = 0.84 , </a:t>
            </a:r>
            <a:r>
              <a:rPr lang="en-US" sz="2000" dirty="0" err="1" smtClean="0"/>
              <a:t>pval</a:t>
            </a:r>
            <a:r>
              <a:rPr lang="en-US" sz="2000" dirty="0" smtClean="0"/>
              <a:t>=2.81e-7</a:t>
            </a:r>
          </a:p>
          <a:p>
            <a:r>
              <a:rPr lang="en-US" sz="2000" dirty="0" smtClean="0"/>
              <a:t>Activity features </a:t>
            </a:r>
            <a:r>
              <a:rPr lang="en-US" sz="2000" b="1" dirty="0">
                <a:solidFill>
                  <a:srgbClr val="008000"/>
                </a:solidFill>
              </a:rPr>
              <a:t>√</a:t>
            </a:r>
            <a:endParaRPr lang="en-US" sz="2000" dirty="0" smtClean="0"/>
          </a:p>
          <a:p>
            <a:r>
              <a:rPr lang="en-US" sz="2000" dirty="0" err="1" smtClean="0"/>
              <a:t>Orthology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3 </a:t>
            </a:r>
            <a:r>
              <a:rPr lang="en-US" sz="2000" dirty="0" err="1" smtClean="0"/>
              <a:t>orthologs</a:t>
            </a:r>
            <a:r>
              <a:rPr lang="en-US" sz="2000" dirty="0" smtClean="0"/>
              <a:t> in worm – no </a:t>
            </a:r>
            <a:r>
              <a:rPr lang="en-US" sz="2000" dirty="0" err="1" smtClean="0"/>
              <a:t>pgenes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Low similarity &lt; 30%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PTEN-P1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D91C1-D088-DF47-B15A-F9D17FE0A3C7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9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 </a:t>
            </a:r>
            <a:r>
              <a:rPr lang="en-US" dirty="0"/>
              <a:t>Human - </a:t>
            </a:r>
            <a:r>
              <a:rPr lang="en-US" dirty="0" smtClean="0"/>
              <a:t>ENST00000420457.1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Parent ENST00000373545.3 </a:t>
            </a:r>
            <a:r>
              <a:rPr lang="en-US" sz="2000" dirty="0" smtClean="0"/>
              <a:t>(chrX</a:t>
            </a:r>
            <a:r>
              <a:rPr lang="en-US" sz="2000" dirty="0"/>
              <a:t>:71798664-71934167:-</a:t>
            </a:r>
            <a:r>
              <a:rPr lang="en-US" sz="2000" dirty="0" smtClean="0"/>
              <a:t>1)</a:t>
            </a:r>
          </a:p>
          <a:p>
            <a:r>
              <a:rPr lang="en-US" sz="2000" dirty="0" smtClean="0"/>
              <a:t>Processed pseudogene</a:t>
            </a:r>
          </a:p>
          <a:p>
            <a:r>
              <a:rPr lang="en-US" sz="2000" dirty="0" smtClean="0"/>
              <a:t>Chr1: 91358549-91359169:-1</a:t>
            </a:r>
          </a:p>
          <a:p>
            <a:r>
              <a:rPr lang="en-US" sz="2000" dirty="0" smtClean="0"/>
              <a:t>Sequence similarity = 80%</a:t>
            </a:r>
          </a:p>
          <a:p>
            <a:r>
              <a:rPr lang="en-US" sz="2000" dirty="0" err="1" smtClean="0"/>
              <a:t>Coexpression</a:t>
            </a:r>
            <a:r>
              <a:rPr lang="en-US" sz="2000" dirty="0" smtClean="0"/>
              <a:t> correlation = 0.93, </a:t>
            </a:r>
            <a:r>
              <a:rPr lang="en-US" sz="2000" dirty="0" err="1" smtClean="0"/>
              <a:t>pval</a:t>
            </a:r>
            <a:r>
              <a:rPr lang="en-US" sz="2000" dirty="0" smtClean="0"/>
              <a:t>= 0</a:t>
            </a:r>
          </a:p>
          <a:p>
            <a:r>
              <a:rPr lang="en-US" sz="2000" dirty="0"/>
              <a:t>Activity </a:t>
            </a:r>
            <a:r>
              <a:rPr lang="en-US" sz="2000" dirty="0" smtClean="0"/>
              <a:t>features </a:t>
            </a:r>
            <a:r>
              <a:rPr lang="en-US" sz="2000" b="1" dirty="0">
                <a:solidFill>
                  <a:srgbClr val="008000"/>
                </a:solidFill>
              </a:rPr>
              <a:t>√</a:t>
            </a:r>
            <a:endParaRPr lang="en-US" sz="2000" dirty="0"/>
          </a:p>
          <a:p>
            <a:r>
              <a:rPr lang="en-US" sz="2000" dirty="0" err="1" smtClean="0"/>
              <a:t>Orthology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smtClean="0"/>
              <a:t>1 </a:t>
            </a:r>
            <a:r>
              <a:rPr lang="en-US" sz="2000" dirty="0" err="1" smtClean="0"/>
              <a:t>ortholog</a:t>
            </a:r>
            <a:r>
              <a:rPr lang="en-US" sz="2000" dirty="0" smtClean="0"/>
              <a:t> in worm – no pseudogenes</a:t>
            </a:r>
          </a:p>
          <a:p>
            <a:r>
              <a:rPr lang="en-US" sz="2000" b="1" dirty="0" err="1">
                <a:solidFill>
                  <a:srgbClr val="000090"/>
                </a:solidFill>
              </a:rPr>
              <a:t>P</a:t>
            </a:r>
            <a:r>
              <a:rPr lang="en-US" sz="2000" b="1" dirty="0" err="1" smtClean="0">
                <a:solidFill>
                  <a:srgbClr val="000090"/>
                </a:solidFill>
              </a:rPr>
              <a:t>hosphorylase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kinase, alpha 1 pseudogene 1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8C86-851E-0B42-9164-A202F1D79D15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008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6" r="68140"/>
          <a:stretch/>
        </p:blipFill>
        <p:spPr>
          <a:xfrm>
            <a:off x="511653" y="444500"/>
            <a:ext cx="955294" cy="8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		Human </a:t>
            </a:r>
            <a:r>
              <a:rPr lang="en-US" dirty="0"/>
              <a:t>- ENST00000412105.1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sz="2000" dirty="0"/>
              <a:t>Parent ENST00000382172.3 </a:t>
            </a:r>
            <a:r>
              <a:rPr lang="en-US" sz="2000" dirty="0" smtClean="0"/>
              <a:t>(chr13</a:t>
            </a:r>
            <a:r>
              <a:rPr lang="en-US" sz="2000" dirty="0"/>
              <a:t>:24304328-24463558:-</a:t>
            </a:r>
            <a:r>
              <a:rPr lang="en-US" sz="2000" dirty="0" smtClean="0"/>
              <a:t>1)</a:t>
            </a:r>
          </a:p>
          <a:p>
            <a:r>
              <a:rPr lang="en-US" sz="2000" dirty="0" smtClean="0"/>
              <a:t>Duplicated </a:t>
            </a:r>
            <a:r>
              <a:rPr lang="en-US" sz="2000" dirty="0"/>
              <a:t>pseudogene</a:t>
            </a:r>
          </a:p>
          <a:p>
            <a:r>
              <a:rPr lang="en-US" sz="2000" dirty="0" smtClean="0"/>
              <a:t>Chr13: 21872398-21880512:+1</a:t>
            </a:r>
          </a:p>
          <a:p>
            <a:r>
              <a:rPr lang="en-US" sz="2000" dirty="0" smtClean="0"/>
              <a:t>Sequence </a:t>
            </a:r>
            <a:r>
              <a:rPr lang="en-US" sz="2000" dirty="0"/>
              <a:t>similarity = </a:t>
            </a:r>
            <a:r>
              <a:rPr lang="en-US" sz="2000" dirty="0" smtClean="0"/>
              <a:t>62%</a:t>
            </a:r>
            <a:endParaRPr lang="en-US" sz="2000" dirty="0"/>
          </a:p>
          <a:p>
            <a:r>
              <a:rPr lang="en-US" sz="2000" dirty="0" err="1"/>
              <a:t>Coexpression</a:t>
            </a:r>
            <a:r>
              <a:rPr lang="en-US" sz="2000" dirty="0"/>
              <a:t> correlation = </a:t>
            </a:r>
            <a:r>
              <a:rPr lang="en-US" sz="2000" dirty="0" smtClean="0"/>
              <a:t>0.21, </a:t>
            </a:r>
            <a:r>
              <a:rPr lang="en-US" sz="2000" dirty="0" err="1"/>
              <a:t>pval</a:t>
            </a:r>
            <a:r>
              <a:rPr lang="en-US" sz="2000" dirty="0"/>
              <a:t>= </a:t>
            </a:r>
            <a:r>
              <a:rPr lang="en-US" sz="2000" dirty="0" smtClean="0"/>
              <a:t>0.23</a:t>
            </a:r>
            <a:endParaRPr lang="en-US" sz="2000" dirty="0"/>
          </a:p>
          <a:p>
            <a:r>
              <a:rPr lang="en-US" sz="2000" dirty="0"/>
              <a:t>Activity </a:t>
            </a:r>
            <a:r>
              <a:rPr lang="en-US" sz="2000" dirty="0" smtClean="0"/>
              <a:t>features </a:t>
            </a:r>
            <a:r>
              <a:rPr lang="en-US" sz="2000" b="1" dirty="0">
                <a:solidFill>
                  <a:srgbClr val="008000"/>
                </a:solidFill>
              </a:rPr>
              <a:t>√</a:t>
            </a:r>
            <a:endParaRPr lang="en-US" sz="2000" dirty="0"/>
          </a:p>
          <a:p>
            <a:r>
              <a:rPr lang="en-US" sz="2000" dirty="0" err="1" smtClean="0"/>
              <a:t>Orthology</a:t>
            </a:r>
            <a:r>
              <a:rPr lang="en-US" sz="2000" dirty="0"/>
              <a:t>:</a:t>
            </a:r>
          </a:p>
          <a:p>
            <a:pPr lvl="1"/>
            <a:r>
              <a:rPr lang="en-US" sz="1600" dirty="0" smtClean="0"/>
              <a:t>1:1 </a:t>
            </a:r>
            <a:r>
              <a:rPr lang="en-US" sz="1600" dirty="0" err="1"/>
              <a:t>ortholog</a:t>
            </a:r>
            <a:r>
              <a:rPr lang="en-US" sz="1600" dirty="0"/>
              <a:t> in </a:t>
            </a:r>
            <a:r>
              <a:rPr lang="en-US" sz="1600" dirty="0" smtClean="0"/>
              <a:t>worm – Y67H2A</a:t>
            </a:r>
            <a:r>
              <a:rPr lang="en-US" sz="1600" dirty="0"/>
              <a:t>.</a:t>
            </a:r>
            <a:r>
              <a:rPr lang="en-US" sz="1600" dirty="0" smtClean="0"/>
              <a:t>7 – </a:t>
            </a:r>
            <a:r>
              <a:rPr lang="en-US" sz="1600" dirty="0"/>
              <a:t>1 pseudogene - </a:t>
            </a:r>
            <a:r>
              <a:rPr lang="en-US" sz="1600" dirty="0" smtClean="0"/>
              <a:t>K08E7.10 (ambiguous – most likely duplicated)</a:t>
            </a:r>
          </a:p>
          <a:p>
            <a:pPr lvl="1"/>
            <a:r>
              <a:rPr lang="en-US" sz="1600" dirty="0" smtClean="0"/>
              <a:t>K08E7 – 72% sequence similarity to parent</a:t>
            </a:r>
          </a:p>
          <a:p>
            <a:pPr lvl="1"/>
            <a:r>
              <a:rPr lang="en-US" sz="1600" dirty="0" smtClean="0"/>
              <a:t>Shares 52% sequence similarity</a:t>
            </a:r>
          </a:p>
          <a:p>
            <a:pPr lvl="1"/>
            <a:r>
              <a:rPr lang="en-US" sz="1600" dirty="0" smtClean="0"/>
              <a:t>=&gt; pseudogenes developed independently after the speciation</a:t>
            </a:r>
          </a:p>
          <a:p>
            <a:pPr lvl="1"/>
            <a:r>
              <a:rPr lang="en-US" sz="1600" dirty="0" smtClean="0"/>
              <a:t>1:1 </a:t>
            </a:r>
            <a:r>
              <a:rPr lang="en-US" sz="1600" dirty="0" err="1" smtClean="0"/>
              <a:t>ortholog</a:t>
            </a:r>
            <a:r>
              <a:rPr lang="en-US" sz="1600" dirty="0" smtClean="0"/>
              <a:t> </a:t>
            </a:r>
            <a:r>
              <a:rPr lang="en-US" sz="1600" dirty="0"/>
              <a:t>in fly </a:t>
            </a:r>
            <a:r>
              <a:rPr lang="en-US" sz="1600" dirty="0" smtClean="0"/>
              <a:t>– FBgn0033038 – no pseudogene</a:t>
            </a:r>
            <a:endParaRPr lang="en-US" sz="1600" dirty="0"/>
          </a:p>
          <a:p>
            <a:r>
              <a:rPr lang="en-US" sz="2000" b="1" dirty="0">
                <a:solidFill>
                  <a:srgbClr val="000090"/>
                </a:solidFill>
              </a:rPr>
              <a:t>M</a:t>
            </a:r>
            <a:r>
              <a:rPr lang="en-US" sz="2000" b="1" dirty="0" smtClean="0">
                <a:solidFill>
                  <a:srgbClr val="000090"/>
                </a:solidFill>
              </a:rPr>
              <a:t>itochondrial </a:t>
            </a:r>
            <a:r>
              <a:rPr lang="en-US" sz="2000" b="1" dirty="0">
                <a:solidFill>
                  <a:srgbClr val="000090"/>
                </a:solidFill>
              </a:rPr>
              <a:t>intermediate peptidase pseudogene 3</a:t>
            </a:r>
            <a:endParaRPr lang="en-US" b="1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6183-3D92-1D4B-A4B8-3CF9C9CD9473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0" r="69342"/>
          <a:stretch/>
        </p:blipFill>
        <p:spPr>
          <a:xfrm>
            <a:off x="427157" y="501716"/>
            <a:ext cx="957143" cy="8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rmCoexp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1" r="2063"/>
          <a:stretch/>
        </p:blipFill>
        <p:spPr>
          <a:xfrm>
            <a:off x="16179" y="88893"/>
            <a:ext cx="7692721" cy="55469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1017-5783-A445-A781-1835C8E81B33}" type="datetime1">
              <a:rPr lang="en-GB" smtClean="0"/>
              <a:t>07/08/2013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0521" y="3065975"/>
            <a:ext cx="6983999" cy="1832709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0200" y="1561302"/>
            <a:ext cx="6983999" cy="1504673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0201" y="151097"/>
            <a:ext cx="5054256" cy="141020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62545" y="151097"/>
            <a:ext cx="1920063" cy="2914878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2959" y="170788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746" r="68140"/>
          <a:stretch/>
        </p:blipFill>
        <p:spPr>
          <a:xfrm>
            <a:off x="5573396" y="1569392"/>
            <a:ext cx="428903" cy="357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20" r="69342"/>
          <a:stretch/>
        </p:blipFill>
        <p:spPr>
          <a:xfrm>
            <a:off x="511652" y="1542947"/>
            <a:ext cx="412724" cy="383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6" r="68140"/>
          <a:stretch/>
        </p:blipFill>
        <p:spPr>
          <a:xfrm>
            <a:off x="519741" y="3033610"/>
            <a:ext cx="428903" cy="3893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6" r="68140"/>
          <a:stretch/>
        </p:blipFill>
        <p:spPr>
          <a:xfrm>
            <a:off x="511652" y="153695"/>
            <a:ext cx="428903" cy="38773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547355" y="-8090"/>
            <a:ext cx="1690674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Worm</a:t>
            </a:r>
            <a:endParaRPr lang="en-US" sz="3600" dirty="0"/>
          </a:p>
        </p:txBody>
      </p:sp>
      <p:pic>
        <p:nvPicPr>
          <p:cNvPr id="17" name="Picture 16" descr="Age.Worm.pdf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6" t="11938" r="4555" b="5973"/>
          <a:stretch/>
        </p:blipFill>
        <p:spPr>
          <a:xfrm>
            <a:off x="6858000" y="4974157"/>
            <a:ext cx="2274872" cy="186584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803900" y="38561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529599" y="43641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292350" y="2392210"/>
            <a:ext cx="5969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6499" y="5311282"/>
            <a:ext cx="163609" cy="15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6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682273"/>
              </p:ext>
            </p:extLst>
          </p:nvPr>
        </p:nvGraphicFramePr>
        <p:xfrm>
          <a:off x="1193800" y="1493839"/>
          <a:ext cx="7264400" cy="128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3800" y="27813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Pseudopipe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Manual annotation</a:t>
            </a:r>
          </a:p>
          <a:p>
            <a:pPr marL="285750" indent="-285750">
              <a:buFontTx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Pseudogenesis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Localization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600" y="27813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Activity features</a:t>
            </a:r>
          </a:p>
          <a:p>
            <a:pPr marL="742950" lvl="1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Transcription</a:t>
            </a:r>
          </a:p>
          <a:p>
            <a:pPr marL="742950" lvl="1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Pol2</a:t>
            </a:r>
          </a:p>
          <a:p>
            <a:pPr marL="742950" lvl="1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Chromatin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Family </a:t>
            </a:r>
            <a:r>
              <a:rPr lang="en-US" dirty="0" smtClean="0">
                <a:latin typeface="Helvetica"/>
                <a:cs typeface="Helvetica"/>
              </a:rPr>
              <a:t>&amp; </a:t>
            </a:r>
            <a:r>
              <a:rPr lang="en-US" dirty="0" err="1" smtClean="0">
                <a:latin typeface="Helvetica"/>
                <a:cs typeface="Helvetica"/>
              </a:rPr>
              <a:t>Orthology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27813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Pseudogene biology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latin typeface="Helvetica"/>
                <a:cs typeface="Helvetica"/>
              </a:rPr>
              <a:t>Conservation</a:t>
            </a:r>
          </a:p>
          <a:p>
            <a:pPr marL="285750" indent="-285750">
              <a:buFontTx/>
              <a:buChar char="•"/>
            </a:pPr>
            <a:r>
              <a:rPr lang="en-US" dirty="0" err="1">
                <a:latin typeface="Helvetica"/>
                <a:cs typeface="Helvetica"/>
              </a:rPr>
              <a:t>C</a:t>
            </a:r>
            <a:r>
              <a:rPr lang="en-US" dirty="0" err="1" smtClean="0">
                <a:latin typeface="Helvetica"/>
                <a:cs typeface="Helvetica"/>
              </a:rPr>
              <a:t>oexpression</a:t>
            </a: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•"/>
            </a:pP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693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l">
              <a:buFont typeface="+mj-ea"/>
              <a:buAutoNum type="circleNumDbPlain"/>
            </a:pPr>
            <a:r>
              <a:rPr lang="en-US" dirty="0"/>
              <a:t>Worm - Y63D3A.11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6500"/>
          </a:xfrm>
        </p:spPr>
        <p:txBody>
          <a:bodyPr>
            <a:normAutofit/>
          </a:bodyPr>
          <a:lstStyle/>
          <a:p>
            <a:r>
              <a:rPr lang="en-US" sz="2000" dirty="0"/>
              <a:t>Parent Y63D3A.</a:t>
            </a:r>
            <a:r>
              <a:rPr lang="en-US" sz="2000" dirty="0" smtClean="0"/>
              <a:t>9 (</a:t>
            </a:r>
            <a:r>
              <a:rPr lang="en-US" sz="2000" dirty="0" err="1" smtClean="0"/>
              <a:t>chrI</a:t>
            </a:r>
            <a:r>
              <a:rPr lang="en-US" sz="2000" dirty="0"/>
              <a:t>: 14,083,036-</a:t>
            </a:r>
            <a:r>
              <a:rPr lang="en-US" sz="2000" dirty="0" smtClean="0"/>
              <a:t>14,084,186)</a:t>
            </a:r>
          </a:p>
          <a:p>
            <a:r>
              <a:rPr lang="en-US" sz="2000" dirty="0" smtClean="0"/>
              <a:t>Probably duplicated pseudogenes</a:t>
            </a:r>
          </a:p>
          <a:p>
            <a:r>
              <a:rPr lang="en-US" sz="2000" dirty="0" smtClean="0"/>
              <a:t>chrI:14085676-14086673</a:t>
            </a:r>
          </a:p>
          <a:p>
            <a:r>
              <a:rPr lang="en-US" sz="2000" dirty="0" smtClean="0"/>
              <a:t>Sequence similarity = 80%</a:t>
            </a:r>
          </a:p>
          <a:p>
            <a:r>
              <a:rPr lang="en-US" sz="2000" dirty="0" err="1" smtClean="0"/>
              <a:t>Coexpression</a:t>
            </a:r>
            <a:r>
              <a:rPr lang="en-US" sz="2000" dirty="0" smtClean="0"/>
              <a:t> correlation = 0.91, </a:t>
            </a:r>
            <a:r>
              <a:rPr lang="en-US" sz="2000" dirty="0" err="1" smtClean="0"/>
              <a:t>pval</a:t>
            </a:r>
            <a:r>
              <a:rPr lang="en-US" sz="2000" dirty="0" smtClean="0"/>
              <a:t> = 0</a:t>
            </a:r>
          </a:p>
          <a:p>
            <a:r>
              <a:rPr lang="en-US" sz="2000" dirty="0" smtClean="0"/>
              <a:t>Activity features </a:t>
            </a:r>
            <a:r>
              <a:rPr lang="en-US" sz="2000" b="1" dirty="0" smtClean="0">
                <a:solidFill>
                  <a:srgbClr val="008000"/>
                </a:solidFill>
              </a:rPr>
              <a:t>√</a:t>
            </a:r>
          </a:p>
          <a:p>
            <a:r>
              <a:rPr lang="en-US" sz="2000" dirty="0" err="1" smtClean="0"/>
              <a:t>Orthology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No </a:t>
            </a:r>
            <a:r>
              <a:rPr lang="en-US" sz="1600" dirty="0" err="1" smtClean="0"/>
              <a:t>orthologs</a:t>
            </a:r>
            <a:r>
              <a:rPr lang="en-US" sz="1600" dirty="0" smtClean="0"/>
              <a:t> within human / fly</a:t>
            </a:r>
          </a:p>
          <a:p>
            <a:r>
              <a:rPr lang="en-US" sz="2000" dirty="0" err="1" smtClean="0"/>
              <a:t>Paralogs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5 within species </a:t>
            </a:r>
            <a:r>
              <a:rPr lang="en-US" sz="1600" dirty="0" err="1" smtClean="0"/>
              <a:t>paralogs</a:t>
            </a:r>
            <a:r>
              <a:rPr lang="en-US" sz="1600" dirty="0" smtClean="0"/>
              <a:t> -&gt; </a:t>
            </a:r>
            <a:r>
              <a:rPr lang="en-US" sz="1600" dirty="0" err="1" smtClean="0"/>
              <a:t>chr</a:t>
            </a:r>
            <a:r>
              <a:rPr lang="en-US" sz="1600" dirty="0" smtClean="0"/>
              <a:t> II</a:t>
            </a:r>
          </a:p>
          <a:p>
            <a:pPr lvl="1"/>
            <a:r>
              <a:rPr lang="en-US" sz="1600" dirty="0" smtClean="0"/>
              <a:t>No correlated pseudogenes</a:t>
            </a:r>
          </a:p>
          <a:p>
            <a:r>
              <a:rPr lang="en-US" sz="2000" dirty="0" smtClean="0"/>
              <a:t>Comparison with other worm species:</a:t>
            </a:r>
          </a:p>
          <a:p>
            <a:pPr lvl="1"/>
            <a:r>
              <a:rPr lang="en-US" sz="1600" dirty="0" smtClean="0"/>
              <a:t>Pseudogene not preserved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Fbox-93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7950-A109-9F40-A7DC-8AE70F3EAEB3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Using the selection criteria we are able to identify know functional pseudogenes</a:t>
            </a: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Functionality </a:t>
            </a:r>
            <a:r>
              <a:rPr lang="en-US" sz="2400" dirty="0"/>
              <a:t>is preserved within a specie however, it does not extends to </a:t>
            </a:r>
            <a:r>
              <a:rPr lang="en-US" sz="2400" dirty="0" smtClean="0"/>
              <a:t>other</a:t>
            </a:r>
            <a:r>
              <a:rPr lang="en-US" sz="2400" dirty="0" smtClean="0"/>
              <a:t> </a:t>
            </a:r>
            <a:r>
              <a:rPr lang="en-US" sz="2400" dirty="0"/>
              <a:t>organisms</a:t>
            </a:r>
          </a:p>
          <a:p>
            <a:pPr>
              <a:buFontTx/>
              <a:buChar char="•"/>
            </a:pPr>
            <a:r>
              <a:rPr lang="en-US" sz="2400" dirty="0"/>
              <a:t>Human is too distant to worm and fly to show any conservation of functional pseudogenes </a:t>
            </a:r>
            <a:r>
              <a:rPr lang="en-US" sz="2400" dirty="0" smtClean="0"/>
              <a:t>across these species.</a:t>
            </a:r>
          </a:p>
          <a:p>
            <a:pPr>
              <a:buFontTx/>
              <a:buChar char="•"/>
            </a:pPr>
            <a:r>
              <a:rPr lang="en-US" sz="2400" dirty="0" smtClean="0"/>
              <a:t>C. </a:t>
            </a:r>
            <a:r>
              <a:rPr lang="en-US" sz="2400" dirty="0" err="1" smtClean="0"/>
              <a:t>elegans</a:t>
            </a:r>
            <a:r>
              <a:rPr lang="en-US" sz="2400" dirty="0" smtClean="0"/>
              <a:t>  pseudogenes are not conserved across other nematodes.</a:t>
            </a:r>
          </a:p>
          <a:p>
            <a:pPr>
              <a:buFontTx/>
              <a:buChar char="•"/>
            </a:pPr>
            <a:r>
              <a:rPr lang="en-US" sz="2400" dirty="0" smtClean="0"/>
              <a:t>New! Some human pseudogenes are conserved across other primates.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34BB-EF18-474A-BAE9-069A5B020A86}" type="datetime1">
              <a:rPr lang="en-GB" smtClean="0"/>
              <a:t>07/08/2013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0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Conservation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8EE5-8A21-FF48-9D86-2E02AC8EBDC7}" type="datetime1">
              <a:rPr lang="en-GB" smtClean="0"/>
              <a:t>07/08/2013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Data source: 1000 Genome Phase 1</a:t>
            </a:r>
          </a:p>
          <a:p>
            <a:pPr lvl="1"/>
            <a:r>
              <a:rPr lang="en-US" sz="2000" dirty="0" smtClean="0"/>
              <a:t>Low coverage </a:t>
            </a:r>
          </a:p>
          <a:p>
            <a:pPr lvl="1"/>
            <a:r>
              <a:rPr lang="en-US" sz="2000" dirty="0" err="1" smtClean="0"/>
              <a:t>Exome</a:t>
            </a:r>
            <a:endParaRPr lang="en-US" sz="2000" dirty="0" smtClean="0"/>
          </a:p>
          <a:p>
            <a:r>
              <a:rPr lang="en-US" sz="2000" dirty="0" smtClean="0"/>
              <a:t>SNPs in </a:t>
            </a:r>
            <a:r>
              <a:rPr lang="en-US" sz="2000" dirty="0" err="1" smtClean="0"/>
              <a:t>exonic</a:t>
            </a:r>
            <a:r>
              <a:rPr lang="en-US" sz="2000" dirty="0" smtClean="0"/>
              <a:t> regions of ~4000 parent protein coding genes</a:t>
            </a:r>
          </a:p>
          <a:p>
            <a:pPr lvl="1"/>
            <a:r>
              <a:rPr lang="en-US" sz="2000" dirty="0"/>
              <a:t>21107 </a:t>
            </a:r>
            <a:r>
              <a:rPr lang="en-US" sz="2000" dirty="0" err="1" smtClean="0"/>
              <a:t>exome</a:t>
            </a:r>
            <a:endParaRPr lang="en-US" sz="2000" dirty="0"/>
          </a:p>
          <a:p>
            <a:pPr lvl="1"/>
            <a:r>
              <a:rPr lang="en-US" sz="2000" dirty="0" smtClean="0"/>
              <a:t>44773 low </a:t>
            </a:r>
            <a:r>
              <a:rPr lang="en-US" sz="2000" dirty="0" smtClean="0"/>
              <a:t>coverage</a:t>
            </a:r>
            <a:endParaRPr lang="en-US" sz="2000" dirty="0" smtClean="0"/>
          </a:p>
          <a:p>
            <a:r>
              <a:rPr lang="en-US" sz="2000" dirty="0" smtClean="0"/>
              <a:t>Two approaches:</a:t>
            </a:r>
          </a:p>
          <a:p>
            <a:pPr lvl="1"/>
            <a:r>
              <a:rPr lang="en-US" sz="2000" dirty="0" smtClean="0"/>
              <a:t>SNP density (SNPs/Mb)</a:t>
            </a:r>
          </a:p>
          <a:p>
            <a:pPr lvl="1"/>
            <a:r>
              <a:rPr lang="en-US" sz="2000" dirty="0" smtClean="0"/>
              <a:t>Rare allele </a:t>
            </a:r>
            <a:r>
              <a:rPr lang="en-US" sz="2000" dirty="0" smtClean="0"/>
              <a:t>frequency</a:t>
            </a:r>
            <a:endParaRPr lang="en-US" sz="2000" dirty="0" smtClean="0"/>
          </a:p>
          <a:p>
            <a:r>
              <a:rPr lang="en-US" sz="2000" dirty="0" smtClean="0"/>
              <a:t>Upstream region:</a:t>
            </a:r>
          </a:p>
          <a:p>
            <a:pPr lvl="1"/>
            <a:r>
              <a:rPr lang="en-US" sz="2000" dirty="0" smtClean="0"/>
              <a:t>UTR exons  for each parent gene </a:t>
            </a:r>
          </a:p>
          <a:p>
            <a:pPr lvl="1"/>
            <a:r>
              <a:rPr lang="en-US" sz="2000" dirty="0" smtClean="0"/>
              <a:t>UTR exons within 2kb of upstream/downstream region of each pseudogene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B45B-A328-5346-A119-12F8FA484E60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54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Genes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637" b="26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35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Pseudogenes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637" b="26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66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 Low Coverage SNPs: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Threshold = 4  for protein coding genes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Threshold = 4 -&gt;   881 pseudogenes under selection</a:t>
            </a:r>
          </a:p>
          <a:p>
            <a:pPr lvl="1"/>
            <a:r>
              <a:rPr lang="en-US" dirty="0" smtClean="0"/>
              <a:t>Threshold = 3 -&gt; 1074 pseudogenes under selection</a:t>
            </a:r>
          </a:p>
          <a:p>
            <a:pPr lvl="1"/>
            <a:r>
              <a:rPr lang="en-US" dirty="0" smtClean="0"/>
              <a:t>Threshold = 2 -&gt; 1609 pseudogenes under selection</a:t>
            </a:r>
          </a:p>
          <a:p>
            <a:pPr lvl="1"/>
            <a:r>
              <a:rPr lang="en-US" dirty="0" smtClean="0"/>
              <a:t>Threshold = 1 -&gt; 2188 pseudogenes under neutral selection</a:t>
            </a:r>
          </a:p>
          <a:p>
            <a:pPr lvl="1"/>
            <a:r>
              <a:rPr lang="en-US" smtClean="0"/>
              <a:t>Threshold </a:t>
            </a:r>
            <a:r>
              <a:rPr lang="en-US" dirty="0" smtClean="0"/>
              <a:t>&lt; 1 -&gt; 8879 pseudogenes under selection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045352"/>
              </p:ext>
            </p:extLst>
          </p:nvPr>
        </p:nvGraphicFramePr>
        <p:xfrm>
          <a:off x="1536700" y="2097088"/>
          <a:ext cx="28416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Equation" r:id="rId3" imgW="1447800" imgH="457200" progId="Equation.3">
                  <p:embed/>
                </p:oleObj>
              </mc:Choice>
              <mc:Fallback>
                <p:oleObj name="Equation" r:id="rId3" imgW="1447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700" y="2097088"/>
                        <a:ext cx="2841625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8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2500" y="806450"/>
            <a:ext cx="7226300" cy="6051550"/>
            <a:chOff x="952500" y="69850"/>
            <a:chExt cx="7226300" cy="6051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13915"/>
            <a:stretch/>
          </p:blipFill>
          <p:spPr>
            <a:xfrm>
              <a:off x="952500" y="1485900"/>
              <a:ext cx="7226300" cy="4635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514" t="12264" b="56721"/>
            <a:stretch/>
          </p:blipFill>
          <p:spPr>
            <a:xfrm>
              <a:off x="1206500" y="69850"/>
              <a:ext cx="6972300" cy="16700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804459" y="1300162"/>
              <a:ext cx="311150" cy="269875"/>
              <a:chOff x="4064000" y="2143125"/>
              <a:chExt cx="311150" cy="26987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4064000" y="2143125"/>
                <a:ext cx="266700" cy="2032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4108450" y="2209800"/>
                <a:ext cx="266700" cy="2032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4083050" y="2178050"/>
                <a:ext cx="266700" cy="203200"/>
              </a:xfrm>
              <a:prstGeom prst="line">
                <a:avLst/>
              </a:prstGeom>
              <a:ln w="762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/>
          <p:cNvSpPr/>
          <p:nvPr/>
        </p:nvSpPr>
        <p:spPr>
          <a:xfrm>
            <a:off x="6057900" y="1562100"/>
            <a:ext cx="110067" cy="101600"/>
          </a:xfrm>
          <a:prstGeom prst="rect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57900" y="1765300"/>
            <a:ext cx="110067" cy="101600"/>
          </a:xfrm>
          <a:prstGeom prst="rect">
            <a:avLst/>
          </a:prstGeom>
          <a:solidFill>
            <a:srgbClr val="2D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55275" y="1456268"/>
            <a:ext cx="155362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Transcribed</a:t>
            </a:r>
          </a:p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Non Transcribed</a:t>
            </a:r>
          </a:p>
        </p:txBody>
      </p:sp>
      <p:pic>
        <p:nvPicPr>
          <p:cNvPr id="17" name="Picture 16" descr="SNP-DAF-tr-nont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87784" r="13139" b="11111"/>
          <a:stretch/>
        </p:blipFill>
        <p:spPr>
          <a:xfrm>
            <a:off x="1763184" y="5645152"/>
            <a:ext cx="5996516" cy="1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er Activity 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644" b="-2"/>
          <a:stretch/>
        </p:blipFill>
        <p:spPr>
          <a:xfrm>
            <a:off x="850900" y="2806700"/>
            <a:ext cx="7226300" cy="416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327" t="35938" r="75922" b="28921"/>
          <a:stretch/>
        </p:blipFill>
        <p:spPr>
          <a:xfrm>
            <a:off x="1308100" y="1016000"/>
            <a:ext cx="1282700" cy="18923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93334" y="3226859"/>
            <a:ext cx="311150" cy="269875"/>
            <a:chOff x="4064000" y="2143125"/>
            <a:chExt cx="311150" cy="269875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064000" y="2143125"/>
              <a:ext cx="266700" cy="20320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108450" y="2209800"/>
              <a:ext cx="266700" cy="20320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083050" y="2178050"/>
              <a:ext cx="266700" cy="2032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6057900" y="1562100"/>
            <a:ext cx="110067" cy="101600"/>
          </a:xfrm>
          <a:prstGeom prst="rect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57900" y="1765300"/>
            <a:ext cx="110067" cy="101600"/>
          </a:xfrm>
          <a:prstGeom prst="rect">
            <a:avLst/>
          </a:prstGeom>
          <a:solidFill>
            <a:srgbClr val="FF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57900" y="1968500"/>
            <a:ext cx="110067" cy="101600"/>
          </a:xfrm>
          <a:prstGeom prst="rect">
            <a:avLst/>
          </a:prstGeom>
          <a:solidFill>
            <a:srgbClr val="0000FF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55275" y="1456268"/>
            <a:ext cx="61806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Active</a:t>
            </a:r>
          </a:p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Zombie</a:t>
            </a:r>
          </a:p>
          <a:p>
            <a:pPr>
              <a:lnSpc>
                <a:spcPct val="130000"/>
              </a:lnSpc>
            </a:pPr>
            <a:r>
              <a:rPr lang="en-US" sz="1000" dirty="0" smtClean="0">
                <a:latin typeface="Arial"/>
                <a:cs typeface="Arial"/>
              </a:rPr>
              <a:t>Dead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8" name="Picture 17" descr="SNP-DAF-tr-nont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87784" r="13139" b="11111"/>
          <a:stretch/>
        </p:blipFill>
        <p:spPr>
          <a:xfrm>
            <a:off x="1686984" y="5784852"/>
            <a:ext cx="5996516" cy="1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3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SNP density method is not statistically robust for identifying conserved pseudogenes</a:t>
            </a:r>
          </a:p>
          <a:p>
            <a:endParaRPr lang="en-US" dirty="0" smtClean="0"/>
          </a:p>
          <a:p>
            <a:r>
              <a:rPr lang="en-US" dirty="0" smtClean="0"/>
              <a:t>Pseudogenes as a whole are enriched in rare alleles giving indication that pseudogenes are under selection pressure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11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95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On-going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Primate pseudogene evolution, activity and conservation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88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6000"/>
          </a:blip>
          <a:srcRect l="337" r="3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3172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Mark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5000" y="3785632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Suganthi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0" y="47175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Jing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4348202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Yan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27617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Baikang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6000" y="292683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Jasmine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5624036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Gersteinlab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5300" y="3934991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Helvetica"/>
                <a:cs typeface="Helvetica"/>
              </a:rPr>
              <a:t>Daifeng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5000" y="5254704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Yao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94300" y="3448796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Michael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008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5"/>
          <p:cNvSpPr/>
          <p:nvPr/>
        </p:nvSpPr>
        <p:spPr>
          <a:xfrm rot="16585614" flipH="1">
            <a:off x="-446916" y="1463848"/>
            <a:ext cx="3338576" cy="1928811"/>
          </a:xfrm>
          <a:prstGeom prst="swooshArrow">
            <a:avLst>
              <a:gd name="adj1" fmla="val 10773"/>
              <a:gd name="adj2" fmla="val 13374"/>
            </a:avLst>
          </a:prstGeom>
          <a:gradFill flip="none" rotWithShape="1">
            <a:gsLst>
              <a:gs pos="0">
                <a:srgbClr val="558ED5"/>
              </a:gs>
              <a:gs pos="95000">
                <a:srgbClr val="FFFFFF"/>
              </a:gs>
              <a:gs pos="94000">
                <a:srgbClr val="558ED5"/>
              </a:gs>
            </a:gsLst>
            <a:lin ang="10800000" scaled="0"/>
            <a:tileRect/>
          </a:gra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Shape 28"/>
          <p:cNvSpPr/>
          <p:nvPr/>
        </p:nvSpPr>
        <p:spPr>
          <a:xfrm rot="17727321" flipH="1">
            <a:off x="201180" y="344840"/>
            <a:ext cx="2244731" cy="1928811"/>
          </a:xfrm>
          <a:prstGeom prst="swooshArrow">
            <a:avLst>
              <a:gd name="adj1" fmla="val 10773"/>
              <a:gd name="adj2" fmla="val 13374"/>
            </a:avLst>
          </a:prstGeom>
          <a:gradFill flip="none" rotWithShape="1">
            <a:gsLst>
              <a:gs pos="0">
                <a:srgbClr val="558ED5"/>
              </a:gs>
              <a:gs pos="83000">
                <a:srgbClr val="FFFFFF"/>
              </a:gs>
              <a:gs pos="82000">
                <a:srgbClr val="558ED5"/>
              </a:gs>
            </a:gsLst>
            <a:lin ang="10800000" scaled="0"/>
            <a:tileRect/>
          </a:gra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Shape 27"/>
          <p:cNvSpPr/>
          <p:nvPr/>
        </p:nvSpPr>
        <p:spPr>
          <a:xfrm rot="15506069" flipH="1">
            <a:off x="-3016" y="1938116"/>
            <a:ext cx="3633583" cy="1928811"/>
          </a:xfrm>
          <a:prstGeom prst="swooshArrow">
            <a:avLst>
              <a:gd name="adj1" fmla="val 10773"/>
              <a:gd name="adj2" fmla="val 13374"/>
            </a:avLst>
          </a:prstGeom>
          <a:gradFill flip="none" rotWithShape="1">
            <a:gsLst>
              <a:gs pos="0">
                <a:srgbClr val="558ED5"/>
              </a:gs>
              <a:gs pos="94000">
                <a:srgbClr val="FFFFFF"/>
              </a:gs>
              <a:gs pos="93000">
                <a:srgbClr val="558ED5"/>
              </a:gs>
            </a:gsLst>
            <a:lin ang="9660000" scaled="0"/>
            <a:tileRect/>
          </a:gra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00" y="120650"/>
            <a:ext cx="4659313" cy="1162050"/>
          </a:xfrm>
        </p:spPr>
        <p:txBody>
          <a:bodyPr>
            <a:normAutofit/>
          </a:bodyPr>
          <a:lstStyle/>
          <a:p>
            <a:r>
              <a:rPr lang="en-US" sz="3200" b="0" dirty="0" smtClean="0"/>
              <a:t>Data Availability </a:t>
            </a:r>
            <a:endParaRPr lang="en-US" sz="3200" b="0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half" idx="2"/>
          </p:nvPr>
        </p:nvSpPr>
        <p:spPr>
          <a:xfrm>
            <a:off x="4216400" y="1282701"/>
            <a:ext cx="4659313" cy="14097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Human</a:t>
            </a:r>
            <a:r>
              <a:rPr lang="en-US" sz="1600" dirty="0" smtClean="0"/>
              <a:t>, </a:t>
            </a:r>
            <a:r>
              <a:rPr lang="en-US" sz="1600" b="1" dirty="0" smtClean="0"/>
              <a:t>Worm</a:t>
            </a:r>
            <a:r>
              <a:rPr lang="en-US" sz="1600" dirty="0" smtClean="0"/>
              <a:t> &amp; </a:t>
            </a:r>
            <a:r>
              <a:rPr lang="en-US" sz="1600" b="1" dirty="0" smtClean="0"/>
              <a:t>Fly</a:t>
            </a:r>
            <a:r>
              <a:rPr lang="en-US" sz="1600" dirty="0" smtClean="0"/>
              <a:t> – manual &amp; automated annotation</a:t>
            </a:r>
          </a:p>
          <a:p>
            <a:r>
              <a:rPr lang="en-US" sz="1600" dirty="0" smtClean="0"/>
              <a:t>Chimp, Gorilla, Orangutan, Macaque, Marmoset &amp; Mouse – </a:t>
            </a:r>
            <a:r>
              <a:rPr lang="en-US" sz="1600" dirty="0" err="1" smtClean="0"/>
              <a:t>PseudoPipe</a:t>
            </a:r>
            <a:r>
              <a:rPr lang="en-US" sz="1600" dirty="0" smtClean="0"/>
              <a:t> Annotation 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hape 6"/>
          <p:cNvSpPr/>
          <p:nvPr/>
        </p:nvSpPr>
        <p:spPr>
          <a:xfrm rot="5760840">
            <a:off x="5400883" y="1925716"/>
            <a:ext cx="1764156" cy="3606905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Shape 10"/>
          <p:cNvSpPr/>
          <p:nvPr/>
        </p:nvSpPr>
        <p:spPr>
          <a:xfrm rot="5760840">
            <a:off x="6550307" y="2084066"/>
            <a:ext cx="1462281" cy="3591662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ln>
            <a:solidFill>
              <a:srgbClr val="558ED5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/>
          <p:cNvSpPr/>
          <p:nvPr/>
        </p:nvSpPr>
        <p:spPr>
          <a:xfrm rot="5760840">
            <a:off x="4020366" y="1802943"/>
            <a:ext cx="2301090" cy="3345825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057" y="4808044"/>
            <a:ext cx="780343" cy="78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hape 17"/>
          <p:cNvSpPr/>
          <p:nvPr/>
        </p:nvSpPr>
        <p:spPr>
          <a:xfrm rot="5760840">
            <a:off x="2499709" y="1359772"/>
            <a:ext cx="2902832" cy="3445499"/>
          </a:xfrm>
          <a:prstGeom prst="swooshArrow">
            <a:avLst>
              <a:gd name="adj1" fmla="val 7996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17" y="4675343"/>
            <a:ext cx="1176867" cy="88265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399" y="4737487"/>
            <a:ext cx="1134533" cy="850900"/>
          </a:xfrm>
          <a:prstGeom prst="rect">
            <a:avLst/>
          </a:prstGeom>
          <a:ln w="9525" cmpd="sng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607" y="4782466"/>
            <a:ext cx="788386" cy="1186534"/>
          </a:xfrm>
          <a:prstGeom prst="rect">
            <a:avLst/>
          </a:prstGeom>
          <a:ln w="9525" cmpd="sng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r="54485" b="33063"/>
          <a:stretch/>
        </p:blipFill>
        <p:spPr>
          <a:xfrm>
            <a:off x="8318071" y="4825932"/>
            <a:ext cx="737457" cy="108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Shape 23"/>
          <p:cNvSpPr/>
          <p:nvPr/>
        </p:nvSpPr>
        <p:spPr>
          <a:xfrm rot="5772299">
            <a:off x="1515531" y="1853310"/>
            <a:ext cx="3300463" cy="2319192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203" y="4706445"/>
            <a:ext cx="963313" cy="85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Shape 26"/>
          <p:cNvSpPr/>
          <p:nvPr/>
        </p:nvSpPr>
        <p:spPr>
          <a:xfrm rot="5760840">
            <a:off x="319108" y="1663965"/>
            <a:ext cx="4045880" cy="1922055"/>
          </a:xfrm>
          <a:prstGeom prst="swooshArrow">
            <a:avLst>
              <a:gd name="adj1" fmla="val 10773"/>
              <a:gd name="adj2" fmla="val 14759"/>
            </a:avLst>
          </a:prstGeom>
          <a:solidFill>
            <a:srgbClr val="558ED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77" y="4808044"/>
            <a:ext cx="1136286" cy="91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41" b="922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7" y="2043184"/>
            <a:ext cx="598272" cy="6198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" y="4029834"/>
            <a:ext cx="892282" cy="6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Diagonal Stripe 37"/>
          <p:cNvSpPr/>
          <p:nvPr/>
        </p:nvSpPr>
        <p:spPr>
          <a:xfrm rot="19237498" flipV="1">
            <a:off x="1849962" y="448997"/>
            <a:ext cx="736600" cy="236711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Diagonal Stripe 39"/>
          <p:cNvSpPr/>
          <p:nvPr/>
        </p:nvSpPr>
        <p:spPr>
          <a:xfrm rot="18273770" flipV="1">
            <a:off x="2272003" y="956339"/>
            <a:ext cx="736600" cy="236711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Diagonal Stripe 40"/>
          <p:cNvSpPr/>
          <p:nvPr/>
        </p:nvSpPr>
        <p:spPr>
          <a:xfrm rot="11006097" flipV="1">
            <a:off x="2305188" y="1381551"/>
            <a:ext cx="129342" cy="246628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iagonal Stripe 41"/>
          <p:cNvSpPr/>
          <p:nvPr/>
        </p:nvSpPr>
        <p:spPr>
          <a:xfrm rot="20846172" flipV="1">
            <a:off x="2792093" y="1123692"/>
            <a:ext cx="129342" cy="246628"/>
          </a:xfrm>
          <a:prstGeom prst="diagStrip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rc 42"/>
          <p:cNvSpPr/>
          <p:nvPr/>
        </p:nvSpPr>
        <p:spPr>
          <a:xfrm>
            <a:off x="2243408" y="1377897"/>
            <a:ext cx="180975" cy="247650"/>
          </a:xfrm>
          <a:prstGeom prst="arc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19846324">
            <a:off x="2405885" y="1420618"/>
            <a:ext cx="148997" cy="198752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9695167">
            <a:off x="3606035" y="2103245"/>
            <a:ext cx="148997" cy="198752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9240999">
            <a:off x="4526560" y="2541809"/>
            <a:ext cx="339855" cy="405782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199252" y="5969000"/>
            <a:ext cx="97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912310" y="5490256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Chimpanzee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789784" y="5931282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Gorilla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94163" y="5541161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Orangutan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68599" y="5541161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Macaque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73918" y="5502684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Marmoset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8987" y="5674922"/>
            <a:ext cx="143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Mouse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00" y="4737487"/>
            <a:ext cx="64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80439" y="2515087"/>
            <a:ext cx="82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Worm</a:t>
            </a:r>
          </a:p>
        </p:txBody>
      </p:sp>
    </p:spTree>
    <p:extLst>
      <p:ext uri="{BB962C8B-B14F-4D97-AF65-F5344CB8AC3E}">
        <p14:creationId xmlns:p14="http://schemas.microsoft.com/office/powerpoint/2010/main" val="56601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75000" cy="1162050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Biotype Distribution</a:t>
            </a:r>
            <a:endParaRPr lang="en-US" sz="32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869360"/>
              </p:ext>
            </p:extLst>
          </p:nvPr>
        </p:nvGraphicFramePr>
        <p:xfrm>
          <a:off x="2390619" y="391318"/>
          <a:ext cx="2292454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122035"/>
              </p:ext>
            </p:extLst>
          </p:nvPr>
        </p:nvGraphicFramePr>
        <p:xfrm>
          <a:off x="4432300" y="391318"/>
          <a:ext cx="2282981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409661"/>
              </p:ext>
            </p:extLst>
          </p:nvPr>
        </p:nvGraphicFramePr>
        <p:xfrm>
          <a:off x="6743700" y="391318"/>
          <a:ext cx="2301927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597076"/>
              </p:ext>
            </p:extLst>
          </p:nvPr>
        </p:nvGraphicFramePr>
        <p:xfrm>
          <a:off x="2340027" y="2377281"/>
          <a:ext cx="2301927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304931"/>
              </p:ext>
            </p:extLst>
          </p:nvPr>
        </p:nvGraphicFramePr>
        <p:xfrm>
          <a:off x="4432300" y="2377281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734088"/>
              </p:ext>
            </p:extLst>
          </p:nvPr>
        </p:nvGraphicFramePr>
        <p:xfrm>
          <a:off x="6734227" y="2377281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740712"/>
              </p:ext>
            </p:extLst>
          </p:nvPr>
        </p:nvGraphicFramePr>
        <p:xfrm>
          <a:off x="2371673" y="4470400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023339"/>
              </p:ext>
            </p:extLst>
          </p:nvPr>
        </p:nvGraphicFramePr>
        <p:xfrm>
          <a:off x="4432300" y="4370387"/>
          <a:ext cx="2301927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872402"/>
              </p:ext>
            </p:extLst>
          </p:nvPr>
        </p:nvGraphicFramePr>
        <p:xfrm>
          <a:off x="6734227" y="4370387"/>
          <a:ext cx="2311400" cy="198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121134"/>
              </p:ext>
            </p:extLst>
          </p:nvPr>
        </p:nvGraphicFramePr>
        <p:xfrm>
          <a:off x="571500" y="1729581"/>
          <a:ext cx="2019300" cy="2260599"/>
        </p:xfrm>
        <a:graphic>
          <a:graphicData uri="http://schemas.openxmlformats.org/drawingml/2006/table">
            <a:tbl>
              <a:tblPr/>
              <a:tblGrid>
                <a:gridCol w="965200"/>
                <a:gridCol w="1054100"/>
              </a:tblGrid>
              <a:tr h="2030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Organism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#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Helvetica"/>
                          <a:cs typeface="Helvetica"/>
                        </a:rPr>
                        <a:t>Pgenes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Human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11216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Chimp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14933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Gorilla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16330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Orangutan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16861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Macaque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13435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Marmoset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29668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Mouse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15887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Worm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911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Fly</a:t>
                      </a:r>
                    </a:p>
                  </a:txBody>
                  <a:tcPr marL="12700" marR="12700" marT="1270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145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84200" y="4203700"/>
            <a:ext cx="203200" cy="215900"/>
          </a:xfrm>
          <a:prstGeom prst="rect">
            <a:avLst/>
          </a:prstGeom>
          <a:solidFill>
            <a:srgbClr val="FF790B"/>
          </a:solidFill>
          <a:ln>
            <a:solidFill>
              <a:srgbClr val="FF79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4200" y="4622800"/>
            <a:ext cx="203200" cy="2159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4200" y="5054600"/>
            <a:ext cx="203200" cy="215900"/>
          </a:xfrm>
          <a:prstGeom prst="rect">
            <a:avLst/>
          </a:prstGeom>
          <a:pattFill prst="ltDnDiag">
            <a:fgClr>
              <a:prstClr val="black"/>
            </a:fgClr>
            <a:bgClr>
              <a:prstClr val="white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00308" y="4011756"/>
            <a:ext cx="141271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Duplicated</a:t>
            </a:r>
          </a:p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Processed</a:t>
            </a:r>
          </a:p>
          <a:p>
            <a:pPr>
              <a:lnSpc>
                <a:spcPct val="200000"/>
              </a:lnSpc>
            </a:pPr>
            <a:r>
              <a:rPr lang="en-US" sz="1400" dirty="0" smtClean="0">
                <a:latin typeface="Helvetica"/>
                <a:cs typeface="Helvetica"/>
              </a:rPr>
              <a:t>Other*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526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Content Placeholder 8" descr="HWF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grpSp>
        <p:nvGrpSpPr>
          <p:cNvPr id="25" name="Group 24"/>
          <p:cNvGrpSpPr/>
          <p:nvPr/>
        </p:nvGrpSpPr>
        <p:grpSpPr>
          <a:xfrm>
            <a:off x="457200" y="1790700"/>
            <a:ext cx="1701800" cy="830997"/>
            <a:chOff x="457200" y="1790700"/>
            <a:chExt cx="1701800" cy="830997"/>
          </a:xfrm>
        </p:grpSpPr>
        <p:sp>
          <p:nvSpPr>
            <p:cNvPr id="13" name="TextBox 12"/>
            <p:cNvSpPr txBox="1"/>
            <p:nvPr/>
          </p:nvSpPr>
          <p:spPr>
            <a:xfrm>
              <a:off x="787400" y="1790700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Content Placeholder 7" descr="W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Biotype Timeline</a:t>
            </a:r>
          </a:p>
        </p:txBody>
      </p:sp>
      <p:pic>
        <p:nvPicPr>
          <p:cNvPr id="6" name="Content Placeholder 5" descr="HWFchm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86" r="-4908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90C3-7217-0841-84DB-779CE6739C7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07/08/2013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4136-90D4-964A-B8F6-2876651198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790700"/>
            <a:ext cx="1701800" cy="1077218"/>
            <a:chOff x="457200" y="1790700"/>
            <a:chExt cx="1701800" cy="1077218"/>
          </a:xfrm>
        </p:grpSpPr>
        <p:sp>
          <p:nvSpPr>
            <p:cNvPr id="8" name="TextBox 7"/>
            <p:cNvSpPr txBox="1"/>
            <p:nvPr/>
          </p:nvSpPr>
          <p:spPr>
            <a:xfrm>
              <a:off x="787400" y="1790700"/>
              <a:ext cx="1371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Human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Worm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Fly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Chimpanzee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1955800"/>
              <a:ext cx="330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2209800"/>
              <a:ext cx="3302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2451100"/>
              <a:ext cx="330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2692400"/>
              <a:ext cx="330200" cy="0"/>
            </a:xfrm>
            <a:prstGeom prst="line">
              <a:avLst/>
            </a:prstGeom>
            <a:ln>
              <a:solidFill>
                <a:srgbClr val="FF790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7" descr="W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8" r="-4130"/>
          <a:stretch/>
        </p:blipFill>
        <p:spPr>
          <a:xfrm>
            <a:off x="6642100" y="1600200"/>
            <a:ext cx="2667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rsteinLabYale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GersteinLabYaleTemplate.potx</Template>
  <TotalTime>16395</TotalTime>
  <Words>2219</Words>
  <Application>Microsoft Macintosh PowerPoint</Application>
  <PresentationFormat>On-screen Show (4:3)</PresentationFormat>
  <Paragraphs>933</Paragraphs>
  <Slides>51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GersteinLabYaleTemplate</vt:lpstr>
      <vt:lpstr>Equation</vt:lpstr>
      <vt:lpstr>Humans &amp; Other Organisms - a pseudoStory</vt:lpstr>
      <vt:lpstr>The Circle of Life?</vt:lpstr>
      <vt:lpstr>The Circle of pseudoLife.</vt:lpstr>
      <vt:lpstr>Approach</vt:lpstr>
      <vt:lpstr>Annotation </vt:lpstr>
      <vt:lpstr>Data Availability </vt:lpstr>
      <vt:lpstr>Biotype Distribution</vt:lpstr>
      <vt:lpstr>Biotype Timeline</vt:lpstr>
      <vt:lpstr>Biotype Timeline</vt:lpstr>
      <vt:lpstr>Biotype Timeline</vt:lpstr>
      <vt:lpstr>Biotype Timeline</vt:lpstr>
      <vt:lpstr>Biotype Timeline</vt:lpstr>
      <vt:lpstr>Biotype Timeline</vt:lpstr>
      <vt:lpstr>Biotype Timeline</vt:lpstr>
      <vt:lpstr>Observations</vt:lpstr>
      <vt:lpstr>Chromosomal Localization</vt:lpstr>
      <vt:lpstr>Observations</vt:lpstr>
      <vt:lpstr>Pseudogenesis</vt:lpstr>
      <vt:lpstr>Defects Accumulation</vt:lpstr>
      <vt:lpstr>Pseudogenes Defects</vt:lpstr>
      <vt:lpstr>PowerPoint Presentation</vt:lpstr>
      <vt:lpstr>Observations</vt:lpstr>
      <vt:lpstr>Activity</vt:lpstr>
      <vt:lpstr>Activity Features</vt:lpstr>
      <vt:lpstr>Transcription</vt:lpstr>
      <vt:lpstr>Pseudogene Activity</vt:lpstr>
      <vt:lpstr>Family  &amp; Orthology</vt:lpstr>
      <vt:lpstr>Observations</vt:lpstr>
      <vt:lpstr>Functional Pseudogenes</vt:lpstr>
      <vt:lpstr>Known Functional Pseudogenes</vt:lpstr>
      <vt:lpstr>Evaluation Pipeline</vt:lpstr>
      <vt:lpstr>Is the Pseudogene Activity  an Artifact of a Dying Gene?</vt:lpstr>
      <vt:lpstr>Coexpression vs Activity</vt:lpstr>
      <vt:lpstr>Case Study</vt:lpstr>
      <vt:lpstr>Human</vt:lpstr>
      <vt:lpstr> Human - ENST00000447117.1</vt:lpstr>
      <vt:lpstr>       Human - ENST00000420457.1  </vt:lpstr>
      <vt:lpstr>   Human - ENST00000412105.1</vt:lpstr>
      <vt:lpstr>Worm</vt:lpstr>
      <vt:lpstr>Worm - Y63D3A.11</vt:lpstr>
      <vt:lpstr>Observations</vt:lpstr>
      <vt:lpstr>Conservation</vt:lpstr>
      <vt:lpstr>Analysis</vt:lpstr>
      <vt:lpstr>Coding Genes</vt:lpstr>
      <vt:lpstr>Pseudogenes</vt:lpstr>
      <vt:lpstr>Selection Criteria</vt:lpstr>
      <vt:lpstr>Phase I data</vt:lpstr>
      <vt:lpstr>per Activity Type</vt:lpstr>
      <vt:lpstr>Observations</vt:lpstr>
      <vt:lpstr>On-going work</vt:lpstr>
      <vt:lpstr>Thank you!</vt:lpstr>
    </vt:vector>
  </TitlesOfParts>
  <Company>Molecular Biophysics and Biochemistry 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Sisu</dc:creator>
  <cp:lastModifiedBy>Cristina Sisu</cp:lastModifiedBy>
  <cp:revision>240</cp:revision>
  <dcterms:created xsi:type="dcterms:W3CDTF">2013-01-07T17:10:27Z</dcterms:created>
  <dcterms:modified xsi:type="dcterms:W3CDTF">2013-08-07T16:36:01Z</dcterms:modified>
</cp:coreProperties>
</file>