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65" r:id="rId4"/>
    <p:sldId id="268" r:id="rId5"/>
    <p:sldId id="257" r:id="rId6"/>
    <p:sldId id="261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1165F-5F2F-A24F-855C-71F988E023CB}" type="datetimeFigureOut">
              <a:rPr lang="en-US" smtClean="0"/>
              <a:t>7/30/13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48A03-61E6-B747-81B6-5F1733B7A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768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47952-F36B-7143-846D-FBF3F973EF83}" type="datetimeFigureOut">
              <a:rPr lang="en-US" smtClean="0"/>
              <a:t>7/30/13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CD4FB-2C87-5140-9BBD-2B4AD8B6A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19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256-1D54-7045-9642-23384E281B0C}" type="datetime1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8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DF49-8266-4E48-8F20-B72214DB8475}" type="datetime1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5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FA82-0E85-894D-98A1-CF86616A6FB6}" type="datetime1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3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6AB8-1F6C-BC40-8047-1CF1DAB456E8}" type="datetime1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80F1-2552-FE43-B8E1-1F74F865ADB1}" type="datetime1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6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CF77C-2478-3B41-8131-1F35BEF918C9}" type="datetime1">
              <a:rPr lang="en-US" smtClean="0"/>
              <a:t>7/30/13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7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2993-EB44-F849-94BD-E0288E810ECD}" type="datetime1">
              <a:rPr lang="en-US" smtClean="0"/>
              <a:t>7/30/13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6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2FA-A7C1-7F42-93DF-F9F8140B26E7}" type="datetime1">
              <a:rPr lang="en-US" smtClean="0"/>
              <a:t>7/30/13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3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E54B-BE11-AF4A-A3FD-680E78CFAFBF}" type="datetime1">
              <a:rPr lang="en-US" smtClean="0"/>
              <a:t>7/30/13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3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1288-5F58-7B42-B5EC-0FFA12C0CFBA}" type="datetime1">
              <a:rPr lang="en-US" smtClean="0"/>
              <a:t>7/30/13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9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29D-C814-804B-B1CF-0A6392FA739A}" type="datetime1">
              <a:rPr lang="en-US" smtClean="0"/>
              <a:t>7/30/13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9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285E-DB26-254A-9665-D3F24497086C}" type="datetime1">
              <a:rPr lang="en-US" smtClean="0"/>
              <a:t>7/30/13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4310-E98A-1548-9B69-4D9C33CCC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2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Pathway and Protein Interaction Network Analysis with LARVA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Genome Annotation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subgroupie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2013-07-31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1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LARVA(Baca, HPRD)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443200"/>
              </p:ext>
            </p:extLst>
          </p:nvPr>
        </p:nvGraphicFramePr>
        <p:xfrm>
          <a:off x="2907931" y="1703806"/>
          <a:ext cx="5923088" cy="4652544"/>
        </p:xfrm>
        <a:graphic>
          <a:graphicData uri="http://schemas.openxmlformats.org/drawingml/2006/table">
            <a:tbl>
              <a:tblPr/>
              <a:tblGrid>
                <a:gridCol w="1910309"/>
                <a:gridCol w="1164271"/>
                <a:gridCol w="1198182"/>
                <a:gridCol w="1650326"/>
              </a:tblGrid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HPRD interacting partners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PLCB3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ACVRL1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CD8B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AHNAK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NACA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TUBA3C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IRS1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PAX1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PAX1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MDC1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FOXA1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FOXA1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TAF1L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FLG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THBS2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GCNT1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MT-ND1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MT-ND2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5332" y="1703806"/>
            <a:ext cx="2390398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Exons and </a:t>
            </a:r>
            <a:r>
              <a:rPr lang="en-US" sz="2400" dirty="0" smtClean="0"/>
              <a:t>the</a:t>
            </a:r>
          </a:p>
          <a:p>
            <a:r>
              <a:rPr lang="en-US" sz="2400" dirty="0" smtClean="0"/>
              <a:t>pathways they</a:t>
            </a:r>
          </a:p>
          <a:p>
            <a:r>
              <a:rPr lang="en-US" sz="2400" dirty="0" smtClean="0"/>
              <a:t>participate in</a:t>
            </a:r>
          </a:p>
          <a:p>
            <a:pPr marL="342900" indent="-342900">
              <a:buFont typeface="Arial"/>
              <a:buChar char="•"/>
            </a:pPr>
            <a:r>
              <a:rPr lang="en-US" sz="2400" b="1" dirty="0" smtClean="0"/>
              <a:t>Notable:</a:t>
            </a:r>
            <a:r>
              <a:rPr lang="en-US" sz="2400" dirty="0" smtClean="0"/>
              <a:t> TP53,</a:t>
            </a:r>
          </a:p>
          <a:p>
            <a:r>
              <a:rPr lang="en-US" sz="2400" dirty="0" smtClean="0"/>
              <a:t>PIK3CA, PLCB3,</a:t>
            </a:r>
          </a:p>
          <a:p>
            <a:r>
              <a:rPr lang="en-US" sz="2400" dirty="0" smtClean="0"/>
              <a:t>ACVRL1, PAX1,</a:t>
            </a:r>
          </a:p>
          <a:p>
            <a:r>
              <a:rPr lang="en-US" sz="2400" dirty="0" smtClean="0"/>
              <a:t>FOXA1, SPOP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2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Halaban</a:t>
            </a:r>
            <a:r>
              <a:rPr lang="en-US" dirty="0" smtClean="0"/>
              <a:t>, Pathways)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Take list of recurrently mutated exons and find the ones that participate in the most pathways</a:t>
            </a:r>
          </a:p>
          <a:p>
            <a:r>
              <a:rPr lang="en-US" b="1" dirty="0" smtClean="0"/>
              <a:t>Notable: </a:t>
            </a:r>
            <a:r>
              <a:rPr lang="en-US" dirty="0" smtClean="0"/>
              <a:t>MAP2K1, PIK3R*, MYC, TGFB1, PRKC*, MAP2K3, BRAF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8B9-E6DE-5D4A-A28B-B07F83A1ACD2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25939489"/>
              </p:ext>
            </p:extLst>
          </p:nvPr>
        </p:nvGraphicFramePr>
        <p:xfrm>
          <a:off x="4982716" y="1299369"/>
          <a:ext cx="3140968" cy="5422106"/>
        </p:xfrm>
        <a:graphic>
          <a:graphicData uri="http://schemas.openxmlformats.org/drawingml/2006/table">
            <a:tbl>
              <a:tblPr/>
              <a:tblGrid>
                <a:gridCol w="602250"/>
                <a:gridCol w="954336"/>
                <a:gridCol w="982132"/>
                <a:gridCol w="602250"/>
              </a:tblGrid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pathways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NFKB1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PIK3R2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RAC1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FOS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SOS1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SOS1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MAPK9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PTPN11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SHC1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CHUK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IL1B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IL1B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TGFB1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TGFB1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IL6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PRKCD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PRKCD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PRKCA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PRKCB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PRKCB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MAP2K3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BRAF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BRAF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BRAF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8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BRAF</a:t>
                      </a:r>
                    </a:p>
                  </a:txBody>
                  <a:tcPr marL="9265" marR="9265" marT="926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65" marR="9265" marT="92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64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Halaban</a:t>
            </a:r>
            <a:r>
              <a:rPr lang="en-US" dirty="0" smtClean="0"/>
              <a:t>, Pathways)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1579262"/>
          </a:xfrm>
        </p:spPr>
        <p:txBody>
          <a:bodyPr/>
          <a:lstStyle/>
          <a:p>
            <a:r>
              <a:rPr lang="en-US" dirty="0" smtClean="0"/>
              <a:t>Find number of recurrently mutated exons in each pathway</a:t>
            </a:r>
          </a:p>
          <a:p>
            <a:pPr lvl="1"/>
            <a:r>
              <a:rPr lang="en-US" dirty="0" smtClean="0"/>
              <a:t>Mutation load of each pathway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8B9-E6DE-5D4A-A28B-B07F83A1ACD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1325182"/>
              </p:ext>
            </p:extLst>
          </p:nvPr>
        </p:nvGraphicFramePr>
        <p:xfrm>
          <a:off x="1367965" y="2959681"/>
          <a:ext cx="6590490" cy="3843369"/>
        </p:xfrm>
        <a:graphic>
          <a:graphicData uri="http://schemas.openxmlformats.org/drawingml/2006/table">
            <a:tbl>
              <a:tblPr/>
              <a:tblGrid>
                <a:gridCol w="1377255"/>
                <a:gridCol w="3281381"/>
                <a:gridCol w="952062"/>
                <a:gridCol w="979792"/>
              </a:tblGrid>
              <a:tr h="1423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recurrently mutated exons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557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insulin_signaling.txt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p38_mapk_signaling_pathway.txt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integrin_mediated_cell_adhesion.txt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striated_muscle_contraction.txt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regulation_of_actin_cytoskeleton.txt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myometrial_relaxation_and_contraction_pathways.txt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calcium_regulation_in_the_cardiac_cell.txt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egf_egfr_signaling_pathway.txt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adipogenesis.txt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gpcrs_other.txt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complement_and_coagulation_cascades.txt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vitamin_b12_metabolism.txt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g_protein_signaling_pathways.txt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androgen_receptor_signaling_pathway.txt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folate_metabolism.txt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selenium_pathway.txt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wnt_signaling_pathway_and_pluripotency.txt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alpha_6_beta_4_signaling_pathway.txt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peptide_gpcrs.txt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regulation_of_toll-like_receptor_signaling_pathway.txt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toll_like_receptor_signaling_pathway.txt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47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243" marR="9243" marT="92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micrornas_in_cardiomyocyte_hypertrophy.txt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243" marR="9243" marT="9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3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Halaban</a:t>
            </a:r>
            <a:r>
              <a:rPr lang="en-US" dirty="0" smtClean="0"/>
              <a:t>, HPRD)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Of the recurrently mutated genes, find their interaction partners in HPRD and sort by # of interacting </a:t>
            </a:r>
            <a:r>
              <a:rPr lang="en-US" dirty="0" smtClean="0"/>
              <a:t>partners</a:t>
            </a:r>
          </a:p>
          <a:p>
            <a:r>
              <a:rPr lang="en-US" b="1" dirty="0" smtClean="0"/>
              <a:t>Notable:</a:t>
            </a:r>
            <a:r>
              <a:rPr lang="en-US" dirty="0" smtClean="0"/>
              <a:t> TP53, PRKCA, CASP3, CREBBP, PIK3R1, PTPN11, PRKCD, PLCG1, LRP1, PRKCB, MYC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8B9-E6DE-5D4A-A28B-B07F83A1ACD2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1291214"/>
              </p:ext>
            </p:extLst>
          </p:nvPr>
        </p:nvGraphicFramePr>
        <p:xfrm>
          <a:off x="4759448" y="1245050"/>
          <a:ext cx="3336063" cy="5576124"/>
        </p:xfrm>
        <a:graphic>
          <a:graphicData uri="http://schemas.openxmlformats.org/drawingml/2006/table">
            <a:tbl>
              <a:tblPr/>
              <a:tblGrid>
                <a:gridCol w="516295"/>
                <a:gridCol w="818130"/>
                <a:gridCol w="841959"/>
                <a:gridCol w="1159679"/>
              </a:tblGrid>
              <a:tr h="2501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HPRD interacting partners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PRKCA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CASP3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CREBBP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CREBBP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CREBBP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CREBBP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PIK3R1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ABL1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ABL1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PTPN11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SHC1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PRKCD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PRKCD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PLCG1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PLCG1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RXRA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PTK2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TBP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VIM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LRP1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NCK1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LRP1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LRP1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LRP1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LRP1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PRKCB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PRKCB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PRKACA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CBL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MYC</a:t>
                      </a:r>
                    </a:p>
                  </a:txBody>
                  <a:tcPr marL="7942" marR="7942" marT="79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942" marR="7942" marT="7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63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Barbieri</a:t>
            </a:r>
            <a:r>
              <a:rPr lang="en-US" dirty="0" smtClean="0"/>
              <a:t>, Pathways)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0663" y="1335253"/>
            <a:ext cx="18222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Recurrently</a:t>
            </a:r>
          </a:p>
          <a:p>
            <a:r>
              <a:rPr lang="en-US" sz="2400" b="1" dirty="0" smtClean="0"/>
              <a:t>Mutated</a:t>
            </a:r>
          </a:p>
          <a:p>
            <a:r>
              <a:rPr lang="en-US" sz="2400" b="1" dirty="0" smtClean="0"/>
              <a:t>Genes’</a:t>
            </a:r>
          </a:p>
          <a:p>
            <a:r>
              <a:rPr lang="en-US" sz="2400" b="1" dirty="0" smtClean="0"/>
              <a:t>Pathway</a:t>
            </a:r>
          </a:p>
          <a:p>
            <a:r>
              <a:rPr lang="en-US" sz="2400" b="1" dirty="0" smtClean="0"/>
              <a:t>Participation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933973"/>
              </p:ext>
            </p:extLst>
          </p:nvPr>
        </p:nvGraphicFramePr>
        <p:xfrm>
          <a:off x="2633009" y="1237282"/>
          <a:ext cx="3699034" cy="5545254"/>
        </p:xfrm>
        <a:graphic>
          <a:graphicData uri="http://schemas.openxmlformats.org/drawingml/2006/table">
            <a:tbl>
              <a:tblPr/>
              <a:tblGrid>
                <a:gridCol w="709254"/>
                <a:gridCol w="1123896"/>
                <a:gridCol w="1156630"/>
                <a:gridCol w="709254"/>
              </a:tblGrid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pathways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PTEN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RYR2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DDIT3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DRD5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F5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FGF23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LAMA3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TYK2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TYK2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IDH1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ZEB2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CSTF2T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APLNR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FZD4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CHST14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CHST14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SOCS6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SOCS6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GPR39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TTN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KCNB1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CYP8B1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CYP8B1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NR3C2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FGA</a:t>
                      </a:r>
                    </a:p>
                  </a:txBody>
                  <a:tcPr marL="10912" marR="10912" marT="10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912" marR="10912" marT="10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07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Barbieri</a:t>
            </a:r>
            <a:r>
              <a:rPr lang="en-US" dirty="0" smtClean="0"/>
              <a:t>, Pathways)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590261"/>
            <a:ext cx="16738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Pathways</a:t>
            </a:r>
          </a:p>
          <a:p>
            <a:r>
              <a:rPr lang="en-US" sz="2400" b="1" dirty="0" smtClean="0"/>
              <a:t>Sorted by</a:t>
            </a:r>
          </a:p>
          <a:p>
            <a:r>
              <a:rPr lang="en-US" sz="2400" b="1" dirty="0" smtClean="0"/>
              <a:t>Recurrently</a:t>
            </a:r>
          </a:p>
          <a:p>
            <a:r>
              <a:rPr lang="en-US" sz="2400" b="1" dirty="0" smtClean="0"/>
              <a:t>Mutated</a:t>
            </a:r>
          </a:p>
          <a:p>
            <a:r>
              <a:rPr lang="en-US" sz="2400" b="1" dirty="0" smtClean="0"/>
              <a:t>Exons</a:t>
            </a:r>
            <a:endParaRPr lang="en-US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69195"/>
              </p:ext>
            </p:extLst>
          </p:nvPr>
        </p:nvGraphicFramePr>
        <p:xfrm>
          <a:off x="1673806" y="1555937"/>
          <a:ext cx="7256913" cy="4820184"/>
        </p:xfrm>
        <a:graphic>
          <a:graphicData uri="http://schemas.openxmlformats.org/drawingml/2006/table">
            <a:tbl>
              <a:tblPr/>
              <a:tblGrid>
                <a:gridCol w="1684237"/>
                <a:gridCol w="3210223"/>
                <a:gridCol w="1164271"/>
                <a:gridCol w="1198182"/>
              </a:tblGrid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recurrently mutated exons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p38_mapk_signaling_pathway.txt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wnt_signaling_pathway_and_pluripotency.txt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apoptosis.txt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cell_cycle.txt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erbb_signaling_pathway.txt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fluoropyrimidine_activity.txt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folate_metabolism.txt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g1_to_s_cell_cycle_control.txt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mirnas_involved_in_ddr.txt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tp53_network.txt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il_4_signaling_pathway.txt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mrna_processing.txt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blood_clotting_cascade.txt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calcium_regulation_in_the_cardiac_cell.txt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il_6_signaling_pathway.txt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insulin_signaling.txt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kit_receptor_signaling_pathway.txt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metapathway_biotransformation.txt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nuclear_receptors_in_lipid_metabolism_and_toxicity.txt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regulation_of_actin_cytoskeleton.txt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304" marR="11304" marT="1130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signaling_of_hepatocyte_growth_factor_receptor.txt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304" marR="11304" marT="113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50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</a:t>
            </a:r>
            <a:r>
              <a:rPr lang="en-US" dirty="0" err="1" smtClean="0"/>
              <a:t>Barbieri</a:t>
            </a:r>
            <a:r>
              <a:rPr lang="en-US" dirty="0" smtClean="0"/>
              <a:t>, HPRD)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Exons and the pathways they participate in</a:t>
            </a:r>
          </a:p>
          <a:p>
            <a:r>
              <a:rPr lang="en-US" dirty="0" smtClean="0"/>
              <a:t>TP53 dominates, other notable ones: </a:t>
            </a:r>
            <a:r>
              <a:rPr lang="en-US" dirty="0" smtClean="0"/>
              <a:t>TYK2</a:t>
            </a:r>
            <a:r>
              <a:rPr lang="en-US" dirty="0" smtClean="0"/>
              <a:t>, </a:t>
            </a:r>
            <a:r>
              <a:rPr lang="en-US" dirty="0" smtClean="0"/>
              <a:t>TTN, PIK3CA</a:t>
            </a:r>
            <a:r>
              <a:rPr lang="en-US" dirty="0" smtClean="0"/>
              <a:t>, RYR2, </a:t>
            </a:r>
            <a:r>
              <a:rPr lang="en-US" dirty="0" smtClean="0"/>
              <a:t>SERPINB13, SOCS6, SPOP, BCLAF1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6265686"/>
              </p:ext>
            </p:extLst>
          </p:nvPr>
        </p:nvGraphicFramePr>
        <p:xfrm>
          <a:off x="4820864" y="1225607"/>
          <a:ext cx="3402567" cy="5614245"/>
        </p:xfrm>
        <a:graphic>
          <a:graphicData uri="http://schemas.openxmlformats.org/drawingml/2006/table">
            <a:tbl>
              <a:tblPr/>
              <a:tblGrid>
                <a:gridCol w="526588"/>
                <a:gridCol w="834439"/>
                <a:gridCol w="858743"/>
                <a:gridCol w="1182797"/>
              </a:tblGrid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HPRD interacting partners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TYK2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TYK2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TTN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RYR2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MED12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ZBTB16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F5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SERPINB13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SERPINB13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SOCS6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SOCS6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KCNB1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DNTTIP2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OBSCN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TUBA3C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LAMA3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PTPRH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BCLAF1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BCLAF1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BCLAF1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KDM6A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FLG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FOXA1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FOXA1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TAF1L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PTEN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ANKRD12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MYO18A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BICD2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RBP3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APLNR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CTTN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FGF23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ZMYM2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PPL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CNTNAP4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MUC4</a:t>
                      </a:r>
                    </a:p>
                  </a:txBody>
                  <a:tcPr marL="8101" marR="8101" marT="81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101" marR="8101" marT="81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5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LARVA(Baca, Pathways)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0663" y="1335253"/>
            <a:ext cx="3805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Recurrently Mutated</a:t>
            </a:r>
            <a:r>
              <a:rPr lang="en-US" sz="2400" b="1" dirty="0"/>
              <a:t> </a:t>
            </a:r>
            <a:r>
              <a:rPr lang="en-US" sz="2400" b="1" dirty="0" smtClean="0"/>
              <a:t>Genes’</a:t>
            </a:r>
          </a:p>
          <a:p>
            <a:r>
              <a:rPr lang="en-US" sz="2400" b="1" dirty="0" smtClean="0"/>
              <a:t>Pathway Participation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977914"/>
              </p:ext>
            </p:extLst>
          </p:nvPr>
        </p:nvGraphicFramePr>
        <p:xfrm>
          <a:off x="1073150" y="2452854"/>
          <a:ext cx="6997700" cy="3716020"/>
        </p:xfrm>
        <a:graphic>
          <a:graphicData uri="http://schemas.openxmlformats.org/drawingml/2006/table">
            <a:tbl>
              <a:tblPr/>
              <a:tblGrid>
                <a:gridCol w="3517900"/>
                <a:gridCol w="1308100"/>
                <a:gridCol w="13462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 name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pathways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IRS1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PLCB3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UGT1A10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CCKBR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CCKBR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SLC25A5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THBS2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303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LARVA(Baca, Pathways)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318925"/>
              </p:ext>
            </p:extLst>
          </p:nvPr>
        </p:nvGraphicFramePr>
        <p:xfrm>
          <a:off x="539750" y="2196030"/>
          <a:ext cx="8064500" cy="4302760"/>
        </p:xfrm>
        <a:graphic>
          <a:graphicData uri="http://schemas.openxmlformats.org/drawingml/2006/table">
            <a:tbl>
              <a:tblPr/>
              <a:tblGrid>
                <a:gridCol w="1892300"/>
                <a:gridCol w="3517900"/>
                <a:gridCol w="1308100"/>
                <a:gridCol w="1346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recurrently mutated exons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recurrent variants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tca_cycle.txt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mrna_processing.txt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apoptosis.txt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cell_cycle.txt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erbb_signaling_pathway.txt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fluoropyrimidine_activity.txt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folate_metabolism.txt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g1_to_s_cell_cycle_control.txt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gpcrs_other.txt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il_4_signaling_pathway.txt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insulin_signaling.txt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mirnas_involved_in_ddr.txt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p38_mapk_signaling_pathway.txt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peptide_gpcrs.txt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prolactin_signaling_pathway.txt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tp53_network.txt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wnt_signaling_pathway_and_pluripotency.txt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4310-E98A-1548-9B69-4D9C33CCC5F5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750" y="1288760"/>
            <a:ext cx="3855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Pathways Sorted </a:t>
            </a:r>
            <a:r>
              <a:rPr lang="en-US" sz="2400" b="1" dirty="0" smtClean="0"/>
              <a:t>by</a:t>
            </a:r>
          </a:p>
          <a:p>
            <a:r>
              <a:rPr lang="en-US" sz="2400" b="1" dirty="0" smtClean="0"/>
              <a:t>Recurrently Mutated</a:t>
            </a:r>
            <a:r>
              <a:rPr lang="en-US" sz="2400" b="1" dirty="0"/>
              <a:t> </a:t>
            </a:r>
            <a:r>
              <a:rPr lang="en-US" sz="2400" b="1" dirty="0" smtClean="0"/>
              <a:t>Exons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51025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1433</Words>
  <Application>Microsoft Macintosh PowerPoint</Application>
  <PresentationFormat>On-screen Show (4:3)</PresentationFormat>
  <Paragraphs>1164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Pathway and Protein Interaction Network Analysis with LARVA</vt:lpstr>
      <vt:lpstr>LARVA(Halaban, Pathways)</vt:lpstr>
      <vt:lpstr>LARVA(Halaban, Pathways)</vt:lpstr>
      <vt:lpstr>LARVA(Halaban, HPRD)</vt:lpstr>
      <vt:lpstr>LARVA(Barbieri, Pathways)</vt:lpstr>
      <vt:lpstr>LARVA(Barbieri, Pathways)</vt:lpstr>
      <vt:lpstr>LARVA(Barbieri, HPRD)</vt:lpstr>
      <vt:lpstr>LARVA(Baca, Pathways)</vt:lpstr>
      <vt:lpstr>LARVA(Baca, Pathways)</vt:lpstr>
      <vt:lpstr>LARVA(Baca, HPRD)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38</cp:revision>
  <dcterms:created xsi:type="dcterms:W3CDTF">2013-07-30T02:58:48Z</dcterms:created>
  <dcterms:modified xsi:type="dcterms:W3CDTF">2013-07-31T02:12:20Z</dcterms:modified>
</cp:coreProperties>
</file>