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05484-E45F-4549-995C-088EE63C3890}" type="datetimeFigureOut">
              <a:rPr lang="en-US" smtClean="0"/>
              <a:t>7/24/13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1312C-4155-C64C-BB5B-69E5BBD8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474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C6CDF-B21C-ED44-AC8A-58010B9863FC}" type="datetimeFigureOut">
              <a:rPr lang="en-US" smtClean="0"/>
              <a:t>7/24/13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4CEC2-52B7-7049-B951-E33A0F29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885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CEC2-52B7-7049-B951-E33A0F2984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5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CEC2-52B7-7049-B951-E33A0F2984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CFDB-9752-104A-8CF1-AFB9C101DDAC}" type="datetime1">
              <a:rPr lang="en-US" smtClean="0"/>
              <a:t>7/24/13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9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46CC-CBB3-AD45-B0F4-1628D5602EEA}" type="datetime1">
              <a:rPr lang="en-US" smtClean="0"/>
              <a:t>7/24/13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4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9FF-5237-8443-BA40-88EA86CEF641}" type="datetime1">
              <a:rPr lang="en-US" smtClean="0"/>
              <a:t>7/24/13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4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498-FD0F-F34D-A427-BDB946073767}" type="datetime1">
              <a:rPr lang="en-US" smtClean="0"/>
              <a:t>7/24/13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1035-D6EC-6341-9153-95E5844E95DE}" type="datetime1">
              <a:rPr lang="en-US" smtClean="0"/>
              <a:t>7/24/13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3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D924-8BB8-B944-8A21-751477F0C060}" type="datetime1">
              <a:rPr lang="en-US" smtClean="0"/>
              <a:t>7/24/13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0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D42D-394A-D045-ABC1-E67C84A207A1}" type="datetime1">
              <a:rPr lang="en-US" smtClean="0"/>
              <a:t>7/24/13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4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9213-CD48-944C-AD27-881810F3F895}" type="datetime1">
              <a:rPr lang="en-US" smtClean="0"/>
              <a:t>7/24/13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5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61900-7BA3-D24A-BF05-74FA8B2DF9CE}" type="datetime1">
              <a:rPr lang="en-US" smtClean="0"/>
              <a:t>7/24/13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0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8561-C3CA-0B4E-8DF1-C647899A36DB}" type="datetime1">
              <a:rPr lang="en-US" smtClean="0"/>
              <a:t>7/24/13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7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2D95-EDA0-1A4B-9CD2-4D467AD6E921}" type="datetime1">
              <a:rPr lang="en-US" smtClean="0"/>
              <a:t>7/24/13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6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DE201-1719-BD47-BDBF-2BA924F599E4}" type="datetime1">
              <a:rPr lang="en-US" smtClean="0"/>
              <a:t>7/24/13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A1FC5-2648-C949-BAA0-11D734989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9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Saga of Recurrent Mutations: </a:t>
            </a:r>
            <a:r>
              <a:rPr lang="en-US" dirty="0" err="1" smtClean="0"/>
              <a:t>pN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Lcuas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Lvohcoksy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Atatonionn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Menietg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25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Jluy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2013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8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Statistical Significance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Definitions</a:t>
            </a:r>
            <a:endParaRPr lang="en-US" dirty="0" smtClean="0"/>
          </a:p>
          <a:p>
            <a:r>
              <a:rPr lang="en-US" i="1" dirty="0" err="1" smtClean="0"/>
              <a:t>qfiles</a:t>
            </a:r>
            <a:r>
              <a:rPr lang="en-US" i="1" dirty="0" smtClean="0"/>
              <a:t>:</a:t>
            </a:r>
            <a:r>
              <a:rPr lang="en-US" dirty="0" smtClean="0"/>
              <a:t> Cancer variant files being queried against the annotation files</a:t>
            </a:r>
          </a:p>
          <a:p>
            <a:r>
              <a:rPr lang="en-US" i="1" dirty="0" err="1" smtClean="0"/>
              <a:t>dfiles</a:t>
            </a:r>
            <a:r>
              <a:rPr lang="en-US" dirty="0" smtClean="0"/>
              <a:t>: Genome annotations one wishes to study</a:t>
            </a:r>
          </a:p>
          <a:p>
            <a:r>
              <a:rPr lang="en-US" i="1" dirty="0" err="1" smtClean="0"/>
              <a:t>afile</a:t>
            </a:r>
            <a:r>
              <a:rPr lang="en-US" i="1" dirty="0" smtClean="0"/>
              <a:t>:</a:t>
            </a:r>
            <a:r>
              <a:rPr lang="en-US" dirty="0" smtClean="0"/>
              <a:t> Annotation file for randomizing variants over</a:t>
            </a:r>
          </a:p>
          <a:p>
            <a:r>
              <a:rPr lang="en-US" i="1" dirty="0" err="1" smtClean="0"/>
              <a:t>nrand</a:t>
            </a:r>
            <a:r>
              <a:rPr lang="en-US" i="1" dirty="0" smtClean="0"/>
              <a:t>:</a:t>
            </a:r>
            <a:r>
              <a:rPr lang="en-US" dirty="0" smtClean="0"/>
              <a:t> Number of random variant datasets to produce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3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Statistical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Current Procedure</a:t>
            </a:r>
            <a:endParaRPr lang="en-US" dirty="0" smtClean="0"/>
          </a:p>
          <a:p>
            <a:r>
              <a:rPr lang="en-US" dirty="0" smtClean="0"/>
              <a:t>Intersect </a:t>
            </a:r>
            <a:r>
              <a:rPr lang="en-US" i="1" dirty="0" err="1" smtClean="0"/>
              <a:t>qfiles</a:t>
            </a:r>
            <a:r>
              <a:rPr lang="en-US" dirty="0" smtClean="0"/>
              <a:t> with </a:t>
            </a:r>
            <a:r>
              <a:rPr lang="en-US" i="1" dirty="0" err="1" smtClean="0"/>
              <a:t>afile</a:t>
            </a:r>
            <a:endParaRPr lang="en-US" dirty="0" smtClean="0"/>
          </a:p>
          <a:p>
            <a:pPr lvl="1"/>
            <a:r>
              <a:rPr lang="en-US" dirty="0" smtClean="0"/>
              <a:t>Know which variants intersect which annotations</a:t>
            </a:r>
          </a:p>
          <a:p>
            <a:r>
              <a:rPr lang="en-US" dirty="0" smtClean="0"/>
              <a:t>Iterate through </a:t>
            </a:r>
            <a:r>
              <a:rPr lang="en-US" i="1" dirty="0" err="1" smtClean="0"/>
              <a:t>afile</a:t>
            </a:r>
            <a:r>
              <a:rPr lang="en-US" dirty="0" smtClean="0"/>
              <a:t> annotations</a:t>
            </a:r>
          </a:p>
          <a:p>
            <a:pPr lvl="1"/>
            <a:r>
              <a:rPr lang="en-US" dirty="0" smtClean="0"/>
              <a:t>For each annotation, shuffle intersecting </a:t>
            </a:r>
            <a:r>
              <a:rPr lang="en-US" i="1" dirty="0" err="1" smtClean="0"/>
              <a:t>qfile</a:t>
            </a:r>
            <a:r>
              <a:rPr lang="en-US" dirty="0" smtClean="0"/>
              <a:t> variants to another </a:t>
            </a:r>
            <a:r>
              <a:rPr lang="en-US" i="1" dirty="0" err="1" smtClean="0"/>
              <a:t>afile</a:t>
            </a:r>
            <a:r>
              <a:rPr lang="en-US" dirty="0" smtClean="0"/>
              <a:t> annotation</a:t>
            </a:r>
          </a:p>
          <a:p>
            <a:r>
              <a:rPr lang="en-US" dirty="0" smtClean="0"/>
              <a:t>Repeat </a:t>
            </a:r>
            <a:r>
              <a:rPr lang="en-US" i="1" dirty="0" err="1" smtClean="0"/>
              <a:t>nrand</a:t>
            </a:r>
            <a:r>
              <a:rPr lang="en-US" dirty="0" smtClean="0"/>
              <a:t> times, then run LARVA </a:t>
            </a:r>
            <a:r>
              <a:rPr lang="en-US" i="1" dirty="0" err="1" smtClean="0"/>
              <a:t>nrand</a:t>
            </a:r>
            <a:r>
              <a:rPr lang="en-US" dirty="0" smtClean="0"/>
              <a:t> times on the random data </a:t>
            </a:r>
            <a:r>
              <a:rPr lang="en-US" dirty="0" smtClean="0">
                <a:sym typeface="Wingdings"/>
              </a:rPr>
              <a:t>--&gt; LARVA(random dataset </a:t>
            </a:r>
            <a:r>
              <a:rPr lang="en-US" i="1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, </a:t>
            </a:r>
            <a:r>
              <a:rPr lang="en-US" i="1" dirty="0" err="1" smtClean="0">
                <a:sym typeface="Wingdings"/>
              </a:rPr>
              <a:t>dfiles</a:t>
            </a:r>
            <a:r>
              <a:rPr lang="en-US" dirty="0" smtClean="0">
                <a:sym typeface="Wingdings"/>
              </a:rPr>
              <a:t>)</a:t>
            </a:r>
            <a:endParaRPr lang="en-US" dirty="0" smtClean="0"/>
          </a:p>
          <a:p>
            <a:r>
              <a:rPr lang="en-US" dirty="0" smtClean="0"/>
              <a:t>Use numbers from these LARVA runs to derive a Normal distribution</a:t>
            </a:r>
          </a:p>
          <a:p>
            <a:r>
              <a:rPr lang="en-US" dirty="0" smtClean="0"/>
              <a:t>Bring in actual data and derive </a:t>
            </a:r>
            <a:r>
              <a:rPr lang="en-US" i="1" dirty="0" smtClean="0"/>
              <a:t>p</a:t>
            </a:r>
            <a:r>
              <a:rPr lang="en-US" dirty="0" smtClean="0"/>
              <a:t>-value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12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Statistical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Numbers Used</a:t>
            </a:r>
            <a:endParaRPr lang="en-US" dirty="0" smtClean="0"/>
          </a:p>
          <a:p>
            <a:r>
              <a:rPr lang="en-US" dirty="0" smtClean="0"/>
              <a:t>Annotation set (</a:t>
            </a:r>
            <a:r>
              <a:rPr lang="en-US" i="1" dirty="0" err="1" smtClean="0"/>
              <a:t>dfile</a:t>
            </a:r>
            <a:r>
              <a:rPr lang="en-US" dirty="0" smtClean="0"/>
              <a:t>) number of samples mutated</a:t>
            </a:r>
          </a:p>
          <a:p>
            <a:pPr lvl="1"/>
            <a:r>
              <a:rPr lang="en-US" dirty="0" smtClean="0"/>
              <a:t>Number of samples represented by variants anywhere in </a:t>
            </a:r>
            <a:r>
              <a:rPr lang="en-US" i="1" dirty="0" err="1" smtClean="0"/>
              <a:t>dfile</a:t>
            </a:r>
            <a:r>
              <a:rPr lang="en-US" dirty="0" smtClean="0"/>
              <a:t> annotations</a:t>
            </a:r>
          </a:p>
          <a:p>
            <a:r>
              <a:rPr lang="en-US" dirty="0" smtClean="0"/>
              <a:t>Annotation set (</a:t>
            </a:r>
            <a:r>
              <a:rPr lang="en-US" i="1" dirty="0" err="1" smtClean="0"/>
              <a:t>dfile</a:t>
            </a:r>
            <a:r>
              <a:rPr lang="en-US" dirty="0" smtClean="0"/>
              <a:t>) number of recurrent variants</a:t>
            </a:r>
          </a:p>
          <a:p>
            <a:pPr lvl="1"/>
            <a:r>
              <a:rPr lang="en-US" dirty="0" smtClean="0"/>
              <a:t>Number of overlapping variants anywhere in </a:t>
            </a:r>
            <a:r>
              <a:rPr lang="en-US" i="1" dirty="0" err="1" smtClean="0"/>
              <a:t>dfile</a:t>
            </a:r>
            <a:r>
              <a:rPr lang="en-US" dirty="0" smtClean="0"/>
              <a:t> annotations</a:t>
            </a:r>
          </a:p>
          <a:p>
            <a:r>
              <a:rPr lang="en-US" dirty="0" smtClean="0"/>
              <a:t>Annotation number of samples mutated</a:t>
            </a:r>
          </a:p>
          <a:p>
            <a:r>
              <a:rPr lang="en-US" dirty="0" smtClean="0"/>
              <a:t>Annotation number of recurrent 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23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Statistical Significance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dfiles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GENCODE v15 exons</a:t>
            </a:r>
          </a:p>
          <a:p>
            <a:r>
              <a:rPr lang="en-US" dirty="0" smtClean="0"/>
              <a:t>Metabolic pathways</a:t>
            </a:r>
          </a:p>
          <a:p>
            <a:r>
              <a:rPr lang="en-US" dirty="0" smtClean="0"/>
              <a:t>HPRD (protein interaction network)</a:t>
            </a:r>
          </a:p>
          <a:p>
            <a:r>
              <a:rPr lang="en-US" dirty="0" smtClean="0"/>
              <a:t>Transcription factor binding sites</a:t>
            </a:r>
          </a:p>
          <a:p>
            <a:r>
              <a:rPr lang="en-US" dirty="0" smtClean="0"/>
              <a:t>Other noncoding annotation sets?</a:t>
            </a:r>
          </a:p>
          <a:p>
            <a:pPr lvl="1"/>
            <a:r>
              <a:rPr lang="en-US" dirty="0" smtClean="0"/>
              <a:t>TF motifs, enhancers, </a:t>
            </a:r>
            <a:r>
              <a:rPr lang="en-US" dirty="0" err="1" smtClean="0"/>
              <a:t>ncRNA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afile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24207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GENCODE v15 exons</a:t>
            </a:r>
          </a:p>
          <a:p>
            <a:r>
              <a:rPr lang="en-US" dirty="0" smtClean="0"/>
              <a:t>GENCODE v15 exons</a:t>
            </a:r>
          </a:p>
          <a:p>
            <a:r>
              <a:rPr lang="en-US" dirty="0" smtClean="0"/>
              <a:t>GENCODE v15 exons</a:t>
            </a:r>
          </a:p>
          <a:p>
            <a:endParaRPr lang="en-US" dirty="0"/>
          </a:p>
          <a:p>
            <a:r>
              <a:rPr lang="en-US" dirty="0" smtClean="0"/>
              <a:t>Whole genome? Or just peaks?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24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on code to bridge recurrently mutated genes with recurrently mutated pathways</a:t>
            </a:r>
          </a:p>
          <a:p>
            <a:pPr lvl="1"/>
            <a:r>
              <a:rPr lang="en-US" dirty="0" smtClean="0"/>
              <a:t>Not ready yet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3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Baca recurrences</a:t>
            </a:r>
          </a:p>
          <a:p>
            <a:pPr lvl="1"/>
            <a:r>
              <a:rPr lang="en-US" dirty="0" smtClean="0"/>
              <a:t>TF peaks/motifs</a:t>
            </a:r>
          </a:p>
          <a:p>
            <a:pPr lvl="1"/>
            <a:r>
              <a:rPr lang="en-US" dirty="0" smtClean="0"/>
              <a:t>Enhancers</a:t>
            </a:r>
          </a:p>
          <a:p>
            <a:pPr lvl="1"/>
            <a:r>
              <a:rPr lang="en-US" dirty="0" smtClean="0"/>
              <a:t>Introns</a:t>
            </a:r>
          </a:p>
          <a:p>
            <a:r>
              <a:rPr lang="en-US" dirty="0" err="1" smtClean="0"/>
              <a:t>Halaban</a:t>
            </a:r>
            <a:r>
              <a:rPr lang="en-US" dirty="0" smtClean="0"/>
              <a:t> melanoma </a:t>
            </a:r>
            <a:r>
              <a:rPr lang="en-US" dirty="0" err="1" smtClean="0"/>
              <a:t>exome</a:t>
            </a:r>
            <a:r>
              <a:rPr lang="en-US" dirty="0" smtClean="0"/>
              <a:t> recurrences</a:t>
            </a:r>
          </a:p>
          <a:p>
            <a:pPr lvl="1"/>
            <a:r>
              <a:rPr lang="en-US" dirty="0" smtClean="0"/>
              <a:t>Genes and pathways</a:t>
            </a:r>
          </a:p>
          <a:p>
            <a:r>
              <a:rPr lang="en-US" dirty="0" smtClean="0"/>
              <a:t>Discussion on statistical significance calculations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4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 Progress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4055859"/>
            <a:ext cx="8229600" cy="232844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Completed LARVA runs for many cancer datasets and annotation file sets</a:t>
            </a:r>
          </a:p>
          <a:p>
            <a:pPr lvl="1"/>
            <a:r>
              <a:rPr lang="en-US" dirty="0" smtClean="0"/>
              <a:t>x = Completed</a:t>
            </a:r>
          </a:p>
          <a:p>
            <a:pPr lvl="1"/>
            <a:r>
              <a:rPr lang="en-US" dirty="0" smtClean="0"/>
              <a:t>IPR = in progress</a:t>
            </a:r>
          </a:p>
          <a:p>
            <a:pPr lvl="1"/>
            <a:r>
              <a:rPr lang="en-US" dirty="0" smtClean="0"/>
              <a:t>N/A indicates cancer </a:t>
            </a:r>
            <a:r>
              <a:rPr lang="en-US" dirty="0" err="1" smtClean="0"/>
              <a:t>exome</a:t>
            </a:r>
            <a:r>
              <a:rPr lang="en-US" dirty="0" smtClean="0"/>
              <a:t> datasets crossed with noncodin</a:t>
            </a:r>
            <a:r>
              <a:rPr lang="en-US" dirty="0" smtClean="0"/>
              <a:t>g annotation sets</a:t>
            </a:r>
          </a:p>
          <a:p>
            <a:r>
              <a:rPr lang="en-US" dirty="0" err="1" smtClean="0"/>
              <a:t>Glioma</a:t>
            </a:r>
            <a:r>
              <a:rPr lang="en-US" dirty="0" smtClean="0"/>
              <a:t> and prostate cancer rows are complete</a:t>
            </a:r>
          </a:p>
          <a:p>
            <a:pPr lvl="1"/>
            <a:r>
              <a:rPr lang="en-US" dirty="0" smtClean="0"/>
              <a:t>Grasso not complete because it was supplanted by </a:t>
            </a:r>
            <a:r>
              <a:rPr lang="en-US" dirty="0" err="1" smtClean="0"/>
              <a:t>Barbieri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Waiting for LARVA(</a:t>
            </a:r>
            <a:r>
              <a:rPr lang="en-US" dirty="0" err="1" smtClean="0"/>
              <a:t>Halaban</a:t>
            </a:r>
            <a:r>
              <a:rPr lang="en-US" dirty="0" smtClean="0"/>
              <a:t> melanoma, HPRD) to finish (IPR)</a:t>
            </a:r>
            <a:endParaRPr lang="en-US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17298"/>
              </p:ext>
            </p:extLst>
          </p:nvPr>
        </p:nvGraphicFramePr>
        <p:xfrm>
          <a:off x="119126" y="1344547"/>
          <a:ext cx="8951167" cy="2488919"/>
        </p:xfrm>
        <a:graphic>
          <a:graphicData uri="http://schemas.openxmlformats.org/drawingml/2006/table">
            <a:tbl>
              <a:tblPr/>
              <a:tblGrid>
                <a:gridCol w="1211367"/>
                <a:gridCol w="822990"/>
                <a:gridCol w="702778"/>
                <a:gridCol w="601059"/>
                <a:gridCol w="1155885"/>
                <a:gridCol w="859978"/>
                <a:gridCol w="878472"/>
                <a:gridCol w="601059"/>
                <a:gridCol w="878472"/>
                <a:gridCol w="638048"/>
                <a:gridCol w="601059"/>
              </a:tblGrid>
              <a:tr h="142404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Coding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Noncoding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Qfiles \ Dfiles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GENCODE exons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wikiPathways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HPRD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GENCODE pseudogenes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GENCODE ncRNA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ENCODE ChIP-seq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TF motifs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GENCODE Introns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ChromHMM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DRM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Gunel Glioma gr2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Gunel Glioma gr4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Gunel Glioma IDH1+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Gunel Glioma IDH1-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Berger PCA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Korbel PCA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Barbieri PCA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Baca PCA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Grasso PCA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Halaban Melanoma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IPR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Imielinski Lung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Pleasance Melanoma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Nik-Zainal Breast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Korbel Medulloblastoma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TCGA OV WGS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7" marR="9247" marT="92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360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LARVA(Baca, TF peaks)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561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Excerpt of top sets of peaks</a:t>
            </a:r>
          </a:p>
          <a:p>
            <a:pPr lvl="1"/>
            <a:r>
              <a:rPr lang="en-US" dirty="0" smtClean="0"/>
              <a:t>Separate files for each peak set indicating the top peaks</a:t>
            </a:r>
          </a:p>
          <a:p>
            <a:r>
              <a:rPr lang="en-US" dirty="0" smtClean="0"/>
              <a:t>Many peak sets covered by all samples, and many recurrent variants</a:t>
            </a:r>
          </a:p>
          <a:p>
            <a:r>
              <a:rPr lang="en-US" dirty="0" smtClean="0"/>
              <a:t>Dominated by factors with many peaks</a:t>
            </a:r>
          </a:p>
          <a:p>
            <a:pPr lvl="1"/>
            <a:r>
              <a:rPr lang="en-US" dirty="0" smtClean="0"/>
              <a:t>Statistical significance computations forthcoming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503640"/>
              </p:ext>
            </p:extLst>
          </p:nvPr>
        </p:nvGraphicFramePr>
        <p:xfrm>
          <a:off x="539434" y="4115815"/>
          <a:ext cx="8229600" cy="2605660"/>
        </p:xfrm>
        <a:graphic>
          <a:graphicData uri="http://schemas.openxmlformats.org/drawingml/2006/table">
            <a:tbl>
              <a:tblPr/>
              <a:tblGrid>
                <a:gridCol w="6372922"/>
                <a:gridCol w="861432"/>
                <a:gridCol w="995246"/>
              </a:tblGrid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peakSeq.optimal.wgEncodeSydhTfbsTrexhek293Znf263UcdAlnRep0_vs_wgEncodeSydhTfbsThek293InputUcdAlnRep1.narrowPeak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peakSeq.optimal.wgEncodeHaibTfbsHct116Pol24h8V0416101AlnRep0_vs_wgEncodeHaibTfbsHct116ControlV0416101AlnRep2.narrowPeak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peakSeq.optimal.wgEncodeHaibTfbsK562MaxV0416102AlnRep0_vs_wgEncodeHaibTfbsK562ControlPcr1xAlnRep0.narrowPeak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peakSeq.optimal.wgEncodeOpenChromChipK562CmycAlnRep0_vs_wgEncodeOpenChromChipK562InputAlnRep1.narrowPeak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peakSeq.optimal.wgEncodeOpenChromChipK562CtcfAlnRep0_vs_wgEncodeOpenChromChipK562InputAlnRep1.narrowPeak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peakSeq.optimal.wgEncodeOpenChromChipK562Pol2AlnRep0_vs_wgEncodeOpenChromChipK562InputAlnRep1.narrowPeak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peakSeq.optimal.wgEncodeHaibTfbsK562Yy1V0416101AlnRep0_vs_wgEncodeHaibTfbsK562ControlV0416101AlnRep0.narrowPeak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peakSeq.optimal.wgEncodeHaibTfbsK562Yy1V0416102AlnRep0_vs_wgEncodeHaibTfbsK562ControlPcr1xAlnRep0.narrowPeak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peakSeq.optimal.wgEncodeHaibTfbsK562Pol24h8Pcr1xAlnRep0_vs_wgEncodeHaibTfbsK562ControlPcr1xAlnRep0.narrowPeak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peakSeq.optimal.wgEncodeHaibTfbsK562Pol24h8V0416101AlnRep0_vs_wgEncodeHaibTfbsK562ControlV0416101AlnRep0.narrowPeak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peakSeq.optimal.wgEncodeHaibTfbsK562Pol2V0416101AlnRep0_vs_wgEncodeHaibTfbsK562ControlV0416101AlnRep0.narrowPeak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peakSeq.optimal.wgEncodeHaibTfbsA549Pol2Pcr2xDexaAlnRep0_vs_wgEncodeHaibTfbsA549ControlPcr2xDexaAlnRep0.narrowPeak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peakSeq.optimal.wgEncodeHaibTfbsA549Pol2Pcr2xEtoh02AlnRep0_vs_wgEncodeHaibTfbsA549ControlPcr2xEtoh02AlnRep2.narrowPeak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peakSeq.optimal.wgEncodeHaibTfbsK562E2f6h50V0416102AlnRep0_vs_wgEncodeHaibTfbsK562ControlPcr1xAlnRep0.narrowPeak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peakSeq.optimal.wgEncodeHaibTfbsHelas3Pol2Pcr1xAlnRep0_vs_wgEncodeHaibTfbsHelas3ControlPcr1xAlnRep0.narrowPeak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peakSeq.optimal.wgEncodeOpenChromChipHepg2CmycAlnRep0_vs_wgEncodeOpenChromChipHepg2InputAlnRep1.narrowPeak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peakSeq.optimal.wgEncodeOpenChromChipHepg2CtcfAlnRep0_vs_wgEncodeOpenChromChipHepg2InputAlnRep1.narrowPeak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peakSeq.optimal.wgEncodeOpenChromChipHepg2Pol2AlnRep0_vs_wgEncodeOpenChromChipHepg2InputAlnRep1.narrowPeak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peakSeq.optimal.wgEncodeOpenChromChipProgfibCtcfAlnRep0_vs_wgEncodeOpenChromChipProgfibInputAlnRep1.narrowPeak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8363" marR="8363" marT="83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191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LARVA(Baca, TF motifs)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motif categories mutated in at least half the samples</a:t>
            </a:r>
          </a:p>
          <a:p>
            <a:r>
              <a:rPr lang="en-US" dirty="0" smtClean="0"/>
              <a:t>Notable factors with high numbers of recurrent variants: EGR1, SP1</a:t>
            </a:r>
          </a:p>
          <a:p>
            <a:pPr lvl="1"/>
            <a:r>
              <a:rPr lang="en-US" dirty="0" smtClean="0"/>
              <a:t>All recurrent variants here fall into separate annotations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048870"/>
              </p:ext>
            </p:extLst>
          </p:nvPr>
        </p:nvGraphicFramePr>
        <p:xfrm>
          <a:off x="3260112" y="4212658"/>
          <a:ext cx="4597400" cy="2542540"/>
        </p:xfrm>
        <a:graphic>
          <a:graphicData uri="http://schemas.openxmlformats.org/drawingml/2006/table">
            <a:tbl>
              <a:tblPr/>
              <a:tblGrid>
                <a:gridCol w="1778000"/>
                <a:gridCol w="1308100"/>
                <a:gridCol w="1511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Motif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RAD21.bound.4col.bed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CTCF.bound.4col.bed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EGR1.bound.4col.bed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SP1.bound.4col.bed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YY1.bound.4col.bed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FOXA1.bound.4col.bed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GATA2.bound.4col.bed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SMC3.bound.4col.bed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STAT3.bound.4col.bed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EP300.bound.4col.bed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MAX.bound.4col.bed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5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 (Baca,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Excerpts from the top of the list of mutated enhancers</a:t>
            </a:r>
          </a:p>
          <a:p>
            <a:r>
              <a:rPr lang="en-US" dirty="0" smtClean="0"/>
              <a:t>Relative to total number of samples, not so interesting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142437"/>
              </p:ext>
            </p:extLst>
          </p:nvPr>
        </p:nvGraphicFramePr>
        <p:xfrm>
          <a:off x="194974" y="4042467"/>
          <a:ext cx="3377650" cy="2672272"/>
        </p:xfrm>
        <a:graphic>
          <a:graphicData uri="http://schemas.openxmlformats.org/drawingml/2006/table">
            <a:tbl>
              <a:tblPr/>
              <a:tblGrid>
                <a:gridCol w="675530"/>
                <a:gridCol w="675530"/>
                <a:gridCol w="675530"/>
                <a:gridCol w="675530"/>
                <a:gridCol w="675530"/>
              </a:tblGrid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chr6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151361400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151368337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131940728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131944228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51764953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51766539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112356544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112356730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112356600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112356731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chr9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20658600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20658688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chr9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131679200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131679800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chrX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155230649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155231751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148930011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148931799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207394200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207394554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3532634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3538683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51764964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51765200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chr19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15182754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15186162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44356892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44358200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6811400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6811536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chr8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142953253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142953564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393" marR="10393" marT="103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011694"/>
              </p:ext>
            </p:extLst>
          </p:nvPr>
        </p:nvGraphicFramePr>
        <p:xfrm>
          <a:off x="4934526" y="4042467"/>
          <a:ext cx="3506285" cy="2679008"/>
        </p:xfrm>
        <a:graphic>
          <a:graphicData uri="http://schemas.openxmlformats.org/drawingml/2006/table">
            <a:tbl>
              <a:tblPr/>
              <a:tblGrid>
                <a:gridCol w="701257"/>
                <a:gridCol w="701257"/>
                <a:gridCol w="701257"/>
                <a:gridCol w="701257"/>
                <a:gridCol w="701257"/>
              </a:tblGrid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chr14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94441001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94445700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chr15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22525601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22529200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chr17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60535601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60537200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chr19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7409401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7412100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chr17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78996801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78998000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60415701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60416600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134822101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134824800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54131901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54134100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chr14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105823201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105823800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chr15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93876501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93877700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chr16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2788301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2790400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chr16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2960401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2963600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chr16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81847001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81853200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chr17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30136001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30136200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chr17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62007101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62010800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chr17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79992201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79996200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788" marR="10788" marT="10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714" y="3647356"/>
            <a:ext cx="137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ChromHMM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34017" y="3673135"/>
            <a:ext cx="66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DRM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0850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LARVA(Baca, introns)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Top 30</a:t>
            </a:r>
          </a:p>
          <a:p>
            <a:r>
              <a:rPr lang="en-US" dirty="0" smtClean="0"/>
              <a:t>For comparison, the highest GENCODE exon</a:t>
            </a:r>
          </a:p>
          <a:p>
            <a:pPr lvl="1"/>
            <a:r>
              <a:rPr lang="en-US" dirty="0" smtClean="0"/>
              <a:t># samples mutated is 12</a:t>
            </a:r>
          </a:p>
          <a:p>
            <a:pPr lvl="1"/>
            <a:r>
              <a:rPr lang="en-US" dirty="0" smtClean="0"/>
              <a:t># recurrent variants is 4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12815397"/>
              </p:ext>
            </p:extLst>
          </p:nvPr>
        </p:nvGraphicFramePr>
        <p:xfrm>
          <a:off x="4567038" y="1600192"/>
          <a:ext cx="3784314" cy="5181600"/>
        </p:xfrm>
        <a:graphic>
          <a:graphicData uri="http://schemas.openxmlformats.org/drawingml/2006/table">
            <a:tbl>
              <a:tblPr/>
              <a:tblGrid>
                <a:gridCol w="630719"/>
                <a:gridCol w="630719"/>
                <a:gridCol w="630719"/>
                <a:gridCol w="630719"/>
                <a:gridCol w="630719"/>
                <a:gridCol w="630719"/>
              </a:tblGrid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85009590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85775631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CADM2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76484580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77089036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ROBO2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158991673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159481501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IQCJ-SCHIP1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107863104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108440689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FAM155A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76976043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77743793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LRRTM4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27791348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28125543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CTD-3006G17.2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3889622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4277474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CSMD1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78636523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79082335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MAGI2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59829994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60318618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CDH4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145814066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146471362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CNTNAP2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chrX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104049121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104440156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IL1RAPL2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1421356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1779244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ADARB2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75986754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76360246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ROBO2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115805404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116163723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LSAMP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127485055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127876446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RP11-123G5.1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77147492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77526564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ROBO2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40955274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41244346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LRRC4C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153750149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154002194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DPP6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64808107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65046004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RP11-32K4.1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40669829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40955184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LRRC4C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31498246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31883734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NRG1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80136924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80532242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CTNNA2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10033791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10340962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PTPRD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132919529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133015101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ANKRD30BL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158109625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158282426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PTPRN2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35093558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35384149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AC012593.1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115464752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115807724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DPP10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5650153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5917303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RP11-420N3.2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117806348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118215469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RP11-384F7.1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75056846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75352099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RP11-554D15.1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704" marR="9704" marT="9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1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Halaban</a:t>
            </a:r>
            <a:r>
              <a:rPr lang="en-US" dirty="0" smtClean="0"/>
              <a:t>, GENCODE Exons)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genes are mutated in most or all samples</a:t>
            </a:r>
          </a:p>
          <a:p>
            <a:r>
              <a:rPr lang="en-US" dirty="0" smtClean="0"/>
              <a:t>This list is sorted by # recurrent variants in an exon</a:t>
            </a:r>
          </a:p>
          <a:p>
            <a:r>
              <a:rPr lang="en-US" dirty="0" smtClean="0"/>
              <a:t>There’s a lot of MUC genes dominating the top genes with recurrent variants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2805274"/>
          <a:ext cx="4038600" cy="2115815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chr3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195505661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195518368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MUC4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chr11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1015762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1018770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chr7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100674882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100687100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MUC17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chr14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105404403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105421136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AHNAK2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152275179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152287223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FLG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chr19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9056173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9077865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MUC16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chrX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140993195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140996616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MAGEC1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chr11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1262081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1272973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MUC5B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201175211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201182749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IGFN1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chr8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10464408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10470856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RP1L1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chr11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1092080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1093933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MUC2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chr19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4510458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4513716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PLIN4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chr7</a:t>
                      </a:r>
                    </a:p>
                  </a:txBody>
                  <a:tcPr marL="10355" marR="10355" marT="10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100633866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100648800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MUC12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0355" marR="10355" marT="10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2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Halaban</a:t>
            </a:r>
            <a:r>
              <a:rPr lang="en-US" dirty="0" smtClean="0"/>
              <a:t>, Pathways)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492250" y="1907381"/>
          <a:ext cx="6159500" cy="3911600"/>
        </p:xfrm>
        <a:graphic>
          <a:graphicData uri="http://schemas.openxmlformats.org/drawingml/2006/table">
            <a:tbl>
              <a:tblPr/>
              <a:tblGrid>
                <a:gridCol w="4508500"/>
                <a:gridCol w="8255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focal_adhesion.txt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gpcrs_class_a_rhodopsin-like.txt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striated_muscle_contraction.txt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gpcrs_other.txt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integrin_mediated_cell_adhesion.txt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insulin_signaling.txt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adipogenesis.txt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calcium_regulation_in_the_cardiac_cell.txt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regulation_of_actin_cytoskeleton.txt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complement_and_coagulation_cascades.txt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myometrial_relaxation_and_contraction_pathways.txt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regulation_of_toll-like_receptor_signaling_pathway.txt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toll_like_receptor_signaling_pathway.txt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egf_egfr_signaling_pathway.txt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vitamin_b12_metabolism.txt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g_protein_signaling_pathways.txt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senescence_and_autophagy.txt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alpha_6_beta_4_signaling_pathway.txt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androgen_receptor_signaling_pathway.txt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1FC5-2648-C949-BAA0-11D734989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1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1434</Words>
  <Application>Microsoft Macintosh PowerPoint</Application>
  <PresentationFormat>On-screen Show (4:3)</PresentationFormat>
  <Paragraphs>864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Saga of Recurrent Mutations: pN</vt:lpstr>
      <vt:lpstr>Overview</vt:lpstr>
      <vt:lpstr>Dataset Progress</vt:lpstr>
      <vt:lpstr>LARVA(Baca, TF peaks)</vt:lpstr>
      <vt:lpstr>LARVA(Baca, TF motifs)</vt:lpstr>
      <vt:lpstr>LARVA (Baca, enhancers)</vt:lpstr>
      <vt:lpstr>LARVA(Baca, introns)</vt:lpstr>
      <vt:lpstr>LARVA(Halaban, GENCODE Exons)</vt:lpstr>
      <vt:lpstr>LARVA(Halaban, Pathways)</vt:lpstr>
      <vt:lpstr>Calculating Statistical Significance</vt:lpstr>
      <vt:lpstr>Calculating Statistical Significance</vt:lpstr>
      <vt:lpstr>Calculating Statistical Significance</vt:lpstr>
      <vt:lpstr>Calculating Statistical Significance</vt:lpstr>
      <vt:lpstr>Future Work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79</cp:revision>
  <dcterms:created xsi:type="dcterms:W3CDTF">2013-07-24T18:25:51Z</dcterms:created>
  <dcterms:modified xsi:type="dcterms:W3CDTF">2013-07-24T23:57:39Z</dcterms:modified>
</cp:coreProperties>
</file>