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3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0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3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3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9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9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8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6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6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8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4FFBE-0AF1-48E6-81E2-CE5166ADA39A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A0AFD-09A8-44C8-8F13-B623904E4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6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GenomeSeek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5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GenomeSeek</a:t>
            </a:r>
            <a:r>
              <a:rPr lang="en-US" sz="3200" dirty="0" smtClean="0"/>
              <a:t>: Identify Genotype from Expression Data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How much information does expression data contain about </a:t>
            </a:r>
          </a:p>
          <a:p>
            <a:pPr lvl="1"/>
            <a:r>
              <a:rPr lang="en-US" dirty="0" smtClean="0"/>
              <a:t>Privacy</a:t>
            </a:r>
          </a:p>
          <a:p>
            <a:pPr lvl="2"/>
            <a:r>
              <a:rPr lang="en-US" dirty="0" smtClean="0"/>
              <a:t>Given corpus of functional genomics data, how much can we identify about genome of the person?</a:t>
            </a:r>
          </a:p>
          <a:p>
            <a:pPr lvl="1"/>
            <a:r>
              <a:rPr lang="en-US" dirty="0" smtClean="0"/>
              <a:t>How much information does variation in one genome “</a:t>
            </a:r>
            <a:r>
              <a:rPr lang="en-US" i="1" dirty="0" smtClean="0"/>
              <a:t>encode”</a:t>
            </a:r>
            <a:r>
              <a:rPr lang="en-US" dirty="0" smtClean="0"/>
              <a:t> into </a:t>
            </a:r>
            <a:r>
              <a:rPr lang="en-US" dirty="0" err="1" smtClean="0"/>
              <a:t>transcriptome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Different from the expression differences caused by different conditions.</a:t>
            </a:r>
          </a:p>
          <a:p>
            <a:pPr lvl="2"/>
            <a:r>
              <a:rPr lang="en-US" dirty="0" smtClean="0"/>
              <a:t>The inherent difference in expression between people that does not change over time</a:t>
            </a:r>
          </a:p>
          <a:p>
            <a:pPr lvl="1"/>
            <a:r>
              <a:rPr lang="en-US" dirty="0" smtClean="0"/>
              <a:t>Information theoretic approach:</a:t>
            </a:r>
          </a:p>
          <a:p>
            <a:pPr lvl="2"/>
            <a:r>
              <a:rPr lang="en-US" dirty="0" smtClean="0"/>
              <a:t>Mutual information between genotype and the expression distributions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eQTL</a:t>
            </a:r>
            <a:r>
              <a:rPr lang="en-US" dirty="0" smtClean="0"/>
              <a:t> identification:</a:t>
            </a:r>
          </a:p>
          <a:p>
            <a:pPr lvl="2"/>
            <a:r>
              <a:rPr lang="en-US" dirty="0" smtClean="0"/>
              <a:t>A more general thought process, i.e., genome-wide application</a:t>
            </a:r>
          </a:p>
          <a:p>
            <a:pPr lvl="2"/>
            <a:r>
              <a:rPr lang="en-US" dirty="0" smtClean="0"/>
              <a:t>Different problem: Identify a set of variants and features of expression that can be used to estimate the genotype from </a:t>
            </a:r>
            <a:r>
              <a:rPr lang="en-US" dirty="0" err="1" smtClean="0"/>
              <a:t>transcriptome</a:t>
            </a:r>
            <a:r>
              <a:rPr lang="en-US" dirty="0" smtClean="0"/>
              <a:t> data.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60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Expression: GEUVADIS data, 462 individuals</a:t>
            </a:r>
          </a:p>
          <a:p>
            <a:pPr lvl="1"/>
            <a:r>
              <a:rPr lang="en-US" dirty="0" err="1" smtClean="0"/>
              <a:t>Gencode</a:t>
            </a:r>
            <a:r>
              <a:rPr lang="en-US" dirty="0" smtClean="0"/>
              <a:t> v10 protein coding genes (20007 genes)</a:t>
            </a:r>
          </a:p>
          <a:p>
            <a:pPr lvl="1"/>
            <a:r>
              <a:rPr lang="en-US" dirty="0" smtClean="0"/>
              <a:t>Use the first 20 principal components (95% of the variance is accounted for) of expression matrix</a:t>
            </a:r>
          </a:p>
          <a:p>
            <a:pPr lvl="1"/>
            <a:r>
              <a:rPr lang="en-US" dirty="0" smtClean="0"/>
              <a:t>Projected the gene expressions on the PCs</a:t>
            </a:r>
          </a:p>
          <a:p>
            <a:pPr lvl="1"/>
            <a:r>
              <a:rPr lang="en-US" dirty="0" smtClean="0"/>
              <a:t>462x20 matrix for expressions.</a:t>
            </a:r>
          </a:p>
          <a:p>
            <a:r>
              <a:rPr lang="en-US" dirty="0" smtClean="0"/>
              <a:t>Genotypes: 1kG, 421 individuals</a:t>
            </a:r>
          </a:p>
          <a:p>
            <a:pPr lvl="1"/>
            <a:r>
              <a:rPr lang="en-US" dirty="0" smtClean="0"/>
              <a:t>Could not find the genotypes 41 individuals in G</a:t>
            </a:r>
          </a:p>
          <a:p>
            <a:pPr lvl="1"/>
            <a:r>
              <a:rPr lang="en-US" dirty="0" smtClean="0"/>
              <a:t>Used only SNPs in </a:t>
            </a:r>
            <a:r>
              <a:rPr lang="en-US" dirty="0" err="1" smtClean="0"/>
              <a:t>gencode</a:t>
            </a:r>
            <a:r>
              <a:rPr lang="en-US" dirty="0" smtClean="0"/>
              <a:t> v10 promoters</a:t>
            </a:r>
          </a:p>
          <a:p>
            <a:pPr lvl="2"/>
            <a:r>
              <a:rPr lang="en-US" dirty="0" smtClean="0"/>
              <a:t>30,000 SNPs</a:t>
            </a:r>
          </a:p>
          <a:p>
            <a:pPr lvl="1"/>
            <a:r>
              <a:rPr lang="en-US" dirty="0" smtClean="0"/>
              <a:t>Each SNP is converted to 0/1: Reference/Alternate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GenomeSeek</a:t>
            </a:r>
            <a:r>
              <a:rPr lang="en-US" sz="3200" dirty="0" smtClean="0"/>
              <a:t>: The extent of the relationship between genotypes and expression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36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GenomeSeek</a:t>
            </a:r>
            <a:r>
              <a:rPr lang="en-US" sz="3200" dirty="0" smtClean="0"/>
              <a:t>: The extent of the relationship between genotypes and expression</a:t>
            </a:r>
            <a:endParaRPr lang="en-US" sz="3200" dirty="0"/>
          </a:p>
        </p:txBody>
      </p:sp>
      <p:pic>
        <p:nvPicPr>
          <p:cNvPr id="1026" name="Picture 2" descr="C:\Users\Ozgun\Desktop\assembla-svn\documents-base\Presentations\July.24.2013_GenomeSeek\homb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91878"/>
            <a:ext cx="851816" cy="85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zgun\Desktop\assembla-svn\documents-base\Presentations\July.24.2013_GenomeSeek\homb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82478"/>
            <a:ext cx="851816" cy="85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Ozgun\Desktop\assembla-svn\documents-base\Presentations\July.24.2013_GenomeSeek\homb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013" y="4578350"/>
            <a:ext cx="851816" cy="85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819400" y="1981200"/>
            <a:ext cx="2057400" cy="0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168806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G_1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70625" y="267866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G_2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4568190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G_421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819400" y="3124200"/>
            <a:ext cx="2057400" cy="0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19400" y="5013722"/>
            <a:ext cx="2057400" cy="0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86200" y="3657600"/>
            <a:ext cx="0" cy="9144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62200" y="3733800"/>
            <a:ext cx="0" cy="6096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Ozgun\Desktop\Working_Directories\July.24.2013_GenomeSeek\gene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39478"/>
            <a:ext cx="1198563" cy="89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zgun\Desktop\Working_Directories\July.24.2013_GenomeSeek\gene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667000"/>
            <a:ext cx="1198563" cy="89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Ozgun\Desktop\Working_Directories\July.24.2013_GenomeSeek\gene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250" y="4572000"/>
            <a:ext cx="1198563" cy="89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763706" y="1066800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Genotype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57800" y="1066800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Expression</a:t>
            </a:r>
            <a:endParaRPr lang="en-US" b="1" i="1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5826213" y="3794522"/>
            <a:ext cx="0" cy="6858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6059269"/>
            <a:ext cx="3781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For each SNP,  compute the MI </a:t>
            </a:r>
          </a:p>
          <a:p>
            <a:pPr algn="ctr"/>
            <a:r>
              <a:rPr lang="en-US" dirty="0" smtClean="0"/>
              <a:t>between the SNP state and expression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6" idx="2"/>
          </p:cNvCxnSpPr>
          <p:nvPr/>
        </p:nvCxnSpPr>
        <p:spPr>
          <a:xfrm>
            <a:off x="2365921" y="5430166"/>
            <a:ext cx="682079" cy="5896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29" idx="2"/>
          </p:cNvCxnSpPr>
          <p:nvPr/>
        </p:nvCxnSpPr>
        <p:spPr>
          <a:xfrm flipH="1">
            <a:off x="5257800" y="5470922"/>
            <a:ext cx="578732" cy="54887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286000" y="6019800"/>
            <a:ext cx="38100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2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GenomeSeek</a:t>
            </a:r>
            <a:r>
              <a:rPr lang="en-US" sz="3200" dirty="0" smtClean="0"/>
              <a:t>: Shuffle the genomes</a:t>
            </a:r>
            <a:endParaRPr lang="en-US" sz="3200" dirty="0"/>
          </a:p>
        </p:txBody>
      </p:sp>
      <p:pic>
        <p:nvPicPr>
          <p:cNvPr id="1026" name="Picture 2" descr="C:\Users\Ozgun\Desktop\assembla-svn\documents-base\Presentations\July.24.2013_GenomeSeek\homb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91878"/>
            <a:ext cx="851816" cy="85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zgun\Desktop\assembla-svn\documents-base\Presentations\July.24.2013_GenomeSeek\homb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82478"/>
            <a:ext cx="851816" cy="85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Ozgun\Desktop\assembla-svn\documents-base\Presentations\July.24.2013_GenomeSeek\homb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013" y="4578350"/>
            <a:ext cx="851816" cy="85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819400" y="1981200"/>
            <a:ext cx="2057400" cy="0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9806" y="1688068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G_10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2678668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G_22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4568190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G_36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819400" y="3124200"/>
            <a:ext cx="2057400" cy="0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19400" y="5013722"/>
            <a:ext cx="2057400" cy="0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86200" y="3657600"/>
            <a:ext cx="0" cy="9144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62200" y="3733800"/>
            <a:ext cx="0" cy="6096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Ozgun\Desktop\Working_Directories\July.24.2013_GenomeSeek\gene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39478"/>
            <a:ext cx="1198563" cy="89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zgun\Desktop\Working_Directories\July.24.2013_GenomeSeek\gene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667000"/>
            <a:ext cx="1198563" cy="89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Ozgun\Desktop\Working_Directories\July.24.2013_GenomeSeek\gene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250" y="4572000"/>
            <a:ext cx="1198563" cy="89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718021" y="1066800"/>
            <a:ext cx="1205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Shuffled</a:t>
            </a:r>
          </a:p>
          <a:p>
            <a:pPr algn="ctr"/>
            <a:r>
              <a:rPr lang="en-US" b="1" i="1" dirty="0" smtClean="0"/>
              <a:t>Genotypes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57800" y="1066800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Expression</a:t>
            </a:r>
            <a:endParaRPr lang="en-US" b="1" i="1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5826213" y="3794522"/>
            <a:ext cx="0" cy="6858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6059269"/>
            <a:ext cx="3781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For each SNP,  compute the MI </a:t>
            </a:r>
          </a:p>
          <a:p>
            <a:pPr algn="ctr"/>
            <a:r>
              <a:rPr lang="en-US" dirty="0" smtClean="0"/>
              <a:t>between the SNP state and expression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6" idx="2"/>
          </p:cNvCxnSpPr>
          <p:nvPr/>
        </p:nvCxnSpPr>
        <p:spPr>
          <a:xfrm>
            <a:off x="2365921" y="5430166"/>
            <a:ext cx="682079" cy="5896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29" idx="2"/>
          </p:cNvCxnSpPr>
          <p:nvPr/>
        </p:nvCxnSpPr>
        <p:spPr>
          <a:xfrm flipH="1">
            <a:off x="5257800" y="5470922"/>
            <a:ext cx="578732" cy="54887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286000" y="6019800"/>
            <a:ext cx="38100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1143000" y="1447800"/>
            <a:ext cx="304800" cy="4038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-700475" y="3300704"/>
            <a:ext cx="3165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Shuffle genotypes for 200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4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GenomeSeek</a:t>
            </a:r>
            <a:r>
              <a:rPr lang="en-US" dirty="0" smtClean="0"/>
              <a:t>: Shuffle the genomes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dirty="0" smtClean="0"/>
              <a:t>True negatives: For each SNP, shuffle the genomes 10 times use the shuffled genomes as true negatives to estimate FDR</a:t>
            </a:r>
          </a:p>
          <a:p>
            <a:endParaRPr lang="en-US" dirty="0"/>
          </a:p>
        </p:txBody>
      </p:sp>
      <p:pic>
        <p:nvPicPr>
          <p:cNvPr id="2050" name="Picture 2" descr="C:\Users\Ozgun\Desktop\Working_Directories\July.24.2013_GenomeSeek\fdr_plo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67000"/>
            <a:ext cx="53340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3276600"/>
            <a:ext cx="2874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Threshold of 2: 2.5% (2.5%) </a:t>
            </a:r>
          </a:p>
          <a:p>
            <a:r>
              <a:rPr lang="en-US" dirty="0" smtClean="0"/>
              <a:t>Threshold of 3: 0.1% (0.5%)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572000" y="3505200"/>
            <a:ext cx="1600200" cy="25908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105400" y="3810000"/>
            <a:ext cx="1066800" cy="2362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4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316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GenomeSeek</vt:lpstr>
      <vt:lpstr>GenomeSeek: Identify Genotype from Expression Data</vt:lpstr>
      <vt:lpstr>GenomeSeek: The extent of the relationship between genotypes and expression</vt:lpstr>
      <vt:lpstr>GenomeSeek: The extent of the relationship between genotypes and expression</vt:lpstr>
      <vt:lpstr>GenomeSeek: Shuffle the genomes</vt:lpstr>
      <vt:lpstr>GenomeSeek: Shuffle the genomes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HombreSeq</dc:title>
  <dc:creator>Ozgun</dc:creator>
  <cp:lastModifiedBy>Ozgun</cp:lastModifiedBy>
  <cp:revision>12</cp:revision>
  <dcterms:created xsi:type="dcterms:W3CDTF">2013-07-24T18:05:42Z</dcterms:created>
  <dcterms:modified xsi:type="dcterms:W3CDTF">2013-07-24T19:39:19Z</dcterms:modified>
</cp:coreProperties>
</file>