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60" r:id="rId4"/>
    <p:sldId id="259" r:id="rId5"/>
    <p:sldId id="261" r:id="rId6"/>
    <p:sldId id="265" r:id="rId7"/>
    <p:sldId id="263" r:id="rId8"/>
    <p:sldId id="262" r:id="rId9"/>
    <p:sldId id="268" r:id="rId10"/>
    <p:sldId id="266" r:id="rId11"/>
    <p:sldId id="269" r:id="rId12"/>
    <p:sldId id="267" r:id="rId13"/>
    <p:sldId id="270" r:id="rId14"/>
    <p:sldId id="264" r:id="rId15"/>
    <p:sldId id="271" r:id="rId16"/>
    <p:sldId id="272" r:id="rId17"/>
    <p:sldId id="274" r:id="rId18"/>
    <p:sldId id="273" r:id="rId19"/>
    <p:sldId id="276" r:id="rId20"/>
    <p:sldId id="275" r:id="rId21"/>
    <p:sldId id="25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5" autoAdjust="0"/>
  </p:normalViewPr>
  <p:slideViewPr>
    <p:cSldViewPr snapToGrid="0" snapToObjects="1">
      <p:cViewPr varScale="1">
        <p:scale>
          <a:sx n="109" d="100"/>
          <a:sy n="109"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265FB-53B6-2A4A-A32B-5934543847FB}" type="datetimeFigureOut">
              <a:rPr lang="en-US" smtClean="0"/>
              <a:t>7/18/13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93415-5636-FA4E-816C-21CB835DBA4B}" type="slidenum">
              <a:rPr lang="en-US" smtClean="0"/>
              <a:t>‹#›</a:t>
            </a:fld>
            <a:endParaRPr lang="en-US"/>
          </a:p>
        </p:txBody>
      </p:sp>
    </p:spTree>
    <p:extLst>
      <p:ext uri="{BB962C8B-B14F-4D97-AF65-F5344CB8AC3E}">
        <p14:creationId xmlns:p14="http://schemas.microsoft.com/office/powerpoint/2010/main" val="3978176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C93415-5636-FA4E-816C-21CB835DBA4B}" type="slidenum">
              <a:rPr lang="en-US" smtClean="0"/>
              <a:t>1</a:t>
            </a:fld>
            <a:endParaRPr lang="en-US"/>
          </a:p>
        </p:txBody>
      </p:sp>
    </p:spTree>
    <p:extLst>
      <p:ext uri="{BB962C8B-B14F-4D97-AF65-F5344CB8AC3E}">
        <p14:creationId xmlns:p14="http://schemas.microsoft.com/office/powerpoint/2010/main" val="88798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tRNA,</a:t>
            </a:r>
            <a:r>
              <a:rPr lang="en-US" baseline="0" dirty="0" smtClean="0"/>
              <a:t> </a:t>
            </a:r>
            <a:r>
              <a:rPr lang="en-US" i="1" dirty="0" smtClean="0">
                <a:effectLst/>
              </a:rPr>
              <a:t>The Journal of Immunology</a:t>
            </a:r>
            <a:r>
              <a:rPr lang="en-US" dirty="0" smtClean="0">
                <a:effectLst/>
              </a:rPr>
              <a:t>, 2013, 190, 57.12</a:t>
            </a:r>
          </a:p>
          <a:p>
            <a:endParaRPr lang="en-US" dirty="0"/>
          </a:p>
        </p:txBody>
      </p:sp>
      <p:sp>
        <p:nvSpPr>
          <p:cNvPr id="4" name="Slide Number Placeholder 3"/>
          <p:cNvSpPr>
            <a:spLocks noGrp="1"/>
          </p:cNvSpPr>
          <p:nvPr>
            <p:ph type="sldNum" sz="quarter" idx="10"/>
          </p:nvPr>
        </p:nvSpPr>
        <p:spPr/>
        <p:txBody>
          <a:bodyPr/>
          <a:lstStyle/>
          <a:p>
            <a:fld id="{F6C93415-5636-FA4E-816C-21CB835DBA4B}" type="slidenum">
              <a:rPr lang="en-US" smtClean="0"/>
              <a:t>6</a:t>
            </a:fld>
            <a:endParaRPr lang="en-US"/>
          </a:p>
        </p:txBody>
      </p:sp>
    </p:spTree>
    <p:extLst>
      <p:ext uri="{BB962C8B-B14F-4D97-AF65-F5344CB8AC3E}">
        <p14:creationId xmlns:p14="http://schemas.microsoft.com/office/powerpoint/2010/main" val="25066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Adaptive Divergence of Duplicated Signaling Pathways Involves the Elimination of Crosstalk</a:t>
            </a:r>
          </a:p>
          <a:p>
            <a:r>
              <a:rPr lang="en-US" sz="1200" kern="1200" dirty="0" smtClean="0">
                <a:solidFill>
                  <a:schemeClr val="tx1"/>
                </a:solidFill>
                <a:latin typeface="+mn-lt"/>
                <a:ea typeface="+mn-ea"/>
                <a:cs typeface="+mn-cs"/>
              </a:rPr>
              <a:t>Ovals represent the set of response regulators recognized by a </a:t>
            </a:r>
            <a:r>
              <a:rPr lang="en-US" sz="1200" kern="1200" dirty="0" err="1" smtClean="0">
                <a:solidFill>
                  <a:schemeClr val="tx1"/>
                </a:solidFill>
                <a:latin typeface="+mn-lt"/>
                <a:ea typeface="+mn-ea"/>
                <a:cs typeface="+mn-cs"/>
              </a:rPr>
              <a:t>histidine</a:t>
            </a:r>
            <a:r>
              <a:rPr lang="en-US" sz="1200" kern="1200" dirty="0" smtClean="0">
                <a:solidFill>
                  <a:schemeClr val="tx1"/>
                </a:solidFill>
                <a:latin typeface="+mn-lt"/>
                <a:ea typeface="+mn-ea"/>
                <a:cs typeface="+mn-cs"/>
              </a:rPr>
              <a:t> kinase, as determined by its specificity residues (see also Figure 5). The </a:t>
            </a:r>
            <a:r>
              <a:rPr lang="en-US" sz="1200" kern="1200" dirty="0" err="1" smtClean="0">
                <a:solidFill>
                  <a:schemeClr val="tx1"/>
                </a:solidFill>
                <a:latin typeface="+mn-lt"/>
                <a:ea typeface="+mn-ea"/>
                <a:cs typeface="+mn-cs"/>
              </a:rPr>
              <a:t>NtrB-NtrC</a:t>
            </a:r>
            <a:r>
              <a:rPr lang="en-US" sz="1200" kern="1200" dirty="0" smtClean="0">
                <a:solidFill>
                  <a:schemeClr val="tx1"/>
                </a:solidFill>
                <a:latin typeface="+mn-lt"/>
                <a:ea typeface="+mn-ea"/>
                <a:cs typeface="+mn-cs"/>
              </a:rPr>
              <a:t> pathway is shown duplicating to produce the </a:t>
            </a:r>
            <a:r>
              <a:rPr lang="en-US" sz="1200" kern="1200" dirty="0" err="1" smtClean="0">
                <a:solidFill>
                  <a:schemeClr val="tx1"/>
                </a:solidFill>
                <a:latin typeface="+mn-lt"/>
                <a:ea typeface="+mn-ea"/>
                <a:cs typeface="+mn-cs"/>
              </a:rPr>
              <a:t>paralogous</a:t>
            </a:r>
            <a:r>
              <a:rPr lang="en-US" sz="1200" kern="1200" dirty="0" smtClean="0">
                <a:solidFill>
                  <a:schemeClr val="tx1"/>
                </a:solidFill>
                <a:latin typeface="+mn-lt"/>
                <a:ea typeface="+mn-ea"/>
                <a:cs typeface="+mn-cs"/>
              </a:rPr>
              <a:t> system </a:t>
            </a:r>
            <a:r>
              <a:rPr lang="en-US" sz="1200" kern="1200" dirty="0" err="1" smtClean="0">
                <a:solidFill>
                  <a:schemeClr val="tx1"/>
                </a:solidFill>
                <a:latin typeface="+mn-lt"/>
                <a:ea typeface="+mn-ea"/>
                <a:cs typeface="+mn-cs"/>
              </a:rPr>
              <a:t>NtrY-NtrX</a:t>
            </a:r>
            <a:r>
              <a:rPr lang="en-US" sz="1200" kern="1200" dirty="0" smtClean="0">
                <a:solidFill>
                  <a:schemeClr val="tx1"/>
                </a:solidFill>
                <a:latin typeface="+mn-lt"/>
                <a:ea typeface="+mn-ea"/>
                <a:cs typeface="+mn-cs"/>
              </a:rPr>
              <a:t>. As these pathways diverged, the specificity of </a:t>
            </a:r>
            <a:r>
              <a:rPr lang="en-US" sz="1200" kern="1200" dirty="0" err="1" smtClean="0">
                <a:solidFill>
                  <a:schemeClr val="tx1"/>
                </a:solidFill>
                <a:latin typeface="+mn-lt"/>
                <a:ea typeface="+mn-ea"/>
                <a:cs typeface="+mn-cs"/>
              </a:rPr>
              <a:t>NtrY</a:t>
            </a:r>
            <a:r>
              <a:rPr lang="en-US" sz="1200" kern="1200" dirty="0" smtClean="0">
                <a:solidFill>
                  <a:schemeClr val="tx1"/>
                </a:solidFill>
                <a:latin typeface="+mn-lt"/>
                <a:ea typeface="+mn-ea"/>
                <a:cs typeface="+mn-cs"/>
              </a:rPr>
              <a:t> overlapped that of </a:t>
            </a:r>
            <a:r>
              <a:rPr lang="en-US" sz="1200" kern="1200" dirty="0" err="1" smtClean="0">
                <a:solidFill>
                  <a:schemeClr val="tx1"/>
                </a:solidFill>
                <a:latin typeface="+mn-lt"/>
                <a:ea typeface="+mn-ea"/>
                <a:cs typeface="+mn-cs"/>
              </a:rPr>
              <a:t>PhoR</a:t>
            </a:r>
            <a:r>
              <a:rPr lang="en-US" sz="1200" kern="1200" dirty="0" smtClean="0">
                <a:solidFill>
                  <a:schemeClr val="tx1"/>
                </a:solidFill>
                <a:latin typeface="+mn-lt"/>
                <a:ea typeface="+mn-ea"/>
                <a:cs typeface="+mn-cs"/>
              </a:rPr>
              <a:t>, necessitating a change in </a:t>
            </a:r>
            <a:r>
              <a:rPr lang="en-US" sz="1200" kern="1200" dirty="0" err="1" smtClean="0">
                <a:solidFill>
                  <a:schemeClr val="tx1"/>
                </a:solidFill>
                <a:latin typeface="+mn-lt"/>
                <a:ea typeface="+mn-ea"/>
                <a:cs typeface="+mn-cs"/>
              </a:rPr>
              <a:t>PhoR</a:t>
            </a:r>
            <a:r>
              <a:rPr lang="en-US" sz="1200" kern="1200" dirty="0" smtClean="0">
                <a:solidFill>
                  <a:schemeClr val="tx1"/>
                </a:solidFill>
                <a:latin typeface="+mn-lt"/>
                <a:ea typeface="+mn-ea"/>
                <a:cs typeface="+mn-cs"/>
              </a:rPr>
              <a:t> specificity to yield the derived state with insulated pathways.	</a:t>
            </a:r>
            <a:endParaRPr lang="en-US" dirty="0" smtClean="0"/>
          </a:p>
          <a:p>
            <a:endParaRPr lang="en-US" dirty="0"/>
          </a:p>
        </p:txBody>
      </p:sp>
      <p:sp>
        <p:nvSpPr>
          <p:cNvPr id="4" name="Slide Number Placeholder 3"/>
          <p:cNvSpPr>
            <a:spLocks noGrp="1"/>
          </p:cNvSpPr>
          <p:nvPr>
            <p:ph type="sldNum" sz="quarter" idx="10"/>
          </p:nvPr>
        </p:nvSpPr>
        <p:spPr/>
        <p:txBody>
          <a:bodyPr/>
          <a:lstStyle/>
          <a:p>
            <a:fld id="{F6C93415-5636-FA4E-816C-21CB835DBA4B}" type="slidenum">
              <a:rPr lang="en-US" smtClean="0"/>
              <a:t>10</a:t>
            </a:fld>
            <a:endParaRPr lang="en-US"/>
          </a:p>
        </p:txBody>
      </p:sp>
    </p:spTree>
    <p:extLst>
      <p:ext uri="{BB962C8B-B14F-4D97-AF65-F5344CB8AC3E}">
        <p14:creationId xmlns:p14="http://schemas.microsoft.com/office/powerpoint/2010/main" val="190810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82041-E7E9-6E49-A866-CE9C7A454D6C}"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75831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82041-E7E9-6E49-A866-CE9C7A454D6C}"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412160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82041-E7E9-6E49-A866-CE9C7A454D6C}"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10298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82041-E7E9-6E49-A866-CE9C7A454D6C}"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16706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82041-E7E9-6E49-A866-CE9C7A454D6C}"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274019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82041-E7E9-6E49-A866-CE9C7A454D6C}"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82682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82041-E7E9-6E49-A866-CE9C7A454D6C}" type="datetimeFigureOut">
              <a:rPr lang="en-US" smtClean="0"/>
              <a:t>7/18/13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300503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82041-E7E9-6E49-A866-CE9C7A454D6C}" type="datetimeFigureOut">
              <a:rPr lang="en-US" smtClean="0"/>
              <a:t>7/18/13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144318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82041-E7E9-6E49-A866-CE9C7A454D6C}" type="datetimeFigureOut">
              <a:rPr lang="en-US" smtClean="0"/>
              <a:t>7/18/13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332232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82041-E7E9-6E49-A866-CE9C7A454D6C}"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170512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82041-E7E9-6E49-A866-CE9C7A454D6C}"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CDF38-91B2-084A-B370-4F68048D4A76}" type="slidenum">
              <a:rPr lang="en-US" smtClean="0"/>
              <a:t>‹#›</a:t>
            </a:fld>
            <a:endParaRPr lang="en-US"/>
          </a:p>
        </p:txBody>
      </p:sp>
    </p:spTree>
    <p:extLst>
      <p:ext uri="{BB962C8B-B14F-4D97-AF65-F5344CB8AC3E}">
        <p14:creationId xmlns:p14="http://schemas.microsoft.com/office/powerpoint/2010/main" val="2658098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82041-E7E9-6E49-A866-CE9C7A454D6C}" type="datetimeFigureOut">
              <a:rPr lang="en-US" smtClean="0"/>
              <a:t>7/18/13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CDF38-91B2-084A-B370-4F68048D4A76}" type="slidenum">
              <a:rPr lang="en-US" smtClean="0"/>
              <a:t>‹#›</a:t>
            </a:fld>
            <a:endParaRPr lang="en-US"/>
          </a:p>
        </p:txBody>
      </p:sp>
    </p:spTree>
    <p:extLst>
      <p:ext uri="{BB962C8B-B14F-4D97-AF65-F5344CB8AC3E}">
        <p14:creationId xmlns:p14="http://schemas.microsoft.com/office/powerpoint/2010/main" val="340895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term=Capra%20EJ%5BAuthor%5D&amp;cauthor=true&amp;cauthor_uid=22770222" TargetMode="External"/><Relationship Id="rId4" Type="http://schemas.openxmlformats.org/officeDocument/2006/relationships/hyperlink" Target="http://www.ncbi.nlm.nih.gov/pubmed?term=Perchuk%20BS%5BAuthor%5D&amp;cauthor=true&amp;cauthor_uid=22770222" TargetMode="External"/><Relationship Id="rId5" Type="http://schemas.openxmlformats.org/officeDocument/2006/relationships/hyperlink" Target="http://www.ncbi.nlm.nih.gov/pubmed?term=Skerker%20JM%5BAuthor%5D&amp;cauthor=true&amp;cauthor_uid=22770222" TargetMode="External"/><Relationship Id="rId6" Type="http://schemas.openxmlformats.org/officeDocument/2006/relationships/hyperlink" Target="http://www.ncbi.nlm.nih.gov/pubmed?term=Laub%20MT%5BAuthor%5D&amp;cauthor=true&amp;cauthor_uid=22770222" TargetMode="Externa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direct.com/science/journal/09609822/9/13" TargetMode="External"/><Relationship Id="rId4" Type="http://schemas.openxmlformats.org/officeDocument/2006/relationships/image" Target="../media/image8.png"/><Relationship Id="rId5" Type="http://schemas.openxmlformats.org/officeDocument/2006/relationships/hyperlink" Target="http://www.sciencedirect.com/science/journal/0147619X/67/2"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5953"/>
            <a:ext cx="7772400" cy="1470025"/>
          </a:xfrm>
        </p:spPr>
        <p:txBody>
          <a:bodyPr>
            <a:normAutofit fontScale="90000"/>
          </a:bodyPr>
          <a:lstStyle/>
          <a:p>
            <a:r>
              <a:rPr lang="en-US" dirty="0" smtClean="0"/>
              <a:t>Another strategy to make functional consistent orthology prediction</a:t>
            </a:r>
            <a:endParaRPr lang="en-US" dirty="0"/>
          </a:p>
        </p:txBody>
      </p:sp>
      <p:sp>
        <p:nvSpPr>
          <p:cNvPr id="3" name="Subtitle 2"/>
          <p:cNvSpPr>
            <a:spLocks noGrp="1"/>
          </p:cNvSpPr>
          <p:nvPr>
            <p:ph type="subTitle" idx="1"/>
          </p:nvPr>
        </p:nvSpPr>
        <p:spPr/>
        <p:txBody>
          <a:bodyPr/>
          <a:lstStyle/>
          <a:p>
            <a:r>
              <a:rPr lang="en-US" dirty="0" smtClean="0"/>
              <a:t>Gang Fang</a:t>
            </a:r>
          </a:p>
          <a:p>
            <a:r>
              <a:rPr lang="en-US" dirty="0" smtClean="0"/>
              <a:t>Gerstein lab 07/18/2013</a:t>
            </a:r>
            <a:endParaRPr lang="en-US" dirty="0"/>
          </a:p>
        </p:txBody>
      </p:sp>
    </p:spTree>
    <p:extLst>
      <p:ext uri="{BB962C8B-B14F-4D97-AF65-F5344CB8AC3E}">
        <p14:creationId xmlns:p14="http://schemas.microsoft.com/office/powerpoint/2010/main" val="8139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90" y="139782"/>
            <a:ext cx="5768980" cy="1143000"/>
          </a:xfrm>
        </p:spPr>
        <p:txBody>
          <a:bodyPr>
            <a:normAutofit/>
          </a:bodyPr>
          <a:lstStyle/>
          <a:p>
            <a:r>
              <a:rPr lang="en-US" sz="3200" dirty="0" smtClean="0"/>
              <a:t>Quick evolution after sub- or neo-functionalization</a:t>
            </a:r>
            <a:endParaRPr lang="en-US" sz="3200" dirty="0"/>
          </a:p>
        </p:txBody>
      </p:sp>
      <p:sp>
        <p:nvSpPr>
          <p:cNvPr id="5" name="Rectangle 4"/>
          <p:cNvSpPr/>
          <p:nvPr/>
        </p:nvSpPr>
        <p:spPr>
          <a:xfrm>
            <a:off x="4338096" y="5306832"/>
            <a:ext cx="4432223" cy="1369606"/>
          </a:xfrm>
          <a:prstGeom prst="rect">
            <a:avLst/>
          </a:prstGeom>
        </p:spPr>
        <p:txBody>
          <a:bodyPr wrap="square">
            <a:spAutoFit/>
          </a:bodyPr>
          <a:lstStyle/>
          <a:p>
            <a:r>
              <a:rPr lang="ro-RO" sz="1100" u="sng" dirty="0"/>
              <a:t>Cell. 2012 Jul 6;150(1):222-32. doi: 10.1016/j.cell.2012.05.033.</a:t>
            </a:r>
          </a:p>
          <a:p>
            <a:endParaRPr lang="ro-RO" sz="1100" b="1" u="sng" dirty="0" smtClean="0"/>
          </a:p>
          <a:p>
            <a:r>
              <a:rPr lang="ro-RO" sz="1400" b="1" u="sng" dirty="0" smtClean="0"/>
              <a:t>Adaptive </a:t>
            </a:r>
            <a:r>
              <a:rPr lang="ro-RO" sz="1400" b="1" u="sng" dirty="0"/>
              <a:t>mutations that prevent crosstalk enable the expansion of paralogous signaling protein families.</a:t>
            </a:r>
          </a:p>
          <a:p>
            <a:r>
              <a:rPr lang="ro-RO" sz="1100" u="sng" dirty="0" smtClean="0">
                <a:hlinkClick r:id="rId3"/>
              </a:rPr>
              <a:t>Capra </a:t>
            </a:r>
            <a:r>
              <a:rPr lang="ro-RO" sz="1100" u="sng" dirty="0">
                <a:hlinkClick r:id="rId3"/>
              </a:rPr>
              <a:t>EJ, </a:t>
            </a:r>
            <a:r>
              <a:rPr lang="ro-RO" sz="1100" u="sng" dirty="0">
                <a:hlinkClick r:id="rId4"/>
              </a:rPr>
              <a:t>Perchuk BS, </a:t>
            </a:r>
            <a:r>
              <a:rPr lang="ro-RO" sz="1100" u="sng" dirty="0">
                <a:hlinkClick r:id="rId5"/>
              </a:rPr>
              <a:t>Skerker JM, </a:t>
            </a:r>
            <a:r>
              <a:rPr lang="ro-RO" sz="1100" u="sng" dirty="0">
                <a:hlinkClick r:id="rId6"/>
              </a:rPr>
              <a:t>Laub MT.</a:t>
            </a:r>
          </a:p>
          <a:p>
            <a:r>
              <a:rPr lang="ro-RO" sz="1100" u="sng" dirty="0" smtClean="0"/>
              <a:t>Department </a:t>
            </a:r>
            <a:r>
              <a:rPr lang="ro-RO" sz="1100" u="sng" dirty="0"/>
              <a:t>of Biology, Massachusetts Institute of Technology, Cambridge, MA 02139, USA.</a:t>
            </a:r>
            <a:endParaRPr lang="en-US" sz="1100" dirty="0"/>
          </a:p>
        </p:txBody>
      </p:sp>
      <p:pic>
        <p:nvPicPr>
          <p:cNvPr id="6" name="Picture 5"/>
          <p:cNvPicPr>
            <a:picLocks noChangeAspect="1"/>
          </p:cNvPicPr>
          <p:nvPr/>
        </p:nvPicPr>
        <p:blipFill>
          <a:blip r:embed="rId7"/>
          <a:stretch>
            <a:fillRect/>
          </a:stretch>
        </p:blipFill>
        <p:spPr>
          <a:xfrm>
            <a:off x="86351" y="752948"/>
            <a:ext cx="3770635" cy="5520676"/>
          </a:xfrm>
          <a:prstGeom prst="rect">
            <a:avLst/>
          </a:prstGeom>
        </p:spPr>
      </p:pic>
    </p:spTree>
    <p:extLst>
      <p:ext uri="{BB962C8B-B14F-4D97-AF65-F5344CB8AC3E}">
        <p14:creationId xmlns:p14="http://schemas.microsoft.com/office/powerpoint/2010/main" val="72653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If discrete, we may have a way to identify functional consistent orthologs</a:t>
            </a:r>
            <a:endParaRPr lang="en-US" sz="3600" dirty="0"/>
          </a:p>
        </p:txBody>
      </p:sp>
      <p:sp>
        <p:nvSpPr>
          <p:cNvPr id="3" name="Content Placeholder 2"/>
          <p:cNvSpPr>
            <a:spLocks noGrp="1"/>
          </p:cNvSpPr>
          <p:nvPr>
            <p:ph idx="1"/>
          </p:nvPr>
        </p:nvSpPr>
        <p:spPr>
          <a:xfrm>
            <a:off x="457200" y="1748532"/>
            <a:ext cx="8229600" cy="2844800"/>
          </a:xfrm>
        </p:spPr>
        <p:txBody>
          <a:bodyPr>
            <a:normAutofit fontScale="85000" lnSpcReduction="20000"/>
          </a:bodyPr>
          <a:lstStyle/>
          <a:p>
            <a:r>
              <a:rPr lang="en-US" dirty="0" smtClean="0"/>
              <a:t>Amino acids substitutions </a:t>
            </a:r>
            <a:r>
              <a:rPr lang="en-US" i="1" dirty="0" smtClean="0"/>
              <a:t>per se</a:t>
            </a:r>
            <a:r>
              <a:rPr lang="en-US" dirty="0" smtClean="0"/>
              <a:t> are sure to be “continuous”, but substitutions are “randomly” preserved?     </a:t>
            </a:r>
          </a:p>
          <a:p>
            <a:pPr marL="0" indent="0" algn="r">
              <a:buNone/>
            </a:pPr>
            <a:r>
              <a:rPr lang="en-US" dirty="0" smtClean="0"/>
              <a:t> </a:t>
            </a:r>
            <a:r>
              <a:rPr lang="en-US" dirty="0" smtClean="0">
                <a:solidFill>
                  <a:srgbClr val="FF0000"/>
                </a:solidFill>
              </a:rPr>
              <a:t>- No.</a:t>
            </a:r>
          </a:p>
          <a:p>
            <a:r>
              <a:rPr lang="en-US" dirty="0" smtClean="0"/>
              <a:t>Gene fusion/fission/</a:t>
            </a:r>
            <a:r>
              <a:rPr lang="en-US" dirty="0" err="1" smtClean="0"/>
              <a:t>xenolog</a:t>
            </a:r>
            <a:r>
              <a:rPr lang="en-US" dirty="0" smtClean="0"/>
              <a:t> recombination/Chi-sequence     </a:t>
            </a:r>
          </a:p>
          <a:p>
            <a:pPr marL="0" indent="0" algn="r">
              <a:buNone/>
            </a:pPr>
            <a:r>
              <a:rPr lang="en-US" dirty="0" smtClean="0">
                <a:solidFill>
                  <a:srgbClr val="FF0000"/>
                </a:solidFill>
              </a:rPr>
              <a:t>- “discrete”.</a:t>
            </a:r>
            <a:endParaRPr lang="en-US" dirty="0">
              <a:solidFill>
                <a:srgbClr val="FF0000"/>
              </a:solidFill>
            </a:endParaRPr>
          </a:p>
        </p:txBody>
      </p:sp>
      <p:sp>
        <p:nvSpPr>
          <p:cNvPr id="5" name="TextBox 4"/>
          <p:cNvSpPr txBox="1"/>
          <p:nvPr/>
        </p:nvSpPr>
        <p:spPr>
          <a:xfrm>
            <a:off x="457200" y="4892301"/>
            <a:ext cx="7990088" cy="1600438"/>
          </a:xfrm>
          <a:prstGeom prst="rect">
            <a:avLst/>
          </a:prstGeom>
          <a:noFill/>
        </p:spPr>
        <p:txBody>
          <a:bodyPr wrap="square" rtlCol="0">
            <a:spAutoFit/>
          </a:bodyPr>
          <a:lstStyle/>
          <a:p>
            <a:r>
              <a:rPr lang="en-US" sz="1400" dirty="0"/>
              <a:t>Kumar P, </a:t>
            </a:r>
            <a:r>
              <a:rPr lang="en-US" sz="1400" dirty="0" err="1"/>
              <a:t>Henikoff</a:t>
            </a:r>
            <a:r>
              <a:rPr lang="en-US" sz="1400" dirty="0"/>
              <a:t> S, Ng PC (2009) Predicting the effects of coding non-synonymous variants on protein function using the SIFT algorithm. </a:t>
            </a:r>
            <a:r>
              <a:rPr lang="en-US" sz="1400" i="1" dirty="0"/>
              <a:t>Nature protocols</a:t>
            </a:r>
            <a:r>
              <a:rPr lang="en-US" sz="1400" dirty="0"/>
              <a:t> </a:t>
            </a:r>
            <a:r>
              <a:rPr lang="en-US" sz="1400" b="1" dirty="0"/>
              <a:t>4:</a:t>
            </a:r>
            <a:r>
              <a:rPr lang="en-US" sz="1400" dirty="0"/>
              <a:t> 1073-</a:t>
            </a:r>
            <a:r>
              <a:rPr lang="en-US" sz="1400" dirty="0" smtClean="0"/>
              <a:t>1081</a:t>
            </a:r>
            <a:endParaRPr lang="en-US" sz="1400" dirty="0"/>
          </a:p>
          <a:p>
            <a:r>
              <a:rPr lang="en-US" sz="1400" dirty="0"/>
              <a:t>Ng PC, </a:t>
            </a:r>
            <a:r>
              <a:rPr lang="en-US" sz="1400" dirty="0" err="1"/>
              <a:t>Henikoff</a:t>
            </a:r>
            <a:r>
              <a:rPr lang="en-US" sz="1400" dirty="0"/>
              <a:t> S (2001) Predicting deleterious amino acid substitutions. </a:t>
            </a:r>
            <a:r>
              <a:rPr lang="en-US" sz="1400" i="1" dirty="0"/>
              <a:t>Genome research</a:t>
            </a:r>
            <a:r>
              <a:rPr lang="en-US" sz="1400" dirty="0"/>
              <a:t> </a:t>
            </a:r>
            <a:r>
              <a:rPr lang="en-US" sz="1400" b="1" dirty="0"/>
              <a:t>11:</a:t>
            </a:r>
            <a:r>
              <a:rPr lang="en-US" sz="1400" dirty="0"/>
              <a:t> 863-</a:t>
            </a:r>
            <a:r>
              <a:rPr lang="en-US" sz="1400" dirty="0" smtClean="0"/>
              <a:t>874</a:t>
            </a:r>
          </a:p>
          <a:p>
            <a:r>
              <a:rPr lang="en-US" sz="1400" dirty="0"/>
              <a:t>Fang G, </a:t>
            </a:r>
            <a:r>
              <a:rPr lang="en-US" sz="1400" dirty="0" err="1"/>
              <a:t>Bhardwaj</a:t>
            </a:r>
            <a:r>
              <a:rPr lang="en-US" sz="1400" dirty="0"/>
              <a:t> N, </a:t>
            </a:r>
            <a:r>
              <a:rPr lang="en-US" sz="1400" dirty="0" err="1"/>
              <a:t>Robilotto</a:t>
            </a:r>
            <a:r>
              <a:rPr lang="en-US" sz="1400" dirty="0"/>
              <a:t> R, Gerstein MB (2010) Getting started in gene </a:t>
            </a:r>
            <a:r>
              <a:rPr lang="en-US" sz="1400" dirty="0" err="1"/>
              <a:t>orthology</a:t>
            </a:r>
            <a:r>
              <a:rPr lang="en-US" sz="1400" dirty="0"/>
              <a:t> and functional analysis. </a:t>
            </a:r>
            <a:r>
              <a:rPr lang="en-US" sz="1400" i="1" dirty="0" err="1"/>
              <a:t>PLoS</a:t>
            </a:r>
            <a:r>
              <a:rPr lang="en-US" sz="1400" i="1" dirty="0"/>
              <a:t> computational biology</a:t>
            </a:r>
            <a:r>
              <a:rPr lang="en-US" sz="1400" dirty="0"/>
              <a:t> </a:t>
            </a:r>
            <a:r>
              <a:rPr lang="en-US" sz="1400" b="1" dirty="0"/>
              <a:t>6:</a:t>
            </a:r>
            <a:r>
              <a:rPr lang="en-US" sz="1400" dirty="0"/>
              <a:t> </a:t>
            </a:r>
            <a:r>
              <a:rPr lang="en-US" sz="1400" dirty="0" smtClean="0"/>
              <a:t>e1000703</a:t>
            </a:r>
          </a:p>
          <a:p>
            <a:r>
              <a:rPr lang="en-US" sz="1400" dirty="0" smtClean="0"/>
              <a:t>Smith </a:t>
            </a:r>
            <a:r>
              <a:rPr lang="en-US" sz="1400" dirty="0"/>
              <a:t>GR (2012) How </a:t>
            </a:r>
            <a:r>
              <a:rPr lang="en-US" sz="1400" dirty="0" err="1"/>
              <a:t>RecBCD</a:t>
            </a:r>
            <a:r>
              <a:rPr lang="en-US" sz="1400" dirty="0"/>
              <a:t> enzyme and Chi promote DNA break repair and recombination: a molecular biologist's view. </a:t>
            </a:r>
            <a:r>
              <a:rPr lang="en-US" sz="1400" i="1" dirty="0"/>
              <a:t>Microbiology and molecular biology reviews : MMBR</a:t>
            </a:r>
            <a:r>
              <a:rPr lang="en-US" sz="1400" dirty="0"/>
              <a:t> </a:t>
            </a:r>
            <a:r>
              <a:rPr lang="en-US" sz="1400" b="1" dirty="0"/>
              <a:t>76:</a:t>
            </a:r>
            <a:r>
              <a:rPr lang="en-US" sz="1400" dirty="0"/>
              <a:t> 217-</a:t>
            </a:r>
            <a:r>
              <a:rPr lang="en-US" sz="1400" dirty="0" smtClean="0"/>
              <a:t>228</a:t>
            </a:r>
            <a:endParaRPr lang="en-US" sz="1400" dirty="0"/>
          </a:p>
        </p:txBody>
      </p:sp>
    </p:spTree>
    <p:extLst>
      <p:ext uri="{BB962C8B-B14F-4D97-AF65-F5344CB8AC3E}">
        <p14:creationId xmlns:p14="http://schemas.microsoft.com/office/powerpoint/2010/main" val="31141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592"/>
          </a:xfrm>
        </p:spPr>
        <p:txBody>
          <a:bodyPr/>
          <a:lstStyle/>
          <a:p>
            <a:r>
              <a:rPr lang="en-US" dirty="0" smtClean="0"/>
              <a:t>How to get it? -- phylogeny</a:t>
            </a:r>
            <a:endParaRPr lang="en-US" dirty="0"/>
          </a:p>
        </p:txBody>
      </p:sp>
      <p:pic>
        <p:nvPicPr>
          <p:cNvPr id="5" name="Picture 4"/>
          <p:cNvPicPr>
            <a:picLocks noChangeAspect="1"/>
          </p:cNvPicPr>
          <p:nvPr/>
        </p:nvPicPr>
        <p:blipFill>
          <a:blip r:embed="rId2"/>
          <a:stretch>
            <a:fillRect/>
          </a:stretch>
        </p:blipFill>
        <p:spPr>
          <a:xfrm>
            <a:off x="243667" y="2062316"/>
            <a:ext cx="3890383" cy="3781452"/>
          </a:xfrm>
          <a:prstGeom prst="rect">
            <a:avLst/>
          </a:prstGeom>
        </p:spPr>
      </p:pic>
      <p:pic>
        <p:nvPicPr>
          <p:cNvPr id="6" name="Picture 5"/>
          <p:cNvPicPr>
            <a:picLocks noChangeAspect="1"/>
          </p:cNvPicPr>
          <p:nvPr/>
        </p:nvPicPr>
        <p:blipFill>
          <a:blip r:embed="rId3"/>
          <a:stretch>
            <a:fillRect/>
          </a:stretch>
        </p:blipFill>
        <p:spPr>
          <a:xfrm>
            <a:off x="1902077" y="1191230"/>
            <a:ext cx="2925400" cy="2663218"/>
          </a:xfrm>
          <a:prstGeom prst="rect">
            <a:avLst/>
          </a:prstGeom>
        </p:spPr>
      </p:pic>
      <p:sp>
        <p:nvSpPr>
          <p:cNvPr id="7" name="TextBox 6"/>
          <p:cNvSpPr txBox="1"/>
          <p:nvPr/>
        </p:nvSpPr>
        <p:spPr>
          <a:xfrm>
            <a:off x="1213768" y="6282052"/>
            <a:ext cx="1395634" cy="369332"/>
          </a:xfrm>
          <a:prstGeom prst="rect">
            <a:avLst/>
          </a:prstGeom>
          <a:noFill/>
        </p:spPr>
        <p:txBody>
          <a:bodyPr wrap="none" rtlCol="0">
            <a:spAutoFit/>
          </a:bodyPr>
          <a:lstStyle/>
          <a:p>
            <a:r>
              <a:rPr lang="en-US" dirty="0" err="1" smtClean="0"/>
              <a:t>PopZ</a:t>
            </a:r>
            <a:r>
              <a:rPr lang="en-US" dirty="0"/>
              <a:t> </a:t>
            </a:r>
            <a:r>
              <a:rPr lang="en-US" dirty="0" smtClean="0"/>
              <a:t>(</a:t>
            </a:r>
            <a:r>
              <a:rPr lang="en-US" i="1" dirty="0" smtClean="0"/>
              <a:t>E. coli</a:t>
            </a:r>
            <a:r>
              <a:rPr lang="en-US" dirty="0" smtClean="0"/>
              <a:t>)</a:t>
            </a:r>
            <a:endParaRPr lang="en-US" dirty="0"/>
          </a:p>
        </p:txBody>
      </p:sp>
      <p:pic>
        <p:nvPicPr>
          <p:cNvPr id="8" name="Picture 7"/>
          <p:cNvPicPr>
            <a:picLocks noChangeAspect="1"/>
          </p:cNvPicPr>
          <p:nvPr/>
        </p:nvPicPr>
        <p:blipFill>
          <a:blip r:embed="rId4"/>
          <a:stretch>
            <a:fillRect/>
          </a:stretch>
        </p:blipFill>
        <p:spPr>
          <a:xfrm>
            <a:off x="4772820" y="1775301"/>
            <a:ext cx="4371180" cy="4418619"/>
          </a:xfrm>
          <a:prstGeom prst="rect">
            <a:avLst/>
          </a:prstGeom>
        </p:spPr>
      </p:pic>
      <p:sp>
        <p:nvSpPr>
          <p:cNvPr id="9" name="TextBox 8"/>
          <p:cNvSpPr txBox="1"/>
          <p:nvPr/>
        </p:nvSpPr>
        <p:spPr>
          <a:xfrm>
            <a:off x="5825996" y="1299969"/>
            <a:ext cx="2256197" cy="369332"/>
          </a:xfrm>
          <a:prstGeom prst="rect">
            <a:avLst/>
          </a:prstGeom>
          <a:noFill/>
        </p:spPr>
        <p:txBody>
          <a:bodyPr wrap="none" rtlCol="0">
            <a:spAutoFit/>
          </a:bodyPr>
          <a:lstStyle/>
          <a:p>
            <a:r>
              <a:rPr lang="en-US" b="1" i="1" dirty="0" err="1" smtClean="0">
                <a:solidFill>
                  <a:srgbClr val="17BD19"/>
                </a:solidFill>
              </a:rPr>
              <a:t>GreenGenes</a:t>
            </a:r>
            <a:r>
              <a:rPr lang="en-US" b="1" i="1" dirty="0" smtClean="0">
                <a:solidFill>
                  <a:srgbClr val="17BD19"/>
                </a:solidFill>
              </a:rPr>
              <a:t> 16s Tree</a:t>
            </a:r>
            <a:endParaRPr lang="en-US" b="1" i="1" dirty="0">
              <a:solidFill>
                <a:srgbClr val="17BD19"/>
              </a:solidFill>
            </a:endParaRPr>
          </a:p>
        </p:txBody>
      </p:sp>
      <p:sp>
        <p:nvSpPr>
          <p:cNvPr id="10" name="Rectangle 9"/>
          <p:cNvSpPr/>
          <p:nvPr/>
        </p:nvSpPr>
        <p:spPr>
          <a:xfrm>
            <a:off x="6176585" y="6193920"/>
            <a:ext cx="1954381" cy="646331"/>
          </a:xfrm>
          <a:prstGeom prst="rect">
            <a:avLst/>
          </a:prstGeom>
        </p:spPr>
        <p:txBody>
          <a:bodyPr wrap="none">
            <a:spAutoFit/>
          </a:bodyPr>
          <a:lstStyle/>
          <a:p>
            <a:r>
              <a:rPr lang="en-US" dirty="0" err="1" smtClean="0"/>
              <a:t>greengenes.lbl.gov</a:t>
            </a:r>
            <a:endParaRPr lang="en-US" dirty="0" smtClean="0"/>
          </a:p>
          <a:p>
            <a:r>
              <a:rPr lang="en-US" dirty="0" smtClean="0">
                <a:solidFill>
                  <a:srgbClr val="FF0000"/>
                </a:solidFill>
              </a:rPr>
              <a:t>8.4</a:t>
            </a:r>
            <a:r>
              <a:rPr lang="en-US" dirty="0" smtClean="0"/>
              <a:t> M 16s </a:t>
            </a:r>
            <a:r>
              <a:rPr lang="en-US" dirty="0" err="1" smtClean="0"/>
              <a:t>rRNA</a:t>
            </a:r>
            <a:r>
              <a:rPr lang="en-US" dirty="0" smtClean="0"/>
              <a:t> </a:t>
            </a:r>
            <a:endParaRPr lang="en-US" dirty="0"/>
          </a:p>
        </p:txBody>
      </p:sp>
    </p:spTree>
    <p:extLst>
      <p:ext uri="{BB962C8B-B14F-4D97-AF65-F5344CB8AC3E}">
        <p14:creationId xmlns:p14="http://schemas.microsoft.com/office/powerpoint/2010/main" val="16385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2"/>
          </a:xfrm>
        </p:spPr>
        <p:txBody>
          <a:bodyPr>
            <a:normAutofit fontScale="90000"/>
          </a:bodyPr>
          <a:lstStyle/>
          <a:p>
            <a:r>
              <a:rPr lang="en-US" dirty="0" smtClean="0"/>
              <a:t>256 clades representing 2,300 species</a:t>
            </a:r>
            <a:endParaRPr lang="en-US" dirty="0"/>
          </a:p>
        </p:txBody>
      </p:sp>
      <p:pic>
        <p:nvPicPr>
          <p:cNvPr id="4" name="Picture 3"/>
          <p:cNvPicPr>
            <a:picLocks noChangeAspect="1"/>
          </p:cNvPicPr>
          <p:nvPr/>
        </p:nvPicPr>
        <p:blipFill>
          <a:blip r:embed="rId2"/>
          <a:stretch>
            <a:fillRect/>
          </a:stretch>
        </p:blipFill>
        <p:spPr>
          <a:xfrm>
            <a:off x="948362" y="1135040"/>
            <a:ext cx="7757330" cy="5568145"/>
          </a:xfrm>
          <a:prstGeom prst="rect">
            <a:avLst/>
          </a:prstGeom>
        </p:spPr>
      </p:pic>
    </p:spTree>
    <p:extLst>
      <p:ext uri="{BB962C8B-B14F-4D97-AF65-F5344CB8AC3E}">
        <p14:creationId xmlns:p14="http://schemas.microsoft.com/office/powerpoint/2010/main" val="472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0498"/>
          </a:xfrm>
        </p:spPr>
        <p:txBody>
          <a:bodyPr>
            <a:normAutofit fontScale="90000"/>
          </a:bodyPr>
          <a:lstStyle/>
          <a:p>
            <a:r>
              <a:rPr lang="en-US" sz="3200" dirty="0"/>
              <a:t>2D Protein Sequence Similarity Map (2D-PSSM)</a:t>
            </a:r>
            <a:br>
              <a:rPr lang="en-US" sz="3200" dirty="0"/>
            </a:br>
            <a:endParaRPr lang="en-US" sz="3200" dirty="0"/>
          </a:p>
        </p:txBody>
      </p:sp>
      <p:pic>
        <p:nvPicPr>
          <p:cNvPr id="4" name="Picture 3" descr="par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879" y="1205634"/>
            <a:ext cx="5461319" cy="5461319"/>
          </a:xfrm>
          <a:prstGeom prst="rect">
            <a:avLst/>
          </a:prstGeom>
        </p:spPr>
      </p:pic>
    </p:spTree>
    <p:extLst>
      <p:ext uri="{BB962C8B-B14F-4D97-AF65-F5344CB8AC3E}">
        <p14:creationId xmlns:p14="http://schemas.microsoft.com/office/powerpoint/2010/main" val="229980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ATPase and </a:t>
            </a:r>
            <a:r>
              <a:rPr lang="en-US" dirty="0" err="1" smtClean="0"/>
              <a:t>histidine</a:t>
            </a:r>
            <a:r>
              <a:rPr lang="en-US" dirty="0" smtClean="0"/>
              <a:t> kinases are known as the “trouble makers”</a:t>
            </a:r>
            <a:endParaRPr lang="en-US" dirty="0"/>
          </a:p>
        </p:txBody>
      </p:sp>
      <p:sp>
        <p:nvSpPr>
          <p:cNvPr id="4" name="Rectangle 3"/>
          <p:cNvSpPr/>
          <p:nvPr/>
        </p:nvSpPr>
        <p:spPr>
          <a:xfrm>
            <a:off x="800100" y="1873960"/>
            <a:ext cx="7150100" cy="2862323"/>
          </a:xfrm>
          <a:prstGeom prst="rect">
            <a:avLst/>
          </a:prstGeom>
        </p:spPr>
        <p:txBody>
          <a:bodyPr wrap="square">
            <a:spAutoFit/>
          </a:bodyPr>
          <a:lstStyle/>
          <a:p>
            <a:r>
              <a:rPr lang="en-US" i="1" dirty="0" smtClean="0"/>
              <a:t>“There are several large clusters in the current collection with complex relationships between members. Two of these, namely the adenosine </a:t>
            </a:r>
            <a:r>
              <a:rPr lang="en-US" i="1" dirty="0" err="1" smtClean="0"/>
              <a:t>triphosphatase</a:t>
            </a:r>
            <a:r>
              <a:rPr lang="en-US" i="1" dirty="0" smtClean="0"/>
              <a:t> (ATPase) components of ABC transporters and </a:t>
            </a:r>
            <a:r>
              <a:rPr lang="en-US" i="1" dirty="0" err="1" smtClean="0">
                <a:solidFill>
                  <a:srgbClr val="FF0000"/>
                </a:solidFill>
              </a:rPr>
              <a:t>histidine</a:t>
            </a:r>
            <a:r>
              <a:rPr lang="en-US" i="1" dirty="0" smtClean="0">
                <a:solidFill>
                  <a:srgbClr val="FF0000"/>
                </a:solidFill>
              </a:rPr>
              <a:t> kinase</a:t>
            </a:r>
            <a:r>
              <a:rPr lang="en-US" i="1" dirty="0" smtClean="0"/>
              <a:t>s, each include over 100 members. It is likely that subsequent detailed analysis of these large groups (for example, by phylogenetic tree methods) will result in their split into several distinct COGs, especially when more genomes are available. “</a:t>
            </a:r>
          </a:p>
          <a:p>
            <a:endParaRPr lang="en-US" i="1" dirty="0"/>
          </a:p>
          <a:p>
            <a:endParaRPr lang="en-US" i="1" dirty="0" smtClean="0"/>
          </a:p>
          <a:p>
            <a:r>
              <a:rPr lang="en-US" i="1" dirty="0" smtClean="0"/>
              <a:t>-</a:t>
            </a:r>
            <a:r>
              <a:rPr lang="en-US" i="1" dirty="0" err="1" smtClean="0"/>
              <a:t>Koonin</a:t>
            </a:r>
            <a:r>
              <a:rPr lang="en-US" i="1" dirty="0" smtClean="0"/>
              <a:t>, 1997</a:t>
            </a:r>
            <a:endParaRPr lang="en-US" i="1" dirty="0"/>
          </a:p>
        </p:txBody>
      </p:sp>
    </p:spTree>
    <p:extLst>
      <p:ext uri="{BB962C8B-B14F-4D97-AF65-F5344CB8AC3E}">
        <p14:creationId xmlns:p14="http://schemas.microsoft.com/office/powerpoint/2010/main" val="55995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6242"/>
          </a:xfrm>
        </p:spPr>
        <p:txBody>
          <a:bodyPr>
            <a:normAutofit fontScale="90000"/>
          </a:bodyPr>
          <a:lstStyle/>
          <a:p>
            <a:r>
              <a:rPr lang="en-US" dirty="0" smtClean="0"/>
              <a:t>Gaps are there</a:t>
            </a:r>
            <a:endParaRPr lang="en-US" dirty="0"/>
          </a:p>
        </p:txBody>
      </p:sp>
      <p:pic>
        <p:nvPicPr>
          <p:cNvPr id="4" name="Picture 3"/>
          <p:cNvPicPr>
            <a:picLocks noChangeAspect="1"/>
          </p:cNvPicPr>
          <p:nvPr/>
        </p:nvPicPr>
        <p:blipFill>
          <a:blip r:embed="rId2"/>
          <a:stretch>
            <a:fillRect/>
          </a:stretch>
        </p:blipFill>
        <p:spPr>
          <a:xfrm>
            <a:off x="624840" y="1737360"/>
            <a:ext cx="3296743" cy="2570480"/>
          </a:xfrm>
          <a:prstGeom prst="rect">
            <a:avLst/>
          </a:prstGeom>
        </p:spPr>
      </p:pic>
      <p:sp>
        <p:nvSpPr>
          <p:cNvPr id="5" name="TextBox 4"/>
          <p:cNvSpPr txBox="1"/>
          <p:nvPr/>
        </p:nvSpPr>
        <p:spPr>
          <a:xfrm>
            <a:off x="4135120" y="5210294"/>
            <a:ext cx="599105" cy="369332"/>
          </a:xfrm>
          <a:prstGeom prst="rect">
            <a:avLst/>
          </a:prstGeom>
          <a:noFill/>
        </p:spPr>
        <p:txBody>
          <a:bodyPr wrap="none" rtlCol="0">
            <a:spAutoFit/>
          </a:bodyPr>
          <a:lstStyle/>
          <a:p>
            <a:r>
              <a:rPr lang="en-US" dirty="0" err="1"/>
              <a:t>C</a:t>
            </a:r>
            <a:r>
              <a:rPr lang="en-US" dirty="0" err="1" smtClean="0"/>
              <a:t>trA</a:t>
            </a:r>
            <a:endParaRPr lang="en-US" dirty="0"/>
          </a:p>
        </p:txBody>
      </p:sp>
      <p:pic>
        <p:nvPicPr>
          <p:cNvPr id="6" name="Picture 5"/>
          <p:cNvPicPr>
            <a:picLocks noChangeAspect="1"/>
          </p:cNvPicPr>
          <p:nvPr/>
        </p:nvPicPr>
        <p:blipFill>
          <a:blip r:embed="rId3"/>
          <a:stretch>
            <a:fillRect/>
          </a:stretch>
        </p:blipFill>
        <p:spPr>
          <a:xfrm>
            <a:off x="4653280" y="1647763"/>
            <a:ext cx="3761740" cy="2810691"/>
          </a:xfrm>
          <a:prstGeom prst="rect">
            <a:avLst/>
          </a:prstGeom>
        </p:spPr>
      </p:pic>
      <p:sp>
        <p:nvSpPr>
          <p:cNvPr id="3" name="TextBox 2"/>
          <p:cNvSpPr txBox="1"/>
          <p:nvPr/>
        </p:nvSpPr>
        <p:spPr>
          <a:xfrm>
            <a:off x="1209040" y="6126480"/>
            <a:ext cx="3777672" cy="369332"/>
          </a:xfrm>
          <a:prstGeom prst="rect">
            <a:avLst/>
          </a:prstGeom>
          <a:noFill/>
        </p:spPr>
        <p:txBody>
          <a:bodyPr wrap="none" rtlCol="0">
            <a:spAutoFit/>
          </a:bodyPr>
          <a:lstStyle/>
          <a:p>
            <a:r>
              <a:rPr lang="en-US" dirty="0" smtClean="0"/>
              <a:t>Phylogenetic tree is carefully selected. </a:t>
            </a:r>
            <a:endParaRPr lang="en-US" dirty="0"/>
          </a:p>
        </p:txBody>
      </p:sp>
    </p:spTree>
    <p:extLst>
      <p:ext uri="{BB962C8B-B14F-4D97-AF65-F5344CB8AC3E}">
        <p14:creationId xmlns:p14="http://schemas.microsoft.com/office/powerpoint/2010/main" val="62024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840" y="274638"/>
            <a:ext cx="4338320" cy="1015682"/>
          </a:xfrm>
        </p:spPr>
        <p:txBody>
          <a:bodyPr>
            <a:normAutofit fontScale="90000"/>
          </a:bodyPr>
          <a:lstStyle/>
          <a:p>
            <a:r>
              <a:rPr lang="en-US" dirty="0" smtClean="0"/>
              <a:t>All give reasonable results </a:t>
            </a:r>
            <a:endParaRPr lang="en-US" dirty="0"/>
          </a:p>
        </p:txBody>
      </p:sp>
      <p:pic>
        <p:nvPicPr>
          <p:cNvPr id="4" name="Picture 3"/>
          <p:cNvPicPr>
            <a:picLocks noChangeAspect="1"/>
          </p:cNvPicPr>
          <p:nvPr/>
        </p:nvPicPr>
        <p:blipFill>
          <a:blip r:embed="rId2"/>
          <a:stretch>
            <a:fillRect/>
          </a:stretch>
        </p:blipFill>
        <p:spPr>
          <a:xfrm>
            <a:off x="436880" y="368876"/>
            <a:ext cx="3385820" cy="3003673"/>
          </a:xfrm>
          <a:prstGeom prst="rect">
            <a:avLst/>
          </a:prstGeom>
        </p:spPr>
      </p:pic>
      <p:sp>
        <p:nvSpPr>
          <p:cNvPr id="5" name="TextBox 4"/>
          <p:cNvSpPr txBox="1"/>
          <p:nvPr/>
        </p:nvSpPr>
        <p:spPr>
          <a:xfrm>
            <a:off x="3129280" y="557014"/>
            <a:ext cx="566419" cy="369332"/>
          </a:xfrm>
          <a:prstGeom prst="rect">
            <a:avLst/>
          </a:prstGeom>
          <a:noFill/>
        </p:spPr>
        <p:txBody>
          <a:bodyPr wrap="none" rtlCol="0">
            <a:spAutoFit/>
          </a:bodyPr>
          <a:lstStyle/>
          <a:p>
            <a:r>
              <a:rPr lang="en-US" dirty="0" err="1" smtClean="0"/>
              <a:t>FtsZ</a:t>
            </a:r>
            <a:endParaRPr lang="en-US" dirty="0"/>
          </a:p>
        </p:txBody>
      </p:sp>
      <p:pic>
        <p:nvPicPr>
          <p:cNvPr id="6" name="Picture 5"/>
          <p:cNvPicPr>
            <a:picLocks noChangeAspect="1"/>
          </p:cNvPicPr>
          <p:nvPr/>
        </p:nvPicPr>
        <p:blipFill>
          <a:blip r:embed="rId3"/>
          <a:stretch>
            <a:fillRect/>
          </a:stretch>
        </p:blipFill>
        <p:spPr>
          <a:xfrm>
            <a:off x="294640" y="3718428"/>
            <a:ext cx="3924300" cy="2816992"/>
          </a:xfrm>
          <a:prstGeom prst="rect">
            <a:avLst/>
          </a:prstGeom>
        </p:spPr>
      </p:pic>
      <p:sp>
        <p:nvSpPr>
          <p:cNvPr id="7" name="TextBox 6"/>
          <p:cNvSpPr txBox="1"/>
          <p:nvPr/>
        </p:nvSpPr>
        <p:spPr>
          <a:xfrm>
            <a:off x="3349653" y="3860800"/>
            <a:ext cx="692091" cy="369332"/>
          </a:xfrm>
          <a:prstGeom prst="rect">
            <a:avLst/>
          </a:prstGeom>
          <a:noFill/>
        </p:spPr>
        <p:txBody>
          <a:bodyPr wrap="none" rtlCol="0">
            <a:spAutoFit/>
          </a:bodyPr>
          <a:lstStyle/>
          <a:p>
            <a:r>
              <a:rPr lang="en-US" dirty="0" err="1" smtClean="0"/>
              <a:t>DnaA</a:t>
            </a:r>
            <a:endParaRPr lang="en-US" dirty="0"/>
          </a:p>
        </p:txBody>
      </p:sp>
      <p:pic>
        <p:nvPicPr>
          <p:cNvPr id="9" name="Picture 8"/>
          <p:cNvPicPr>
            <a:picLocks noChangeAspect="1"/>
          </p:cNvPicPr>
          <p:nvPr/>
        </p:nvPicPr>
        <p:blipFill>
          <a:blip r:embed="rId4"/>
          <a:stretch>
            <a:fillRect/>
          </a:stretch>
        </p:blipFill>
        <p:spPr>
          <a:xfrm>
            <a:off x="4727799" y="1725930"/>
            <a:ext cx="3948841" cy="4269740"/>
          </a:xfrm>
          <a:prstGeom prst="rect">
            <a:avLst/>
          </a:prstGeom>
        </p:spPr>
      </p:pic>
      <p:sp>
        <p:nvSpPr>
          <p:cNvPr id="10" name="TextBox 9"/>
          <p:cNvSpPr txBox="1"/>
          <p:nvPr/>
        </p:nvSpPr>
        <p:spPr>
          <a:xfrm>
            <a:off x="7843520" y="1889760"/>
            <a:ext cx="655010" cy="369332"/>
          </a:xfrm>
          <a:prstGeom prst="rect">
            <a:avLst/>
          </a:prstGeom>
          <a:noFill/>
        </p:spPr>
        <p:txBody>
          <a:bodyPr wrap="none" rtlCol="0">
            <a:spAutoFit/>
          </a:bodyPr>
          <a:lstStyle/>
          <a:p>
            <a:r>
              <a:rPr lang="en-US" dirty="0" err="1" smtClean="0"/>
              <a:t>PopZ</a:t>
            </a:r>
            <a:endParaRPr lang="en-US" dirty="0"/>
          </a:p>
        </p:txBody>
      </p:sp>
    </p:spTree>
    <p:extLst>
      <p:ext uri="{BB962C8B-B14F-4D97-AF65-F5344CB8AC3E}">
        <p14:creationId xmlns:p14="http://schemas.microsoft.com/office/powerpoint/2010/main" val="48515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Comparing to protein families with strong selection pressures</a:t>
            </a:r>
            <a:endParaRPr lang="en-US" sz="3200" dirty="0"/>
          </a:p>
        </p:txBody>
      </p:sp>
      <p:pic>
        <p:nvPicPr>
          <p:cNvPr id="4" name="Picture 3"/>
          <p:cNvPicPr>
            <a:picLocks noChangeAspect="1"/>
          </p:cNvPicPr>
          <p:nvPr/>
        </p:nvPicPr>
        <p:blipFill>
          <a:blip r:embed="rId2"/>
          <a:stretch>
            <a:fillRect/>
          </a:stretch>
        </p:blipFill>
        <p:spPr>
          <a:xfrm>
            <a:off x="0" y="2202651"/>
            <a:ext cx="3028950" cy="2952750"/>
          </a:xfrm>
          <a:prstGeom prst="rect">
            <a:avLst/>
          </a:prstGeom>
        </p:spPr>
      </p:pic>
      <p:pic>
        <p:nvPicPr>
          <p:cNvPr id="5" name="Picture 4"/>
          <p:cNvPicPr>
            <a:picLocks noChangeAspect="1"/>
          </p:cNvPicPr>
          <p:nvPr/>
        </p:nvPicPr>
        <p:blipFill>
          <a:blip r:embed="rId3"/>
          <a:stretch>
            <a:fillRect/>
          </a:stretch>
        </p:blipFill>
        <p:spPr>
          <a:xfrm>
            <a:off x="3028950" y="2202651"/>
            <a:ext cx="3044190" cy="2937510"/>
          </a:xfrm>
          <a:prstGeom prst="rect">
            <a:avLst/>
          </a:prstGeom>
        </p:spPr>
      </p:pic>
      <p:pic>
        <p:nvPicPr>
          <p:cNvPr id="6" name="Picture 5"/>
          <p:cNvPicPr>
            <a:picLocks noChangeAspect="1"/>
          </p:cNvPicPr>
          <p:nvPr/>
        </p:nvPicPr>
        <p:blipFill>
          <a:blip r:embed="rId4"/>
          <a:stretch>
            <a:fillRect/>
          </a:stretch>
        </p:blipFill>
        <p:spPr>
          <a:xfrm>
            <a:off x="6115050" y="2202651"/>
            <a:ext cx="3028950" cy="2922270"/>
          </a:xfrm>
          <a:prstGeom prst="rect">
            <a:avLst/>
          </a:prstGeom>
        </p:spPr>
      </p:pic>
      <p:sp>
        <p:nvSpPr>
          <p:cNvPr id="7" name="TextBox 6"/>
          <p:cNvSpPr txBox="1"/>
          <p:nvPr/>
        </p:nvSpPr>
        <p:spPr>
          <a:xfrm>
            <a:off x="404589" y="5647865"/>
            <a:ext cx="6615513" cy="369332"/>
          </a:xfrm>
          <a:prstGeom prst="rect">
            <a:avLst/>
          </a:prstGeom>
          <a:noFill/>
        </p:spPr>
        <p:txBody>
          <a:bodyPr wrap="none" rtlCol="0">
            <a:spAutoFit/>
          </a:bodyPr>
          <a:lstStyle/>
          <a:p>
            <a:r>
              <a:rPr lang="en-US" dirty="0" smtClean="0"/>
              <a:t>Selective pressures applied to different protein families are different</a:t>
            </a:r>
            <a:endParaRPr lang="en-US" dirty="0"/>
          </a:p>
        </p:txBody>
      </p:sp>
    </p:spTree>
    <p:extLst>
      <p:ext uri="{BB962C8B-B14F-4D97-AF65-F5344CB8AC3E}">
        <p14:creationId xmlns:p14="http://schemas.microsoft.com/office/powerpoint/2010/main" val="356788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normAutofit/>
          </a:bodyPr>
          <a:lstStyle/>
          <a:p>
            <a:r>
              <a:rPr lang="en-US" sz="3600" dirty="0" err="1" smtClean="0"/>
              <a:t>PopZ</a:t>
            </a:r>
            <a:r>
              <a:rPr lang="en-US" sz="3600" dirty="0" smtClean="0"/>
              <a:t> as an example: Gap agrees with Jump</a:t>
            </a:r>
            <a:endParaRPr lang="en-US" sz="3600" dirty="0"/>
          </a:p>
        </p:txBody>
      </p:sp>
      <p:sp>
        <p:nvSpPr>
          <p:cNvPr id="4" name="Slide Number Placeholder 3"/>
          <p:cNvSpPr>
            <a:spLocks noGrp="1"/>
          </p:cNvSpPr>
          <p:nvPr>
            <p:ph type="sldNum" sz="quarter" idx="12"/>
          </p:nvPr>
        </p:nvSpPr>
        <p:spPr/>
        <p:txBody>
          <a:bodyPr/>
          <a:lstStyle/>
          <a:p>
            <a:fld id="{D43A4A37-4E35-4D42-89AD-293E7FF67EC5}" type="slidenum">
              <a:rPr lang="en-US" smtClean="0"/>
              <a:t>19</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400" y="1739900"/>
            <a:ext cx="4343400" cy="43434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692650" y="1206500"/>
            <a:ext cx="3632200" cy="27813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137150" y="3635375"/>
            <a:ext cx="3086100" cy="3086100"/>
          </a:xfrm>
          <a:prstGeom prst="rect">
            <a:avLst/>
          </a:prstGeom>
        </p:spPr>
      </p:pic>
      <p:sp>
        <p:nvSpPr>
          <p:cNvPr id="8" name="Right Arrow 7"/>
          <p:cNvSpPr/>
          <p:nvPr/>
        </p:nvSpPr>
        <p:spPr>
          <a:xfrm>
            <a:off x="4229100" y="3635375"/>
            <a:ext cx="596900" cy="542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14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272" y="132305"/>
            <a:ext cx="6604015" cy="1143000"/>
          </a:xfrm>
        </p:spPr>
        <p:txBody>
          <a:bodyPr>
            <a:normAutofit/>
          </a:bodyPr>
          <a:lstStyle/>
          <a:p>
            <a:r>
              <a:rPr lang="en-US" sz="3200" dirty="0" smtClean="0"/>
              <a:t>Review of existing orthology identification methods</a:t>
            </a:r>
            <a:endParaRPr lang="en-US" sz="3200" dirty="0"/>
          </a:p>
        </p:txBody>
      </p:sp>
      <p:pic>
        <p:nvPicPr>
          <p:cNvPr id="5" name="Picture 4"/>
          <p:cNvPicPr>
            <a:picLocks noChangeAspect="1"/>
          </p:cNvPicPr>
          <p:nvPr/>
        </p:nvPicPr>
        <p:blipFill>
          <a:blip r:embed="rId2"/>
          <a:stretch>
            <a:fillRect/>
          </a:stretch>
        </p:blipFill>
        <p:spPr>
          <a:xfrm>
            <a:off x="875811" y="1987803"/>
            <a:ext cx="7214481" cy="3577127"/>
          </a:xfrm>
          <a:prstGeom prst="rect">
            <a:avLst/>
          </a:prstGeom>
        </p:spPr>
      </p:pic>
      <p:sp>
        <p:nvSpPr>
          <p:cNvPr id="6" name="TextBox 5"/>
          <p:cNvSpPr txBox="1"/>
          <p:nvPr/>
        </p:nvSpPr>
        <p:spPr>
          <a:xfrm>
            <a:off x="208005" y="1413846"/>
            <a:ext cx="3379914" cy="369332"/>
          </a:xfrm>
          <a:prstGeom prst="rect">
            <a:avLst/>
          </a:prstGeom>
          <a:noFill/>
        </p:spPr>
        <p:txBody>
          <a:bodyPr wrap="none" rtlCol="0">
            <a:spAutoFit/>
          </a:bodyPr>
          <a:lstStyle/>
          <a:p>
            <a:r>
              <a:rPr lang="en-US" dirty="0" smtClean="0"/>
              <a:t>1. Tree-Based methods (</a:t>
            </a:r>
            <a:r>
              <a:rPr lang="en-US" b="1" dirty="0" err="1" smtClean="0">
                <a:solidFill>
                  <a:srgbClr val="FF0000"/>
                </a:solidFill>
              </a:rPr>
              <a:t>TreeFam</a:t>
            </a:r>
            <a:r>
              <a:rPr lang="en-US" dirty="0" smtClean="0"/>
              <a:t>) </a:t>
            </a:r>
            <a:endParaRPr lang="en-US" dirty="0"/>
          </a:p>
        </p:txBody>
      </p:sp>
      <p:sp>
        <p:nvSpPr>
          <p:cNvPr id="7" name="TextBox 6"/>
          <p:cNvSpPr txBox="1"/>
          <p:nvPr/>
        </p:nvSpPr>
        <p:spPr>
          <a:xfrm>
            <a:off x="6524781" y="5411041"/>
            <a:ext cx="2377849" cy="307777"/>
          </a:xfrm>
          <a:prstGeom prst="rect">
            <a:avLst/>
          </a:prstGeom>
          <a:noFill/>
        </p:spPr>
        <p:txBody>
          <a:bodyPr wrap="none" rtlCol="0">
            <a:spAutoFit/>
          </a:bodyPr>
          <a:lstStyle/>
          <a:p>
            <a:r>
              <a:rPr lang="en-US" sz="1400" dirty="0" smtClean="0"/>
              <a:t>Gang Fang et al, </a:t>
            </a:r>
            <a:r>
              <a:rPr lang="en-US" sz="1400" dirty="0" err="1" smtClean="0"/>
              <a:t>PLoS</a:t>
            </a:r>
            <a:r>
              <a:rPr lang="en-US" sz="1400" dirty="0" smtClean="0"/>
              <a:t> CB 2010</a:t>
            </a:r>
            <a:endParaRPr lang="en-US" sz="1400" dirty="0"/>
          </a:p>
        </p:txBody>
      </p:sp>
      <p:sp>
        <p:nvSpPr>
          <p:cNvPr id="9" name="TextBox 8"/>
          <p:cNvSpPr txBox="1"/>
          <p:nvPr/>
        </p:nvSpPr>
        <p:spPr>
          <a:xfrm>
            <a:off x="437905" y="5988946"/>
            <a:ext cx="6282589" cy="707886"/>
          </a:xfrm>
          <a:prstGeom prst="rect">
            <a:avLst/>
          </a:prstGeom>
          <a:noFill/>
        </p:spPr>
        <p:txBody>
          <a:bodyPr wrap="none" rtlCol="0">
            <a:spAutoFit/>
          </a:bodyPr>
          <a:lstStyle/>
          <a:p>
            <a:r>
              <a:rPr lang="en-US" sz="2000" dirty="0" smtClean="0">
                <a:solidFill>
                  <a:srgbClr val="FF0000"/>
                </a:solidFill>
              </a:rPr>
              <a:t>Question: Where to cut the tree to make ortholog groups?</a:t>
            </a:r>
          </a:p>
          <a:p>
            <a:r>
              <a:rPr lang="en-US" sz="2000" dirty="0" smtClean="0">
                <a:solidFill>
                  <a:srgbClr val="FF0000"/>
                </a:solidFill>
              </a:rPr>
              <a:t>Answer:    Empirical cutoff.</a:t>
            </a:r>
            <a:endParaRPr lang="en-US" sz="2000" dirty="0">
              <a:solidFill>
                <a:srgbClr val="FF0000"/>
              </a:solidFill>
            </a:endParaRPr>
          </a:p>
        </p:txBody>
      </p:sp>
    </p:spTree>
    <p:extLst>
      <p:ext uri="{BB962C8B-B14F-4D97-AF65-F5344CB8AC3E}">
        <p14:creationId xmlns:p14="http://schemas.microsoft.com/office/powerpoint/2010/main" val="33150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few more questions being under investigation</a:t>
            </a:r>
            <a:endParaRPr lang="en-US" dirty="0"/>
          </a:p>
        </p:txBody>
      </p:sp>
      <p:sp>
        <p:nvSpPr>
          <p:cNvPr id="5" name="TextBox 4"/>
          <p:cNvSpPr txBox="1"/>
          <p:nvPr/>
        </p:nvSpPr>
        <p:spPr>
          <a:xfrm>
            <a:off x="584407" y="2022843"/>
            <a:ext cx="7276351" cy="1384995"/>
          </a:xfrm>
          <a:prstGeom prst="rect">
            <a:avLst/>
          </a:prstGeom>
          <a:noFill/>
        </p:spPr>
        <p:txBody>
          <a:bodyPr wrap="none" rtlCol="0">
            <a:spAutoFit/>
          </a:bodyPr>
          <a:lstStyle/>
          <a:p>
            <a:pPr marL="342900" indent="-342900">
              <a:buAutoNum type="arabicPeriod"/>
            </a:pPr>
            <a:r>
              <a:rPr lang="en-US" sz="2800" dirty="0" smtClean="0"/>
              <a:t>Where are the horizontally transferred genes?</a:t>
            </a:r>
          </a:p>
          <a:p>
            <a:pPr marL="342900" indent="-342900">
              <a:buAutoNum type="arabicPeriod"/>
            </a:pPr>
            <a:r>
              <a:rPr lang="en-US" sz="2800" dirty="0" err="1" smtClean="0"/>
              <a:t>Kmean</a:t>
            </a:r>
            <a:r>
              <a:rPr lang="en-US" sz="2800" dirty="0" smtClean="0"/>
              <a:t> </a:t>
            </a:r>
            <a:r>
              <a:rPr lang="en-US" sz="2800" dirty="0" err="1" smtClean="0"/>
              <a:t>vs</a:t>
            </a:r>
            <a:r>
              <a:rPr lang="en-US" sz="2800" dirty="0" smtClean="0"/>
              <a:t> BIC </a:t>
            </a:r>
            <a:r>
              <a:rPr lang="en-US" sz="2800" dirty="0" err="1" smtClean="0"/>
              <a:t>vs</a:t>
            </a:r>
            <a:r>
              <a:rPr lang="en-US" sz="2800" dirty="0" smtClean="0"/>
              <a:t> outliers</a:t>
            </a:r>
          </a:p>
          <a:p>
            <a:pPr marL="342900" indent="-342900">
              <a:buAutoNum type="arabicPeriod"/>
            </a:pPr>
            <a:r>
              <a:rPr lang="en-US" sz="2800" dirty="0" smtClean="0"/>
              <a:t>Plant and Fungal proteins</a:t>
            </a:r>
            <a:endParaRPr lang="en-US" sz="2800" dirty="0"/>
          </a:p>
        </p:txBody>
      </p:sp>
    </p:spTree>
    <p:extLst>
      <p:ext uri="{BB962C8B-B14F-4D97-AF65-F5344CB8AC3E}">
        <p14:creationId xmlns:p14="http://schemas.microsoft.com/office/powerpoint/2010/main" val="351268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26" y="2906490"/>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15606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7464"/>
          </a:xfrm>
        </p:spPr>
        <p:txBody>
          <a:bodyPr>
            <a:noAutofit/>
          </a:bodyPr>
          <a:lstStyle/>
          <a:p>
            <a:r>
              <a:rPr lang="en-US" sz="3200" dirty="0" smtClean="0"/>
              <a:t>Methods review – cont’d</a:t>
            </a:r>
            <a:endParaRPr lang="en-US" sz="3200" dirty="0"/>
          </a:p>
        </p:txBody>
      </p:sp>
      <p:sp>
        <p:nvSpPr>
          <p:cNvPr id="4" name="TextBox 3"/>
          <p:cNvSpPr txBox="1"/>
          <p:nvPr/>
        </p:nvSpPr>
        <p:spPr>
          <a:xfrm>
            <a:off x="208005" y="1081746"/>
            <a:ext cx="5002617" cy="369332"/>
          </a:xfrm>
          <a:prstGeom prst="rect">
            <a:avLst/>
          </a:prstGeom>
          <a:noFill/>
        </p:spPr>
        <p:txBody>
          <a:bodyPr wrap="none" rtlCol="0">
            <a:spAutoFit/>
          </a:bodyPr>
          <a:lstStyle/>
          <a:p>
            <a:r>
              <a:rPr lang="en-US" dirty="0"/>
              <a:t>2</a:t>
            </a:r>
            <a:r>
              <a:rPr lang="en-US" dirty="0" smtClean="0"/>
              <a:t>. BBH-Based methods (</a:t>
            </a:r>
            <a:r>
              <a:rPr lang="en-US" b="1" dirty="0" smtClean="0">
                <a:solidFill>
                  <a:srgbClr val="FF0000"/>
                </a:solidFill>
              </a:rPr>
              <a:t>COG, </a:t>
            </a:r>
            <a:r>
              <a:rPr lang="en-US" b="1" dirty="0" err="1" smtClean="0">
                <a:solidFill>
                  <a:srgbClr val="FF0000"/>
                </a:solidFill>
              </a:rPr>
              <a:t>InParanoid</a:t>
            </a:r>
            <a:r>
              <a:rPr lang="en-US" b="1" dirty="0" smtClean="0">
                <a:solidFill>
                  <a:srgbClr val="FF0000"/>
                </a:solidFill>
              </a:rPr>
              <a:t>, </a:t>
            </a:r>
            <a:r>
              <a:rPr lang="en-US" b="1" dirty="0" err="1" smtClean="0">
                <a:solidFill>
                  <a:srgbClr val="FF0000"/>
                </a:solidFill>
              </a:rPr>
              <a:t>eggNOG</a:t>
            </a:r>
            <a:r>
              <a:rPr lang="en-US" dirty="0" smtClean="0"/>
              <a:t>) </a:t>
            </a:r>
            <a:endParaRPr lang="en-US" dirty="0"/>
          </a:p>
        </p:txBody>
      </p:sp>
      <p:pic>
        <p:nvPicPr>
          <p:cNvPr id="5" name="Picture 4"/>
          <p:cNvPicPr>
            <a:picLocks noChangeAspect="1"/>
          </p:cNvPicPr>
          <p:nvPr/>
        </p:nvPicPr>
        <p:blipFill>
          <a:blip r:embed="rId2"/>
          <a:stretch>
            <a:fillRect/>
          </a:stretch>
        </p:blipFill>
        <p:spPr>
          <a:xfrm>
            <a:off x="684131" y="1767714"/>
            <a:ext cx="3344339" cy="4210284"/>
          </a:xfrm>
          <a:prstGeom prst="rect">
            <a:avLst/>
          </a:prstGeom>
        </p:spPr>
      </p:pic>
      <p:sp>
        <p:nvSpPr>
          <p:cNvPr id="6" name="TextBox 5"/>
          <p:cNvSpPr txBox="1"/>
          <p:nvPr/>
        </p:nvSpPr>
        <p:spPr>
          <a:xfrm>
            <a:off x="1466980" y="6418322"/>
            <a:ext cx="2377849" cy="307777"/>
          </a:xfrm>
          <a:prstGeom prst="rect">
            <a:avLst/>
          </a:prstGeom>
          <a:noFill/>
        </p:spPr>
        <p:txBody>
          <a:bodyPr wrap="none" rtlCol="0">
            <a:spAutoFit/>
          </a:bodyPr>
          <a:lstStyle/>
          <a:p>
            <a:r>
              <a:rPr lang="en-US" sz="1400" dirty="0" smtClean="0"/>
              <a:t>Gang Fang et al, </a:t>
            </a:r>
            <a:r>
              <a:rPr lang="en-US" sz="1400" dirty="0" err="1" smtClean="0"/>
              <a:t>PLoS</a:t>
            </a:r>
            <a:r>
              <a:rPr lang="en-US" sz="1400" dirty="0" smtClean="0"/>
              <a:t> CB 2010</a:t>
            </a:r>
            <a:endParaRPr lang="en-US" sz="1400" dirty="0"/>
          </a:p>
        </p:txBody>
      </p:sp>
      <p:sp>
        <p:nvSpPr>
          <p:cNvPr id="7" name="TextBox 6"/>
          <p:cNvSpPr txBox="1"/>
          <p:nvPr/>
        </p:nvSpPr>
        <p:spPr>
          <a:xfrm>
            <a:off x="4198352" y="1789966"/>
            <a:ext cx="4994810" cy="2246769"/>
          </a:xfrm>
          <a:prstGeom prst="rect">
            <a:avLst/>
          </a:prstGeom>
          <a:noFill/>
        </p:spPr>
        <p:txBody>
          <a:bodyPr wrap="square" rtlCol="0">
            <a:spAutoFit/>
          </a:bodyPr>
          <a:lstStyle/>
          <a:p>
            <a:r>
              <a:rPr lang="en-US" sz="2000" dirty="0" smtClean="0">
                <a:solidFill>
                  <a:srgbClr val="FF0000"/>
                </a:solidFill>
              </a:rPr>
              <a:t>Question: How to tackle false positives?</a:t>
            </a:r>
          </a:p>
          <a:p>
            <a:r>
              <a:rPr lang="en-US" sz="2000" dirty="0" smtClean="0">
                <a:solidFill>
                  <a:srgbClr val="FF0000"/>
                </a:solidFill>
              </a:rPr>
              <a:t>Answer:    Various strategies, but all are based  </a:t>
            </a:r>
          </a:p>
          <a:p>
            <a:r>
              <a:rPr lang="en-US" sz="2000" dirty="0">
                <a:solidFill>
                  <a:srgbClr val="FF0000"/>
                </a:solidFill>
              </a:rPr>
              <a:t> </a:t>
            </a:r>
            <a:r>
              <a:rPr lang="en-US" sz="2000" dirty="0" smtClean="0">
                <a:solidFill>
                  <a:srgbClr val="FF0000"/>
                </a:solidFill>
              </a:rPr>
              <a:t>                  on empirical cutoffs</a:t>
            </a:r>
          </a:p>
          <a:p>
            <a:endParaRPr lang="en-US" sz="2000" dirty="0" smtClean="0">
              <a:solidFill>
                <a:srgbClr val="FF0000"/>
              </a:solidFill>
            </a:endParaRPr>
          </a:p>
          <a:p>
            <a:r>
              <a:rPr lang="en-US" sz="2000" dirty="0" smtClean="0">
                <a:solidFill>
                  <a:srgbClr val="FF0000"/>
                </a:solidFill>
              </a:rPr>
              <a:t>So far the best choice, with a clear biology</a:t>
            </a:r>
            <a:br>
              <a:rPr lang="en-US" sz="2000" dirty="0" smtClean="0">
                <a:solidFill>
                  <a:srgbClr val="FF0000"/>
                </a:solidFill>
              </a:rPr>
            </a:br>
            <a:r>
              <a:rPr lang="en-US" sz="2000" dirty="0" smtClean="0">
                <a:solidFill>
                  <a:srgbClr val="FF0000"/>
                </a:solidFill>
              </a:rPr>
              <a:t>function oriented theory. But the model is </a:t>
            </a:r>
          </a:p>
          <a:p>
            <a:r>
              <a:rPr lang="en-US" sz="2000" dirty="0" smtClean="0">
                <a:solidFill>
                  <a:srgbClr val="FF0000"/>
                </a:solidFill>
              </a:rPr>
              <a:t>over simplified. </a:t>
            </a:r>
          </a:p>
        </p:txBody>
      </p:sp>
      <p:sp>
        <p:nvSpPr>
          <p:cNvPr id="8" name="TextBox 7"/>
          <p:cNvSpPr txBox="1"/>
          <p:nvPr/>
        </p:nvSpPr>
        <p:spPr>
          <a:xfrm>
            <a:off x="4411892" y="4480645"/>
            <a:ext cx="4466596" cy="1477328"/>
          </a:xfrm>
          <a:prstGeom prst="rect">
            <a:avLst/>
          </a:prstGeom>
          <a:noFill/>
        </p:spPr>
        <p:txBody>
          <a:bodyPr wrap="square" rtlCol="0">
            <a:spAutoFit/>
          </a:bodyPr>
          <a:lstStyle/>
          <a:p>
            <a:r>
              <a:rPr lang="en-US" dirty="0"/>
              <a:t>R</a:t>
            </a:r>
            <a:r>
              <a:rPr lang="en-US" dirty="0" smtClean="0"/>
              <a:t>eal case examples:</a:t>
            </a:r>
          </a:p>
          <a:p>
            <a:r>
              <a:rPr lang="en-US" i="1" dirty="0" err="1" smtClean="0"/>
              <a:t>dnaA</a:t>
            </a:r>
            <a:r>
              <a:rPr lang="en-US" dirty="0" smtClean="0"/>
              <a:t> and </a:t>
            </a:r>
            <a:r>
              <a:rPr lang="en-US" i="1" dirty="0" err="1" smtClean="0"/>
              <a:t>ftsZ</a:t>
            </a:r>
            <a:r>
              <a:rPr lang="en-US" i="1" dirty="0" smtClean="0"/>
              <a:t> </a:t>
            </a:r>
            <a:r>
              <a:rPr lang="en-US" dirty="0" smtClean="0"/>
              <a:t>both have “recent duplications”</a:t>
            </a:r>
            <a:r>
              <a:rPr lang="en-US" dirty="0"/>
              <a:t> </a:t>
            </a:r>
            <a:r>
              <a:rPr lang="en-US" dirty="0" smtClean="0"/>
              <a:t>in some species. If user needs to apply this strategy on un-annotated genomes, they may reach “weird” results.</a:t>
            </a:r>
          </a:p>
        </p:txBody>
      </p:sp>
    </p:spTree>
    <p:extLst>
      <p:ext uri="{BB962C8B-B14F-4D97-AF65-F5344CB8AC3E}">
        <p14:creationId xmlns:p14="http://schemas.microsoft.com/office/powerpoint/2010/main" val="592106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5574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Methods review – cont’d</a:t>
            </a:r>
            <a:endParaRPr lang="en-US" sz="3200" dirty="0"/>
          </a:p>
        </p:txBody>
      </p:sp>
      <p:sp>
        <p:nvSpPr>
          <p:cNvPr id="8" name="TextBox 7"/>
          <p:cNvSpPr txBox="1"/>
          <p:nvPr/>
        </p:nvSpPr>
        <p:spPr>
          <a:xfrm>
            <a:off x="208005" y="1081746"/>
            <a:ext cx="5898783" cy="369332"/>
          </a:xfrm>
          <a:prstGeom prst="rect">
            <a:avLst/>
          </a:prstGeom>
          <a:noFill/>
        </p:spPr>
        <p:txBody>
          <a:bodyPr wrap="none" rtlCol="0">
            <a:spAutoFit/>
          </a:bodyPr>
          <a:lstStyle/>
          <a:p>
            <a:r>
              <a:rPr lang="en-US" dirty="0" smtClean="0"/>
              <a:t>3. Clustering-Based methods (</a:t>
            </a:r>
            <a:r>
              <a:rPr lang="en-US" b="1" dirty="0" err="1" smtClean="0">
                <a:solidFill>
                  <a:srgbClr val="FF0000"/>
                </a:solidFill>
              </a:rPr>
              <a:t>OrthoMCL</a:t>
            </a:r>
            <a:r>
              <a:rPr lang="en-US" b="1" dirty="0" smtClean="0">
                <a:solidFill>
                  <a:srgbClr val="FF0000"/>
                </a:solidFill>
              </a:rPr>
              <a:t>, </a:t>
            </a:r>
            <a:r>
              <a:rPr lang="en-US" b="1" dirty="0" err="1" smtClean="0">
                <a:solidFill>
                  <a:srgbClr val="FF0000"/>
                </a:solidFill>
              </a:rPr>
              <a:t>Ensembl</a:t>
            </a:r>
            <a:r>
              <a:rPr lang="en-US" b="1" dirty="0" smtClean="0">
                <a:solidFill>
                  <a:srgbClr val="FF0000"/>
                </a:solidFill>
              </a:rPr>
              <a:t> </a:t>
            </a:r>
            <a:r>
              <a:rPr lang="en-US" b="1" dirty="0" err="1" smtClean="0">
                <a:solidFill>
                  <a:srgbClr val="FF0000"/>
                </a:solidFill>
              </a:rPr>
              <a:t>Compara</a:t>
            </a:r>
            <a:r>
              <a:rPr lang="en-US" dirty="0" smtClean="0"/>
              <a:t>) </a:t>
            </a:r>
            <a:endParaRPr lang="en-US" dirty="0"/>
          </a:p>
        </p:txBody>
      </p:sp>
      <p:pic>
        <p:nvPicPr>
          <p:cNvPr id="10" name="Picture 9"/>
          <p:cNvPicPr>
            <a:picLocks noChangeAspect="1"/>
          </p:cNvPicPr>
          <p:nvPr/>
        </p:nvPicPr>
        <p:blipFill>
          <a:blip r:embed="rId2"/>
          <a:stretch>
            <a:fillRect/>
          </a:stretch>
        </p:blipFill>
        <p:spPr>
          <a:xfrm>
            <a:off x="153748" y="1755510"/>
            <a:ext cx="5482394" cy="3852262"/>
          </a:xfrm>
          <a:prstGeom prst="rect">
            <a:avLst/>
          </a:prstGeom>
        </p:spPr>
      </p:pic>
      <p:sp>
        <p:nvSpPr>
          <p:cNvPr id="11" name="TextBox 10"/>
          <p:cNvSpPr txBox="1"/>
          <p:nvPr/>
        </p:nvSpPr>
        <p:spPr>
          <a:xfrm>
            <a:off x="3382817" y="3775974"/>
            <a:ext cx="1365991" cy="369332"/>
          </a:xfrm>
          <a:prstGeom prst="rect">
            <a:avLst/>
          </a:prstGeom>
          <a:noFill/>
        </p:spPr>
        <p:txBody>
          <a:bodyPr wrap="none" rtlCol="0">
            <a:spAutoFit/>
          </a:bodyPr>
          <a:lstStyle/>
          <a:p>
            <a:r>
              <a:rPr lang="en-US" dirty="0" smtClean="0">
                <a:solidFill>
                  <a:srgbClr val="FF0000"/>
                </a:solidFill>
              </a:rPr>
              <a:t>-log(</a:t>
            </a:r>
            <a:r>
              <a:rPr lang="en-US" dirty="0" smtClean="0">
                <a:solidFill>
                  <a:srgbClr val="FF0000"/>
                </a:solidFill>
              </a:rPr>
              <a:t>E-value</a:t>
            </a:r>
            <a:r>
              <a:rPr lang="en-US" dirty="0" smtClean="0">
                <a:solidFill>
                  <a:srgbClr val="FF0000"/>
                </a:solidFill>
              </a:rPr>
              <a:t>)</a:t>
            </a:r>
            <a:endParaRPr lang="en-US" dirty="0">
              <a:solidFill>
                <a:srgbClr val="FF0000"/>
              </a:solidFill>
            </a:endParaRPr>
          </a:p>
        </p:txBody>
      </p:sp>
      <p:sp>
        <p:nvSpPr>
          <p:cNvPr id="12" name="TextBox 11"/>
          <p:cNvSpPr txBox="1"/>
          <p:nvPr/>
        </p:nvSpPr>
        <p:spPr>
          <a:xfrm>
            <a:off x="5540625" y="1789966"/>
            <a:ext cx="3472725" cy="2554545"/>
          </a:xfrm>
          <a:prstGeom prst="rect">
            <a:avLst/>
          </a:prstGeom>
          <a:noFill/>
        </p:spPr>
        <p:txBody>
          <a:bodyPr wrap="square" rtlCol="0">
            <a:spAutoFit/>
          </a:bodyPr>
          <a:lstStyle/>
          <a:p>
            <a:r>
              <a:rPr lang="en-US" sz="2000" dirty="0" smtClean="0">
                <a:solidFill>
                  <a:srgbClr val="FF0000"/>
                </a:solidFill>
              </a:rPr>
              <a:t>Pro:  1) unsupervised, 2) it has </a:t>
            </a:r>
            <a:br>
              <a:rPr lang="en-US" sz="2000" dirty="0" smtClean="0">
                <a:solidFill>
                  <a:srgbClr val="FF0000"/>
                </a:solidFill>
              </a:rPr>
            </a:br>
            <a:r>
              <a:rPr lang="en-US" sz="2000" dirty="0" smtClean="0">
                <a:solidFill>
                  <a:srgbClr val="FF0000"/>
                </a:solidFill>
              </a:rPr>
              <a:t>         biological meaning</a:t>
            </a:r>
          </a:p>
          <a:p>
            <a:endParaRPr lang="en-US" sz="2000" dirty="0" smtClean="0">
              <a:solidFill>
                <a:srgbClr val="FF0000"/>
              </a:solidFill>
            </a:endParaRPr>
          </a:p>
          <a:p>
            <a:r>
              <a:rPr lang="en-US" sz="2000" dirty="0" smtClean="0">
                <a:solidFill>
                  <a:srgbClr val="FF0000"/>
                </a:solidFill>
              </a:rPr>
              <a:t>Cons: 1) E-value</a:t>
            </a:r>
          </a:p>
          <a:p>
            <a:r>
              <a:rPr lang="en-US" sz="2000" dirty="0">
                <a:solidFill>
                  <a:srgbClr val="FF0000"/>
                </a:solidFill>
              </a:rPr>
              <a:t> </a:t>
            </a:r>
            <a:r>
              <a:rPr lang="en-US" sz="2000" dirty="0" smtClean="0">
                <a:solidFill>
                  <a:srgbClr val="FF0000"/>
                </a:solidFill>
              </a:rPr>
              <a:t>          2) Assume all proteins </a:t>
            </a:r>
            <a:br>
              <a:rPr lang="en-US" sz="2000" dirty="0" smtClean="0">
                <a:solidFill>
                  <a:srgbClr val="FF0000"/>
                </a:solidFill>
              </a:rPr>
            </a:br>
            <a:r>
              <a:rPr lang="en-US" sz="2000" dirty="0" smtClean="0">
                <a:solidFill>
                  <a:srgbClr val="FF0000"/>
                </a:solidFill>
              </a:rPr>
              <a:t>           are subject to the same</a:t>
            </a:r>
            <a:br>
              <a:rPr lang="en-US" sz="2000" dirty="0" smtClean="0">
                <a:solidFill>
                  <a:srgbClr val="FF0000"/>
                </a:solidFill>
              </a:rPr>
            </a:br>
            <a:r>
              <a:rPr lang="en-US" sz="2000" dirty="0" smtClean="0">
                <a:solidFill>
                  <a:srgbClr val="FF0000"/>
                </a:solidFill>
              </a:rPr>
              <a:t>           strength of selection </a:t>
            </a:r>
            <a:br>
              <a:rPr lang="en-US" sz="2000" dirty="0" smtClean="0">
                <a:solidFill>
                  <a:srgbClr val="FF0000"/>
                </a:solidFill>
              </a:rPr>
            </a:br>
            <a:r>
              <a:rPr lang="en-US" sz="2000" dirty="0" smtClean="0">
                <a:solidFill>
                  <a:srgbClr val="FF0000"/>
                </a:solidFill>
              </a:rPr>
              <a:t>           pressure.</a:t>
            </a:r>
          </a:p>
        </p:txBody>
      </p:sp>
    </p:spTree>
    <p:extLst>
      <p:ext uri="{BB962C8B-B14F-4D97-AF65-F5344CB8AC3E}">
        <p14:creationId xmlns:p14="http://schemas.microsoft.com/office/powerpoint/2010/main" val="39973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593"/>
          </a:xfrm>
        </p:spPr>
        <p:txBody>
          <a:bodyPr>
            <a:normAutofit/>
          </a:bodyPr>
          <a:lstStyle/>
          <a:p>
            <a:r>
              <a:rPr lang="en-US" sz="3200" dirty="0" smtClean="0"/>
              <a:t>MCL based on –log(</a:t>
            </a:r>
            <a:r>
              <a:rPr lang="en-US" sz="3200" i="1" dirty="0" smtClean="0"/>
              <a:t>E</a:t>
            </a:r>
            <a:r>
              <a:rPr lang="en-US" sz="3200" dirty="0" smtClean="0"/>
              <a:t> value)</a:t>
            </a:r>
            <a:endParaRPr lang="en-US" sz="3200" dirty="0"/>
          </a:p>
        </p:txBody>
      </p:sp>
      <p:sp>
        <p:nvSpPr>
          <p:cNvPr id="7" name="Rectangle 6"/>
          <p:cNvSpPr/>
          <p:nvPr/>
        </p:nvSpPr>
        <p:spPr>
          <a:xfrm>
            <a:off x="153759" y="955231"/>
            <a:ext cx="8882070" cy="4801315"/>
          </a:xfrm>
          <a:prstGeom prst="rect">
            <a:avLst/>
          </a:prstGeom>
        </p:spPr>
        <p:txBody>
          <a:bodyPr wrap="square">
            <a:spAutoFit/>
          </a:bodyPr>
          <a:lstStyle/>
          <a:p>
            <a:r>
              <a:rPr lang="en-US" dirty="0" smtClean="0"/>
              <a:t> The E-value of a given alignment depends on three things; the alignment itself, the length (and composition) of the query sequence, and the total length (and composition) of the sequences in the database. The first step in calculation is the scoring of the alignment, described above, to produce a raw score, S. This score is based on an arbitrary scoring system and must be normalized (</a:t>
            </a:r>
            <a:r>
              <a:rPr lang="en-US" dirty="0" err="1" smtClean="0"/>
              <a:t>Karlin</a:t>
            </a:r>
            <a:r>
              <a:rPr lang="en-US" dirty="0" smtClean="0"/>
              <a:t> &amp; </a:t>
            </a:r>
            <a:r>
              <a:rPr lang="en-US" dirty="0" err="1" smtClean="0"/>
              <a:t>Altschul</a:t>
            </a:r>
            <a:r>
              <a:rPr lang="en-US" dirty="0" smtClean="0"/>
              <a:t>, 1990, </a:t>
            </a:r>
            <a:r>
              <a:rPr lang="en-US" dirty="0" err="1" smtClean="0"/>
              <a:t>Dembo</a:t>
            </a:r>
            <a:r>
              <a:rPr lang="en-US" dirty="0" smtClean="0"/>
              <a:t>, </a:t>
            </a:r>
            <a:r>
              <a:rPr lang="en-US" dirty="0" err="1" smtClean="0"/>
              <a:t>Karlin</a:t>
            </a:r>
            <a:r>
              <a:rPr lang="en-US" dirty="0" smtClean="0"/>
              <a:t> &amp; </a:t>
            </a:r>
            <a:r>
              <a:rPr lang="en-US" dirty="0" err="1" smtClean="0"/>
              <a:t>Zeitouni</a:t>
            </a:r>
            <a:r>
              <a:rPr lang="en-US" dirty="0" smtClean="0"/>
              <a:t>, 1994) to give a score S' via:</a:t>
            </a:r>
          </a:p>
          <a:p>
            <a:endParaRPr lang="en-US" dirty="0" smtClean="0"/>
          </a:p>
          <a:p>
            <a:r>
              <a:rPr lang="en-US" dirty="0" smtClean="0"/>
              <a:t>where </a:t>
            </a:r>
            <a:r>
              <a:rPr lang="en-US" dirty="0" err="1" smtClean="0"/>
              <a:t>λ</a:t>
            </a:r>
            <a:r>
              <a:rPr lang="en-US" dirty="0" smtClean="0"/>
              <a:t> and K are parameters that characterize the expected distribution of S for the scoring system used. </a:t>
            </a:r>
          </a:p>
          <a:p>
            <a:endParaRPr lang="en-US" dirty="0"/>
          </a:p>
          <a:p>
            <a:r>
              <a:rPr lang="en-US" dirty="0" smtClean="0"/>
              <a:t>The normalized score, S', has units of bits, and allows for the calculation of actual probabilities. An expectation value, E for the alignment is calculated as:</a:t>
            </a:r>
          </a:p>
          <a:p>
            <a:endParaRPr lang="en-US" dirty="0" smtClean="0"/>
          </a:p>
          <a:p>
            <a:endParaRPr lang="en-US" dirty="0" smtClean="0"/>
          </a:p>
          <a:p>
            <a:r>
              <a:rPr lang="en-US" dirty="0" smtClean="0"/>
              <a:t>    </a:t>
            </a:r>
          </a:p>
          <a:p>
            <a:r>
              <a:rPr lang="en-US" dirty="0"/>
              <a:t> </a:t>
            </a:r>
            <a:r>
              <a:rPr lang="en-US" dirty="0" smtClean="0"/>
              <a:t>      where m is the length of the database, n is the length of the query sequence and S' is the normalized score from above. </a:t>
            </a:r>
            <a:endParaRPr lang="en-US" dirty="0"/>
          </a:p>
        </p:txBody>
      </p:sp>
      <p:pic>
        <p:nvPicPr>
          <p:cNvPr id="8" name="Picture 7"/>
          <p:cNvPicPr>
            <a:picLocks noChangeAspect="1"/>
          </p:cNvPicPr>
          <p:nvPr/>
        </p:nvPicPr>
        <p:blipFill>
          <a:blip r:embed="rId2"/>
          <a:stretch>
            <a:fillRect/>
          </a:stretch>
        </p:blipFill>
        <p:spPr>
          <a:xfrm>
            <a:off x="1858067" y="2400300"/>
            <a:ext cx="1996770" cy="564532"/>
          </a:xfrm>
          <a:prstGeom prst="rect">
            <a:avLst/>
          </a:prstGeom>
        </p:spPr>
      </p:pic>
      <p:pic>
        <p:nvPicPr>
          <p:cNvPr id="9" name="Picture 8"/>
          <p:cNvPicPr>
            <a:picLocks noChangeAspect="1"/>
          </p:cNvPicPr>
          <p:nvPr/>
        </p:nvPicPr>
        <p:blipFill>
          <a:blip r:embed="rId3"/>
          <a:stretch>
            <a:fillRect/>
          </a:stretch>
        </p:blipFill>
        <p:spPr>
          <a:xfrm>
            <a:off x="2454061" y="4357458"/>
            <a:ext cx="1651000" cy="647700"/>
          </a:xfrm>
          <a:prstGeom prst="rect">
            <a:avLst/>
          </a:prstGeom>
          <a:ln w="15875">
            <a:solidFill>
              <a:srgbClr val="FF0000"/>
            </a:solidFill>
          </a:ln>
        </p:spPr>
      </p:pic>
    </p:spTree>
    <p:extLst>
      <p:ext uri="{BB962C8B-B14F-4D97-AF65-F5344CB8AC3E}">
        <p14:creationId xmlns:p14="http://schemas.microsoft.com/office/powerpoint/2010/main" val="407488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499"/>
          </a:xfrm>
        </p:spPr>
        <p:txBody>
          <a:bodyPr>
            <a:normAutofit fontScale="90000"/>
          </a:bodyPr>
          <a:lstStyle/>
          <a:p>
            <a:r>
              <a:rPr lang="en-US" sz="3200" dirty="0" smtClean="0"/>
              <a:t>Methods review – cont’d</a:t>
            </a:r>
            <a:endParaRPr lang="en-US" sz="3200" dirty="0"/>
          </a:p>
        </p:txBody>
      </p:sp>
      <p:sp>
        <p:nvSpPr>
          <p:cNvPr id="4" name="Rectangle 3"/>
          <p:cNvSpPr/>
          <p:nvPr/>
        </p:nvSpPr>
        <p:spPr>
          <a:xfrm>
            <a:off x="255433" y="935683"/>
            <a:ext cx="7750965" cy="369332"/>
          </a:xfrm>
          <a:prstGeom prst="rect">
            <a:avLst/>
          </a:prstGeom>
        </p:spPr>
        <p:txBody>
          <a:bodyPr wrap="none">
            <a:spAutoFit/>
          </a:bodyPr>
          <a:lstStyle/>
          <a:p>
            <a:r>
              <a:rPr lang="en-US" dirty="0"/>
              <a:t>4</a:t>
            </a:r>
            <a:r>
              <a:rPr lang="en-US" dirty="0" smtClean="0"/>
              <a:t>. Benchmarking ortholog identification methods using functional genomics data</a:t>
            </a:r>
            <a:endParaRPr lang="en-US" dirty="0"/>
          </a:p>
        </p:txBody>
      </p:sp>
      <p:sp>
        <p:nvSpPr>
          <p:cNvPr id="6" name="TextBox 5"/>
          <p:cNvSpPr txBox="1"/>
          <p:nvPr/>
        </p:nvSpPr>
        <p:spPr>
          <a:xfrm>
            <a:off x="3190638" y="1781647"/>
            <a:ext cx="5806137" cy="2893100"/>
          </a:xfrm>
          <a:prstGeom prst="rect">
            <a:avLst/>
          </a:prstGeom>
          <a:noFill/>
        </p:spPr>
        <p:txBody>
          <a:bodyPr wrap="square" rtlCol="0">
            <a:spAutoFit/>
          </a:bodyPr>
          <a:lstStyle/>
          <a:p>
            <a:r>
              <a:rPr lang="en-US" sz="2000" dirty="0" smtClean="0">
                <a:solidFill>
                  <a:srgbClr val="FF0000"/>
                </a:solidFill>
              </a:rPr>
              <a:t>Question: How to define function?</a:t>
            </a:r>
          </a:p>
          <a:p>
            <a:r>
              <a:rPr lang="en-US" sz="2000" dirty="0" smtClean="0">
                <a:solidFill>
                  <a:srgbClr val="FF0000"/>
                </a:solidFill>
              </a:rPr>
              <a:t>Case 1:  tRNA has function to initiate virus replication</a:t>
            </a:r>
          </a:p>
          <a:p>
            <a:r>
              <a:rPr lang="en-US" sz="1400" b="1" dirty="0" smtClean="0"/>
              <a:t>tRNA-derived RNA fragments: A new family of regulatory molecules controlling respiratory syncytial virus replication. (P1401)</a:t>
            </a:r>
          </a:p>
          <a:p>
            <a:r>
              <a:rPr lang="en-US" sz="1400" i="1" dirty="0" smtClean="0"/>
              <a:t>The Journal of Immunology</a:t>
            </a:r>
            <a:r>
              <a:rPr lang="en-US" sz="1400" dirty="0" smtClean="0"/>
              <a:t>, 2013, 190, 57.12</a:t>
            </a:r>
          </a:p>
          <a:p>
            <a:endParaRPr lang="en-US" sz="2000" dirty="0">
              <a:solidFill>
                <a:srgbClr val="FF0000"/>
              </a:solidFill>
            </a:endParaRPr>
          </a:p>
          <a:p>
            <a:r>
              <a:rPr lang="en-US" sz="2000" dirty="0" smtClean="0">
                <a:solidFill>
                  <a:srgbClr val="FF0000"/>
                </a:solidFill>
              </a:rPr>
              <a:t>Case 2: two </a:t>
            </a:r>
            <a:r>
              <a:rPr lang="en-US" sz="2000" dirty="0" err="1" smtClean="0">
                <a:solidFill>
                  <a:srgbClr val="FF0000"/>
                </a:solidFill>
              </a:rPr>
              <a:t>lysyl</a:t>
            </a:r>
            <a:r>
              <a:rPr lang="en-US" sz="2000" dirty="0" smtClean="0">
                <a:solidFill>
                  <a:srgbClr val="FF0000"/>
                </a:solidFill>
              </a:rPr>
              <a:t>-tRNA </a:t>
            </a:r>
            <a:r>
              <a:rPr lang="en-US" sz="2000" dirty="0" err="1" smtClean="0">
                <a:solidFill>
                  <a:srgbClr val="FF0000"/>
                </a:solidFill>
              </a:rPr>
              <a:t>sysnthetases</a:t>
            </a:r>
            <a:r>
              <a:rPr lang="en-US" sz="2000" dirty="0" smtClean="0">
                <a:solidFill>
                  <a:srgbClr val="FF0000"/>
                </a:solidFill>
              </a:rPr>
              <a:t> in E. coli</a:t>
            </a:r>
          </a:p>
          <a:p>
            <a:r>
              <a:rPr lang="en-US" sz="1400" b="1" dirty="0" smtClean="0"/>
              <a:t>Differential regulation of two genes encoding </a:t>
            </a:r>
            <a:r>
              <a:rPr lang="en-US" sz="1400" b="1" dirty="0" err="1" smtClean="0"/>
              <a:t>lysyl</a:t>
            </a:r>
            <a:r>
              <a:rPr lang="en-US" sz="1400" b="1" dirty="0" smtClean="0"/>
              <a:t>-tRNA </a:t>
            </a:r>
            <a:r>
              <a:rPr lang="en-US" sz="1400" b="1" dirty="0" err="1" smtClean="0"/>
              <a:t>synthetases</a:t>
            </a:r>
            <a:r>
              <a:rPr lang="en-US" sz="1400" b="1" dirty="0" smtClean="0"/>
              <a:t> in Escherichia coli: </a:t>
            </a:r>
            <a:r>
              <a:rPr lang="en-US" sz="1400" b="1" dirty="0" err="1" smtClean="0"/>
              <a:t>lysU</a:t>
            </a:r>
            <a:r>
              <a:rPr lang="en-US" sz="1400" b="1" dirty="0" smtClean="0"/>
              <a:t>-constitutive mutations compensate for a </a:t>
            </a:r>
            <a:r>
              <a:rPr lang="en-US" sz="1400" b="1" dirty="0" err="1" smtClean="0"/>
              <a:t>lysS</a:t>
            </a:r>
            <a:r>
              <a:rPr lang="en-US" sz="1400" b="1" dirty="0" smtClean="0"/>
              <a:t> null mutation. </a:t>
            </a:r>
          </a:p>
          <a:p>
            <a:r>
              <a:rPr lang="hr-HR" sz="1400" i="1" dirty="0" smtClean="0"/>
              <a:t>Mol Microbiol. 1992 Jul;6(13):1739-45.</a:t>
            </a:r>
            <a:endParaRPr lang="en-US" sz="1400" dirty="0">
              <a:solidFill>
                <a:srgbClr val="FF0000"/>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64" y="1781647"/>
            <a:ext cx="3003174" cy="33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Rectangle 10"/>
          <p:cNvSpPr>
            <a:spLocks noChangeArrowheads="1"/>
          </p:cNvSpPr>
          <p:nvPr/>
        </p:nvSpPr>
        <p:spPr bwMode="auto">
          <a:xfrm>
            <a:off x="310198" y="5554105"/>
            <a:ext cx="76962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smtClean="0"/>
              <a:t>“protein-protein interactions can be transferred when a pair of proteins has a joint sequence identity &gt;80% or a joint E-value &lt;10(-70). “</a:t>
            </a:r>
          </a:p>
          <a:p>
            <a:r>
              <a:rPr lang="en-US" sz="1200" dirty="0" smtClean="0"/>
              <a:t>Yu </a:t>
            </a:r>
            <a:r>
              <a:rPr lang="en-US" sz="1200" dirty="0"/>
              <a:t>H, </a:t>
            </a:r>
            <a:r>
              <a:rPr lang="en-US" sz="1200" dirty="0" err="1"/>
              <a:t>Luscombe</a:t>
            </a:r>
            <a:r>
              <a:rPr lang="en-US" sz="1200" dirty="0"/>
              <a:t> NM, Lu HX, Zhu X, Xia Y, et al. (2004) Annotation transfer between genomes: protein-protein </a:t>
            </a:r>
            <a:r>
              <a:rPr lang="en-US" sz="1200" dirty="0" err="1"/>
              <a:t>interologs</a:t>
            </a:r>
            <a:r>
              <a:rPr lang="en-US" sz="1200" dirty="0"/>
              <a:t> and protein-DNA </a:t>
            </a:r>
            <a:r>
              <a:rPr lang="en-US" sz="1200" dirty="0" err="1"/>
              <a:t>regulogs</a:t>
            </a:r>
            <a:r>
              <a:rPr lang="en-US" sz="1200" dirty="0"/>
              <a:t>. Genome Res 14: 1107-1118.</a:t>
            </a:r>
          </a:p>
        </p:txBody>
      </p:sp>
    </p:spTree>
    <p:extLst>
      <p:ext uri="{BB962C8B-B14F-4D97-AF65-F5344CB8AC3E}">
        <p14:creationId xmlns:p14="http://schemas.microsoft.com/office/powerpoint/2010/main" val="6480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ctrA</a:t>
            </a:r>
            <a:r>
              <a:rPr lang="en-US" dirty="0" smtClean="0"/>
              <a:t> as example</a:t>
            </a:r>
            <a:endParaRPr lang="en-US" dirty="0"/>
          </a:p>
        </p:txBody>
      </p:sp>
      <p:pic>
        <p:nvPicPr>
          <p:cNvPr id="4" name="Picture 3"/>
          <p:cNvPicPr>
            <a:picLocks noChangeAspect="1"/>
          </p:cNvPicPr>
          <p:nvPr/>
        </p:nvPicPr>
        <p:blipFill>
          <a:blip r:embed="rId2"/>
          <a:stretch>
            <a:fillRect/>
          </a:stretch>
        </p:blipFill>
        <p:spPr>
          <a:xfrm>
            <a:off x="187464" y="2008786"/>
            <a:ext cx="4892768" cy="3261845"/>
          </a:xfrm>
          <a:prstGeom prst="rect">
            <a:avLst/>
          </a:prstGeom>
        </p:spPr>
      </p:pic>
      <p:sp>
        <p:nvSpPr>
          <p:cNvPr id="5" name="TextBox 4"/>
          <p:cNvSpPr txBox="1"/>
          <p:nvPr/>
        </p:nvSpPr>
        <p:spPr>
          <a:xfrm>
            <a:off x="887849" y="5630247"/>
            <a:ext cx="4070345" cy="307777"/>
          </a:xfrm>
          <a:prstGeom prst="rect">
            <a:avLst/>
          </a:prstGeom>
          <a:noFill/>
        </p:spPr>
        <p:txBody>
          <a:bodyPr wrap="none" rtlCol="0">
            <a:spAutoFit/>
          </a:bodyPr>
          <a:lstStyle/>
          <a:p>
            <a:r>
              <a:rPr lang="en-US" sz="1400" dirty="0" smtClean="0"/>
              <a:t>CB </a:t>
            </a:r>
            <a:r>
              <a:rPr lang="en-US" sz="1400" dirty="0" smtClean="0">
                <a:hlinkClick r:id="rId3" tooltip="Go to table of contents for this volume/issue"/>
              </a:rPr>
              <a:t>Volume 9, Issue 13</a:t>
            </a:r>
            <a:r>
              <a:rPr lang="en-US" sz="1400" dirty="0" smtClean="0"/>
              <a:t>, 1 July 1999, Pages R493–R496</a:t>
            </a:r>
            <a:endParaRPr lang="en-US" sz="1400" dirty="0"/>
          </a:p>
        </p:txBody>
      </p:sp>
      <p:pic>
        <p:nvPicPr>
          <p:cNvPr id="6" name="Picture 5"/>
          <p:cNvPicPr>
            <a:picLocks noChangeAspect="1"/>
          </p:cNvPicPr>
          <p:nvPr/>
        </p:nvPicPr>
        <p:blipFill>
          <a:blip r:embed="rId4"/>
          <a:stretch>
            <a:fillRect/>
          </a:stretch>
        </p:blipFill>
        <p:spPr>
          <a:xfrm>
            <a:off x="5560223" y="2101509"/>
            <a:ext cx="3322637" cy="3041356"/>
          </a:xfrm>
          <a:prstGeom prst="rect">
            <a:avLst/>
          </a:prstGeom>
        </p:spPr>
      </p:pic>
      <p:sp>
        <p:nvSpPr>
          <p:cNvPr id="7" name="TextBox 6"/>
          <p:cNvSpPr txBox="1"/>
          <p:nvPr/>
        </p:nvSpPr>
        <p:spPr>
          <a:xfrm>
            <a:off x="5023641" y="5619009"/>
            <a:ext cx="4145348" cy="307777"/>
          </a:xfrm>
          <a:prstGeom prst="rect">
            <a:avLst/>
          </a:prstGeom>
          <a:noFill/>
        </p:spPr>
        <p:txBody>
          <a:bodyPr wrap="none" rtlCol="0">
            <a:spAutoFit/>
          </a:bodyPr>
          <a:lstStyle/>
          <a:p>
            <a:r>
              <a:rPr lang="en-US" sz="1400" i="1" dirty="0" smtClean="0"/>
              <a:t>Plasmid</a:t>
            </a:r>
            <a:r>
              <a:rPr lang="en-US" sz="1400" dirty="0" smtClean="0"/>
              <a:t> </a:t>
            </a:r>
            <a:r>
              <a:rPr lang="en-US" sz="1400" dirty="0" smtClean="0">
                <a:hlinkClick r:id="rId5" tooltip="Go to table of contents for this volume/issue"/>
              </a:rPr>
              <a:t>Volume 67, Issue 2</a:t>
            </a:r>
            <a:r>
              <a:rPr lang="en-US" sz="1400" dirty="0" smtClean="0"/>
              <a:t>, March 2012, Pages 76–87</a:t>
            </a:r>
            <a:endParaRPr lang="en-US" sz="1400" dirty="0"/>
          </a:p>
        </p:txBody>
      </p:sp>
    </p:spTree>
    <p:extLst>
      <p:ext uri="{BB962C8B-B14F-4D97-AF65-F5344CB8AC3E}">
        <p14:creationId xmlns:p14="http://schemas.microsoft.com/office/powerpoint/2010/main" val="394790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600" y="0"/>
            <a:ext cx="6676130" cy="6858000"/>
          </a:xfrm>
          <a:prstGeom prst="rect">
            <a:avLst/>
          </a:prstGeom>
        </p:spPr>
      </p:pic>
      <p:sp>
        <p:nvSpPr>
          <p:cNvPr id="6" name="TextBox 5"/>
          <p:cNvSpPr txBox="1"/>
          <p:nvPr/>
        </p:nvSpPr>
        <p:spPr>
          <a:xfrm>
            <a:off x="6740071" y="5660571"/>
            <a:ext cx="2027042" cy="646331"/>
          </a:xfrm>
          <a:prstGeom prst="rect">
            <a:avLst/>
          </a:prstGeom>
          <a:noFill/>
        </p:spPr>
        <p:txBody>
          <a:bodyPr wrap="none" rtlCol="0">
            <a:spAutoFit/>
          </a:bodyPr>
          <a:lstStyle/>
          <a:p>
            <a:r>
              <a:rPr lang="en-US" dirty="0" smtClean="0"/>
              <a:t>From: STRING 9.0</a:t>
            </a:r>
          </a:p>
          <a:p>
            <a:r>
              <a:rPr lang="en-US" dirty="0" smtClean="0"/>
              <a:t>http://string-</a:t>
            </a:r>
            <a:r>
              <a:rPr lang="en-US" dirty="0" err="1" smtClean="0"/>
              <a:t>db.org</a:t>
            </a:r>
            <a:endParaRPr lang="en-US" dirty="0"/>
          </a:p>
        </p:txBody>
      </p:sp>
      <p:sp>
        <p:nvSpPr>
          <p:cNvPr id="7" name="Title 1"/>
          <p:cNvSpPr txBox="1">
            <a:spLocks noGrp="1"/>
          </p:cNvSpPr>
          <p:nvPr>
            <p:ph type="title"/>
          </p:nvPr>
        </p:nvSpPr>
        <p:spPr>
          <a:xfrm>
            <a:off x="5372046" y="274638"/>
            <a:ext cx="3314753" cy="590689"/>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err="1" smtClean="0"/>
              <a:t>ctrA</a:t>
            </a:r>
            <a:r>
              <a:rPr lang="en-US" sz="2800" dirty="0" smtClean="0"/>
              <a:t> as an example</a:t>
            </a:r>
            <a:br>
              <a:rPr lang="en-US" sz="2800" dirty="0" smtClean="0"/>
            </a:br>
            <a:r>
              <a:rPr lang="en-US" sz="2800" dirty="0" smtClean="0"/>
              <a:t>Orthology prediction:</a:t>
            </a:r>
            <a:endParaRPr lang="en-US" sz="2800" dirty="0"/>
          </a:p>
        </p:txBody>
      </p:sp>
    </p:spTree>
    <p:extLst>
      <p:ext uri="{BB962C8B-B14F-4D97-AF65-F5344CB8AC3E}">
        <p14:creationId xmlns:p14="http://schemas.microsoft.com/office/powerpoint/2010/main" val="327223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4291"/>
            <a:ext cx="8229600" cy="1143000"/>
          </a:xfrm>
        </p:spPr>
        <p:txBody>
          <a:bodyPr>
            <a:normAutofit fontScale="90000"/>
          </a:bodyPr>
          <a:lstStyle/>
          <a:p>
            <a:r>
              <a:rPr lang="en-US" dirty="0" smtClean="0"/>
              <a:t>Protein function: continuous or discrete evolutionary process</a:t>
            </a:r>
            <a:endParaRPr lang="en-US" dirty="0"/>
          </a:p>
        </p:txBody>
      </p:sp>
    </p:spTree>
    <p:extLst>
      <p:ext uri="{BB962C8B-B14F-4D97-AF65-F5344CB8AC3E}">
        <p14:creationId xmlns:p14="http://schemas.microsoft.com/office/powerpoint/2010/main" val="1497155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TotalTime>
  <Words>1121</Words>
  <Application>Microsoft Macintosh PowerPoint</Application>
  <PresentationFormat>On-screen Show (4:3)</PresentationFormat>
  <Paragraphs>104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Another strategy to make functional consistent orthology prediction</vt:lpstr>
      <vt:lpstr>Review of existing orthology identification methods</vt:lpstr>
      <vt:lpstr>Methods review – cont’d</vt:lpstr>
      <vt:lpstr>PowerPoint Presentation</vt:lpstr>
      <vt:lpstr>MCL based on –log(E value)</vt:lpstr>
      <vt:lpstr>Methods review – cont’d</vt:lpstr>
      <vt:lpstr>ctrA as example</vt:lpstr>
      <vt:lpstr>ctrA as an example Orthology prediction:</vt:lpstr>
      <vt:lpstr>Protein function: continuous or discrete evolutionary process</vt:lpstr>
      <vt:lpstr>Quick evolution after sub- or neo-functionalization</vt:lpstr>
      <vt:lpstr>If discrete, we may have a way to identify functional consistent orthologs</vt:lpstr>
      <vt:lpstr>How to get it? -- phylogeny</vt:lpstr>
      <vt:lpstr>256 clades representing 2,300 species</vt:lpstr>
      <vt:lpstr>2D Protein Sequence Similarity Map (2D-PSSM) </vt:lpstr>
      <vt:lpstr>ATPase and histidine kinases are known as the “trouble makers”</vt:lpstr>
      <vt:lpstr>Gaps are there</vt:lpstr>
      <vt:lpstr>All give reasonable results </vt:lpstr>
      <vt:lpstr>Comparing to protein families with strong selection pressures</vt:lpstr>
      <vt:lpstr>PopZ as an example: Gap agrees with Jump</vt:lpstr>
      <vt:lpstr>A few more questions being under investigation</vt:lpstr>
      <vt:lpstr>Thank you!</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strategy to make orthology prediction</dc:title>
  <dc:creator>Gang Fang</dc:creator>
  <cp:lastModifiedBy>Gang Fang</cp:lastModifiedBy>
  <cp:revision>60</cp:revision>
  <dcterms:created xsi:type="dcterms:W3CDTF">2013-07-17T20:18:51Z</dcterms:created>
  <dcterms:modified xsi:type="dcterms:W3CDTF">2013-07-18T13:37:42Z</dcterms:modified>
</cp:coreProperties>
</file>