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7211-D723-4191-B70B-F423F071DD96}" type="datetimeFigureOut">
              <a:rPr lang="zh-CN" altLang="en-US" smtClean="0"/>
              <a:pPr/>
              <a:t>7/17/13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91761-65B7-4E0F-AC8B-31290721A5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Mining ENCODE publications</a:t>
            </a: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ENCODE related papers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581 ENCODE-funded Publications</a:t>
            </a:r>
          </a:p>
          <a:p>
            <a:r>
              <a:rPr lang="en-US" altLang="zh-CN" dirty="0" smtClean="0"/>
              <a:t>291 Publications from non-ENCODE Authors using ENCODE data</a:t>
            </a:r>
          </a:p>
          <a:p>
            <a:r>
              <a:rPr lang="en-US" altLang="zh-CN" dirty="0" smtClean="0"/>
              <a:t>Parsing </a:t>
            </a:r>
            <a:r>
              <a:rPr lang="en-US" altLang="zh-CN" dirty="0" err="1" smtClean="0"/>
              <a:t>Pubmed</a:t>
            </a:r>
            <a:r>
              <a:rPr lang="en-US" altLang="zh-CN" dirty="0" smtClean="0"/>
              <a:t> XML files (Thanks to Eric Pan)</a:t>
            </a:r>
          </a:p>
          <a:p>
            <a:pPr lvl="1"/>
            <a:r>
              <a:rPr lang="en-US" altLang="zh-CN" dirty="0" smtClean="0"/>
              <a:t>PMID</a:t>
            </a:r>
          </a:p>
          <a:p>
            <a:pPr lvl="1"/>
            <a:r>
              <a:rPr lang="en-US" altLang="zh-CN" dirty="0" smtClean="0"/>
              <a:t>Year</a:t>
            </a:r>
          </a:p>
          <a:p>
            <a:pPr lvl="1"/>
            <a:r>
              <a:rPr lang="en-US" altLang="zh-CN" dirty="0" smtClean="0"/>
              <a:t>Journal</a:t>
            </a:r>
          </a:p>
          <a:p>
            <a:pPr lvl="1"/>
            <a:r>
              <a:rPr lang="en-US" altLang="zh-CN" dirty="0" smtClean="0"/>
              <a:t>Authors</a:t>
            </a:r>
          </a:p>
          <a:p>
            <a:pPr lvl="1"/>
            <a:r>
              <a:rPr lang="en-US" altLang="zh-CN" dirty="0" smtClean="0"/>
              <a:t>Abstract</a:t>
            </a:r>
          </a:p>
          <a:p>
            <a:pPr lvl="1"/>
            <a:r>
              <a:rPr lang="en-US" altLang="zh-CN" dirty="0" smtClean="0"/>
              <a:t>Affiliations</a:t>
            </a:r>
          </a:p>
          <a:p>
            <a:pPr lvl="1"/>
            <a:r>
              <a:rPr lang="en-US" altLang="zh-CN" dirty="0" smtClean="0"/>
              <a:t>Title</a:t>
            </a:r>
          </a:p>
          <a:p>
            <a:pPr lvl="1"/>
            <a:r>
              <a:rPr lang="en-US" altLang="zh-CN" dirty="0" smtClean="0"/>
              <a:t>ENCODE data keywords from Mike </a:t>
            </a:r>
            <a:r>
              <a:rPr lang="en-US" altLang="zh-CN" dirty="0" err="1" smtClean="0"/>
              <a:t>Pazin</a:t>
            </a:r>
            <a:r>
              <a:rPr lang="en-US" altLang="zh-CN" dirty="0" smtClean="0"/>
              <a:t> (non-ENCODE only)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Number of papers by years</a:t>
            </a:r>
            <a:endParaRPr lang="zh-CN" altLang="en-US" dirty="0"/>
          </a:p>
        </p:txBody>
      </p:sp>
      <p:pic>
        <p:nvPicPr>
          <p:cNvPr id="4" name="内容占位符 3" descr="paper_countin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4675" y="1600200"/>
            <a:ext cx="5674650" cy="45259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do ENCODE data influence?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Data types (very general from Mike </a:t>
            </a:r>
            <a:r>
              <a:rPr lang="en-US" altLang="zh-CN" dirty="0" err="1" smtClean="0"/>
              <a:t>Pazin’s</a:t>
            </a:r>
            <a:r>
              <a:rPr lang="en-US" altLang="zh-CN" dirty="0" smtClean="0"/>
              <a:t> notes for non-ENCODEs)</a:t>
            </a:r>
          </a:p>
          <a:p>
            <a:pPr lvl="1"/>
            <a:r>
              <a:rPr lang="en-US" altLang="zh-CN" dirty="0" smtClean="0"/>
              <a:t>TF</a:t>
            </a:r>
          </a:p>
          <a:p>
            <a:pPr lvl="1"/>
            <a:r>
              <a:rPr lang="en-US" altLang="zh-CN" dirty="0" smtClean="0"/>
              <a:t>RNA</a:t>
            </a:r>
          </a:p>
          <a:p>
            <a:pPr lvl="1"/>
            <a:r>
              <a:rPr lang="en-US" altLang="zh-CN" dirty="0" err="1" smtClean="0"/>
              <a:t>Histone</a:t>
            </a:r>
            <a:r>
              <a:rPr lang="en-US" altLang="zh-CN" dirty="0" smtClean="0"/>
              <a:t> modification</a:t>
            </a:r>
          </a:p>
          <a:p>
            <a:pPr lvl="1"/>
            <a:r>
              <a:rPr lang="en-US" altLang="zh-CN" dirty="0" err="1" smtClean="0"/>
              <a:t>DNase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FAIRE</a:t>
            </a:r>
          </a:p>
          <a:p>
            <a:pPr lvl="1"/>
            <a:r>
              <a:rPr lang="en-US" altLang="zh-CN" dirty="0" smtClean="0"/>
              <a:t>Chromatin states</a:t>
            </a:r>
          </a:p>
          <a:p>
            <a:pPr lvl="1"/>
            <a:r>
              <a:rPr lang="en-US" altLang="zh-CN" dirty="0" err="1" smtClean="0"/>
              <a:t>Methylation</a:t>
            </a:r>
            <a:endParaRPr lang="zh-CN" altLang="en-US" dirty="0"/>
          </a:p>
        </p:txBody>
      </p:sp>
      <p:pic>
        <p:nvPicPr>
          <p:cNvPr id="5" name="图片 4" descr="nonencode_keywords_papers.png"/>
          <p:cNvPicPr>
            <a:picLocks noChangeAspect="1"/>
          </p:cNvPicPr>
          <p:nvPr/>
        </p:nvPicPr>
        <p:blipFill>
          <a:blip r:embed="rId2" cstate="print"/>
          <a:srcRect l="26375" t="9380" r="32675"/>
          <a:stretch>
            <a:fillRect/>
          </a:stretch>
        </p:blipFill>
        <p:spPr>
          <a:xfrm>
            <a:off x="5076056" y="2520628"/>
            <a:ext cx="3744416" cy="4337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Networks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Publication network</a:t>
            </a:r>
          </a:p>
          <a:p>
            <a:pPr lvl="1"/>
            <a:r>
              <a:rPr lang="en-US" altLang="zh-CN" dirty="0"/>
              <a:t>p</a:t>
            </a:r>
            <a:r>
              <a:rPr lang="en-US" altLang="zh-CN" dirty="0" smtClean="0"/>
              <a:t>apers are connected by co-authors</a:t>
            </a:r>
          </a:p>
          <a:p>
            <a:r>
              <a:rPr lang="en-US" altLang="zh-CN" dirty="0" smtClean="0"/>
              <a:t>Author network</a:t>
            </a:r>
          </a:p>
          <a:p>
            <a:pPr lvl="1"/>
            <a:r>
              <a:rPr lang="en-US" altLang="zh-CN" dirty="0" smtClean="0"/>
              <a:t>authors are connected by publications</a:t>
            </a:r>
          </a:p>
          <a:p>
            <a:pPr lvl="1"/>
            <a:r>
              <a:rPr lang="en-US" altLang="zh-CN" dirty="0" smtClean="0"/>
              <a:t>or connected by 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party resource like LinkedIn, </a:t>
            </a:r>
            <a:r>
              <a:rPr lang="en-US" altLang="zh-CN" dirty="0" err="1" smtClean="0"/>
              <a:t>Facebook</a:t>
            </a:r>
            <a:endParaRPr lang="en-US" altLang="zh-CN" dirty="0" smtClean="0"/>
          </a:p>
          <a:p>
            <a:r>
              <a:rPr lang="en-US" altLang="zh-CN" dirty="0" smtClean="0"/>
              <a:t>ENCODE data diffusion/influence over those networks</a:t>
            </a:r>
          </a:p>
          <a:p>
            <a:pPr lvl="1"/>
            <a:r>
              <a:rPr lang="en-US" altLang="zh-CN" dirty="0" smtClean="0"/>
              <a:t>e.g., random walk to predict data flowing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Publication network</a:t>
            </a:r>
            <a:endParaRPr lang="zh-CN" altLang="en-US" dirty="0"/>
          </a:p>
        </p:txBody>
      </p:sp>
      <p:pic>
        <p:nvPicPr>
          <p:cNvPr id="4" name="图片 3" descr="paper_network.png"/>
          <p:cNvPicPr>
            <a:picLocks noChangeAspect="1"/>
          </p:cNvPicPr>
          <p:nvPr/>
        </p:nvPicPr>
        <p:blipFill>
          <a:blip r:embed="rId2" cstate="print"/>
          <a:srcRect l="12871" t="12871" r="10621" b="16246"/>
          <a:stretch>
            <a:fillRect/>
          </a:stretch>
        </p:blipFill>
        <p:spPr>
          <a:xfrm>
            <a:off x="2267744" y="1484784"/>
            <a:ext cx="4896544" cy="45365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19664" y="126876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95 out of 291 non-ENCODE papers have co-authors with ENCODE papers</a:t>
            </a:r>
            <a:endParaRPr lang="zh-CN" alt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Author network</a:t>
            </a:r>
            <a:endParaRPr lang="zh-CN" altLang="en-US" dirty="0"/>
          </a:p>
        </p:txBody>
      </p:sp>
      <p:pic>
        <p:nvPicPr>
          <p:cNvPr id="5" name="图片 4" descr="author_network.png"/>
          <p:cNvPicPr>
            <a:picLocks noChangeAspect="1"/>
          </p:cNvPicPr>
          <p:nvPr/>
        </p:nvPicPr>
        <p:blipFill>
          <a:blip r:embed="rId2" cstate="print"/>
          <a:srcRect l="12871" t="12871" r="10621" b="15121"/>
          <a:stretch>
            <a:fillRect/>
          </a:stretch>
        </p:blipFill>
        <p:spPr>
          <a:xfrm>
            <a:off x="467544" y="1484784"/>
            <a:ext cx="4896544" cy="4608512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6228184" y="2852936"/>
            <a:ext cx="2232248" cy="1368152"/>
            <a:chOff x="395536" y="5229200"/>
            <a:chExt cx="2232248" cy="1368152"/>
          </a:xfrm>
        </p:grpSpPr>
        <p:sp>
          <p:nvSpPr>
            <p:cNvPr id="6" name="椭圆 5"/>
            <p:cNvSpPr/>
            <p:nvPr/>
          </p:nvSpPr>
          <p:spPr>
            <a:xfrm>
              <a:off x="395536" y="5229200"/>
              <a:ext cx="1368152" cy="1368152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259632" y="5229200"/>
              <a:ext cx="1368152" cy="1368152"/>
            </a:xfrm>
            <a:prstGeom prst="ellipse">
              <a:avLst/>
            </a:prstGeom>
            <a:noFill/>
            <a:ln w="63500">
              <a:solidFill>
                <a:srgbClr val="00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092280" y="33569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141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72200" y="33569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2268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68344" y="33569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2799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64088" y="220486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2409 authors in non-ENCODE papers</a:t>
            </a:r>
            <a:endParaRPr lang="zh-CN" alt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6256" y="429309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2940 authors in ENCODE papers</a:t>
            </a:r>
            <a:endParaRPr lang="zh-CN" altLang="en-US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zh-CN" sz="3600" dirty="0" smtClean="0"/>
              <a:t>Authors in both ENCODE and non</a:t>
            </a:r>
            <a:r>
              <a:rPr lang="en-US" altLang="zh-CN" sz="3600" dirty="0" smtClean="0"/>
              <a:t>-ENCODE papers</a:t>
            </a:r>
            <a:endParaRPr lang="zh-CN" altLang="en-US" sz="3600" dirty="0"/>
          </a:p>
        </p:txBody>
      </p:sp>
      <p:pic>
        <p:nvPicPr>
          <p:cNvPr id="4" name="内容占位符 3" descr="coauthors_btw_nonencode_encod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3644" r="23644"/>
          <a:stretch>
            <a:fillRect/>
          </a:stretch>
        </p:blipFill>
        <p:spPr>
          <a:xfrm>
            <a:off x="2267744" y="1242453"/>
            <a:ext cx="4824536" cy="5615547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173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主题</vt:lpstr>
      <vt:lpstr>Mining ENCODE publications</vt:lpstr>
      <vt:lpstr>ENCODE related papers</vt:lpstr>
      <vt:lpstr>Number of papers by years</vt:lpstr>
      <vt:lpstr>How do ENCODE data influence?</vt:lpstr>
      <vt:lpstr>Networks</vt:lpstr>
      <vt:lpstr>Publication network</vt:lpstr>
      <vt:lpstr>Author network</vt:lpstr>
      <vt:lpstr>Authors in both ENCODE and non-ENCODE papers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ENCODE publications</dc:title>
  <dc:creator>Leon</dc:creator>
  <cp:lastModifiedBy>Daifeng Wang</cp:lastModifiedBy>
  <cp:revision>22</cp:revision>
  <dcterms:created xsi:type="dcterms:W3CDTF">2013-07-17T01:25:21Z</dcterms:created>
  <dcterms:modified xsi:type="dcterms:W3CDTF">2013-07-17T13:41:10Z</dcterms:modified>
</cp:coreProperties>
</file>