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1FB"/>
    <a:srgbClr val="BCC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3" autoAdjust="0"/>
    <p:restoredTop sz="94862" autoAdjust="0"/>
  </p:normalViewPr>
  <p:slideViewPr>
    <p:cSldViewPr snapToObjects="1">
      <p:cViewPr>
        <p:scale>
          <a:sx n="40" d="100"/>
          <a:sy n="40" d="100"/>
        </p:scale>
        <p:origin x="-80" y="176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interSettings" Target="printerSettings/printerSettings1.bin"/><Relationship Id="rId6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8D58C-17B6-F740-A710-4A259F957C77}" type="doc">
      <dgm:prSet loTypeId="urn:microsoft.com/office/officeart/2005/8/layout/radial4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DF75EAD-5322-AD46-8E24-788546496417}">
      <dgm:prSet phldrT="[Text]" custT="1"/>
      <dgm:spPr>
        <a:solidFill>
          <a:srgbClr val="BCC83B"/>
        </a:solidFill>
      </dgm:spPr>
      <dgm:t>
        <a:bodyPr/>
        <a:lstStyle/>
        <a:p>
          <a:r>
            <a:rPr lang="en-US" sz="4000" b="1" dirty="0" smtClean="0">
              <a:solidFill>
                <a:srgbClr val="000000"/>
              </a:solidFill>
            </a:rPr>
            <a:t>Network Analysis</a:t>
          </a:r>
          <a:endParaRPr lang="en-US" sz="4000" b="1" dirty="0">
            <a:solidFill>
              <a:srgbClr val="000000"/>
            </a:solidFill>
          </a:endParaRPr>
        </a:p>
      </dgm:t>
    </dgm:pt>
    <dgm:pt modelId="{62A62743-53A7-F343-8C71-ADEEEBCC1B50}" type="parTrans" cxnId="{A5EEFD2E-7D41-A049-BEB4-C0CBAB74D60F}">
      <dgm:prSet/>
      <dgm:spPr/>
      <dgm:t>
        <a:bodyPr/>
        <a:lstStyle/>
        <a:p>
          <a:endParaRPr lang="en-US"/>
        </a:p>
      </dgm:t>
    </dgm:pt>
    <dgm:pt modelId="{C61D6547-7601-6146-90D4-7C590E3BDEDE}" type="sibTrans" cxnId="{A5EEFD2E-7D41-A049-BEB4-C0CBAB74D60F}">
      <dgm:prSet/>
      <dgm:spPr/>
      <dgm:t>
        <a:bodyPr/>
        <a:lstStyle/>
        <a:p>
          <a:endParaRPr lang="en-US"/>
        </a:p>
      </dgm:t>
    </dgm:pt>
    <dgm:pt modelId="{13687FAF-ECD9-DC4F-B54C-02CA3B1FC480}">
      <dgm:prSet phldrT="[Text]"/>
      <dgm:spPr/>
      <dgm:t>
        <a:bodyPr/>
        <a:lstStyle/>
        <a:p>
          <a:r>
            <a:rPr lang="en-US" dirty="0" smtClean="0"/>
            <a:t>Clustering coefficient</a:t>
          </a:r>
          <a:endParaRPr lang="en-US" dirty="0"/>
        </a:p>
      </dgm:t>
    </dgm:pt>
    <dgm:pt modelId="{AE211C22-A841-D44A-A14F-09201DE82E2D}" type="parTrans" cxnId="{C0EA55C0-1B70-4B46-819A-5B3F4607B157}">
      <dgm:prSet/>
      <dgm:spPr/>
      <dgm:t>
        <a:bodyPr/>
        <a:lstStyle/>
        <a:p>
          <a:endParaRPr lang="en-US"/>
        </a:p>
      </dgm:t>
    </dgm:pt>
    <dgm:pt modelId="{81619426-D0CF-E942-8F05-39BC319391B6}" type="sibTrans" cxnId="{C0EA55C0-1B70-4B46-819A-5B3F4607B157}">
      <dgm:prSet/>
      <dgm:spPr/>
      <dgm:t>
        <a:bodyPr/>
        <a:lstStyle/>
        <a:p>
          <a:endParaRPr lang="en-US"/>
        </a:p>
      </dgm:t>
    </dgm:pt>
    <dgm:pt modelId="{5A8AE8B0-3FAE-264F-A0BD-92D4EDAB5D77}">
      <dgm:prSet phldrT="[Text]"/>
      <dgm:spPr/>
      <dgm:t>
        <a:bodyPr/>
        <a:lstStyle/>
        <a:p>
          <a:r>
            <a:rPr lang="en-US" dirty="0" smtClean="0"/>
            <a:t>Eigenvector Centrality</a:t>
          </a:r>
          <a:endParaRPr lang="en-US" dirty="0"/>
        </a:p>
      </dgm:t>
    </dgm:pt>
    <dgm:pt modelId="{B2576BA3-15FD-D644-9EDF-8FD33D09CDA7}" type="parTrans" cxnId="{301E142C-6775-C340-91F0-CBED00F18D6D}">
      <dgm:prSet/>
      <dgm:spPr/>
      <dgm:t>
        <a:bodyPr/>
        <a:lstStyle/>
        <a:p>
          <a:endParaRPr lang="en-US"/>
        </a:p>
      </dgm:t>
    </dgm:pt>
    <dgm:pt modelId="{E9A134D0-F209-2D44-BB59-5C0AB2F8E459}" type="sibTrans" cxnId="{301E142C-6775-C340-91F0-CBED00F18D6D}">
      <dgm:prSet/>
      <dgm:spPr/>
      <dgm:t>
        <a:bodyPr/>
        <a:lstStyle/>
        <a:p>
          <a:endParaRPr lang="en-US"/>
        </a:p>
      </dgm:t>
    </dgm:pt>
    <dgm:pt modelId="{91C2AB8B-99AD-9A4D-8B6F-7F255FDB9C62}">
      <dgm:prSet phldrT="[Text]"/>
      <dgm:spPr/>
      <dgm:t>
        <a:bodyPr/>
        <a:lstStyle/>
        <a:p>
          <a:r>
            <a:rPr lang="en-US" dirty="0" smtClean="0"/>
            <a:t>Neighboring genes</a:t>
          </a:r>
          <a:endParaRPr lang="en-US" dirty="0"/>
        </a:p>
      </dgm:t>
    </dgm:pt>
    <dgm:pt modelId="{D0C85125-1E56-5C4A-A1CA-F8C38239FA39}" type="parTrans" cxnId="{427A08A4-EE2F-934C-958D-197ABBEA81B3}">
      <dgm:prSet/>
      <dgm:spPr/>
      <dgm:t>
        <a:bodyPr/>
        <a:lstStyle/>
        <a:p>
          <a:endParaRPr lang="en-US"/>
        </a:p>
      </dgm:t>
    </dgm:pt>
    <dgm:pt modelId="{046BF35E-A5D7-774B-A6D8-44FB559707F5}" type="sibTrans" cxnId="{427A08A4-EE2F-934C-958D-197ABBEA81B3}">
      <dgm:prSet/>
      <dgm:spPr/>
      <dgm:t>
        <a:bodyPr/>
        <a:lstStyle/>
        <a:p>
          <a:endParaRPr lang="en-US"/>
        </a:p>
      </dgm:t>
    </dgm:pt>
    <dgm:pt modelId="{7CBD63B9-9A25-4648-8021-91736C6E8C84}">
      <dgm:prSet phldrT="[Text]"/>
      <dgm:spPr/>
      <dgm:t>
        <a:bodyPr/>
        <a:lstStyle/>
        <a:p>
          <a:r>
            <a:rPr lang="en-US" dirty="0" smtClean="0"/>
            <a:t>Degree</a:t>
          </a:r>
          <a:endParaRPr lang="en-US" dirty="0"/>
        </a:p>
      </dgm:t>
    </dgm:pt>
    <dgm:pt modelId="{41EB6E89-23A9-B94B-B97C-CF4D1EAD8CE8}" type="parTrans" cxnId="{5E841125-4F31-184A-8517-3A2509AE6422}">
      <dgm:prSet/>
      <dgm:spPr/>
      <dgm:t>
        <a:bodyPr/>
        <a:lstStyle/>
        <a:p>
          <a:endParaRPr lang="en-US"/>
        </a:p>
      </dgm:t>
    </dgm:pt>
    <dgm:pt modelId="{39F4EB05-CF44-DB41-B44D-C3214F987D87}" type="sibTrans" cxnId="{5E841125-4F31-184A-8517-3A2509AE6422}">
      <dgm:prSet/>
      <dgm:spPr/>
      <dgm:t>
        <a:bodyPr/>
        <a:lstStyle/>
        <a:p>
          <a:endParaRPr lang="en-US"/>
        </a:p>
      </dgm:t>
    </dgm:pt>
    <dgm:pt modelId="{BD137860-091B-044E-96EE-8B1160591330}">
      <dgm:prSet phldrT="[Text]"/>
      <dgm:spPr/>
      <dgm:t>
        <a:bodyPr/>
        <a:lstStyle/>
        <a:p>
          <a:r>
            <a:rPr lang="en-US" dirty="0" smtClean="0"/>
            <a:t>Co-expression relationship</a:t>
          </a:r>
          <a:endParaRPr lang="en-US" dirty="0"/>
        </a:p>
      </dgm:t>
    </dgm:pt>
    <dgm:pt modelId="{6952AAB5-08F4-3947-B5ED-1550227FE14B}" type="parTrans" cxnId="{121D86A7-47A0-2843-8382-EA9361F7459F}">
      <dgm:prSet/>
      <dgm:spPr/>
      <dgm:t>
        <a:bodyPr/>
        <a:lstStyle/>
        <a:p>
          <a:endParaRPr lang="en-US"/>
        </a:p>
      </dgm:t>
    </dgm:pt>
    <dgm:pt modelId="{49B4CDFB-55C6-0840-BBD2-6E0D45582454}" type="sibTrans" cxnId="{121D86A7-47A0-2843-8382-EA9361F7459F}">
      <dgm:prSet/>
      <dgm:spPr/>
      <dgm:t>
        <a:bodyPr/>
        <a:lstStyle/>
        <a:p>
          <a:endParaRPr lang="en-US"/>
        </a:p>
      </dgm:t>
    </dgm:pt>
    <dgm:pt modelId="{88CD8EB5-8FBE-3043-9FC5-962E6FCDC4D3}">
      <dgm:prSet phldrT="[Text]"/>
      <dgm:spPr/>
      <dgm:t>
        <a:bodyPr/>
        <a:lstStyle/>
        <a:p>
          <a:r>
            <a:rPr lang="en-US" dirty="0" smtClean="0"/>
            <a:t>enriched GO terms</a:t>
          </a:r>
          <a:endParaRPr lang="en-US" dirty="0"/>
        </a:p>
      </dgm:t>
    </dgm:pt>
    <dgm:pt modelId="{EED52E34-B1D1-214A-A715-BB94F7FA870A}" type="parTrans" cxnId="{DE91D91C-77CB-BD4B-BE76-DB9AB26DF1D5}">
      <dgm:prSet/>
      <dgm:spPr/>
      <dgm:t>
        <a:bodyPr/>
        <a:lstStyle/>
        <a:p>
          <a:endParaRPr lang="en-US"/>
        </a:p>
      </dgm:t>
    </dgm:pt>
    <dgm:pt modelId="{F03C59B7-2DD6-6C4B-B6A9-C12F417A8D6E}" type="sibTrans" cxnId="{DE91D91C-77CB-BD4B-BE76-DB9AB26DF1D5}">
      <dgm:prSet/>
      <dgm:spPr/>
      <dgm:t>
        <a:bodyPr/>
        <a:lstStyle/>
        <a:p>
          <a:endParaRPr lang="en-US"/>
        </a:p>
      </dgm:t>
    </dgm:pt>
    <dgm:pt modelId="{56A68AC9-FDFC-144A-9372-7BD5936A44A4}">
      <dgm:prSet phldrT="[Text]"/>
      <dgm:spPr/>
      <dgm:t>
        <a:bodyPr/>
        <a:lstStyle/>
        <a:p>
          <a:r>
            <a:rPr lang="en-US" dirty="0" smtClean="0"/>
            <a:t>bi-clustering across tissues</a:t>
          </a:r>
          <a:endParaRPr lang="en-US" dirty="0"/>
        </a:p>
      </dgm:t>
    </dgm:pt>
    <dgm:pt modelId="{EF567FD4-7484-214D-8F58-00F880B3D891}" type="parTrans" cxnId="{85096EBA-1101-0640-93B9-B667B048BCF2}">
      <dgm:prSet/>
      <dgm:spPr/>
      <dgm:t>
        <a:bodyPr/>
        <a:lstStyle/>
        <a:p>
          <a:endParaRPr lang="en-US"/>
        </a:p>
      </dgm:t>
    </dgm:pt>
    <dgm:pt modelId="{AF68B9D2-C531-0F4E-90BD-E686B099B336}" type="sibTrans" cxnId="{85096EBA-1101-0640-93B9-B667B048BCF2}">
      <dgm:prSet/>
      <dgm:spPr/>
      <dgm:t>
        <a:bodyPr/>
        <a:lstStyle/>
        <a:p>
          <a:endParaRPr lang="en-US"/>
        </a:p>
      </dgm:t>
    </dgm:pt>
    <dgm:pt modelId="{A3EC62D1-9D67-AA4B-8050-D0278CA7C769}">
      <dgm:prSet phldrT="[Text]"/>
      <dgm:spPr/>
      <dgm:t>
        <a:bodyPr/>
        <a:lstStyle/>
        <a:p>
          <a:r>
            <a:rPr lang="en-US" dirty="0" smtClean="0"/>
            <a:t>local influence</a:t>
          </a:r>
          <a:endParaRPr lang="en-US" dirty="0"/>
        </a:p>
      </dgm:t>
    </dgm:pt>
    <dgm:pt modelId="{DB247096-295F-6548-BAF7-19EBD4188B4F}" type="parTrans" cxnId="{33E4814E-8406-F142-9F3F-9F54E8B14202}">
      <dgm:prSet/>
      <dgm:spPr/>
      <dgm:t>
        <a:bodyPr/>
        <a:lstStyle/>
        <a:p>
          <a:endParaRPr lang="en-US"/>
        </a:p>
      </dgm:t>
    </dgm:pt>
    <dgm:pt modelId="{663E4DC6-FFD3-814C-929E-72B81F3D175D}" type="sibTrans" cxnId="{33E4814E-8406-F142-9F3F-9F54E8B14202}">
      <dgm:prSet/>
      <dgm:spPr/>
      <dgm:t>
        <a:bodyPr/>
        <a:lstStyle/>
        <a:p>
          <a:endParaRPr lang="en-US"/>
        </a:p>
      </dgm:t>
    </dgm:pt>
    <dgm:pt modelId="{CEA8EA2A-BFEF-3D41-B7D5-1C41A36464B5}">
      <dgm:prSet phldrT="[Text]"/>
      <dgm:spPr/>
      <dgm:t>
        <a:bodyPr/>
        <a:lstStyle/>
        <a:p>
          <a:r>
            <a:rPr lang="en-US" dirty="0" smtClean="0"/>
            <a:t>local important function</a:t>
          </a:r>
          <a:endParaRPr lang="en-US" dirty="0"/>
        </a:p>
      </dgm:t>
    </dgm:pt>
    <dgm:pt modelId="{31BFD94C-24E3-2148-B440-2D565E2E44F5}" type="parTrans" cxnId="{32F7D48A-49ED-E348-AA5F-E295CB59E1ED}">
      <dgm:prSet/>
      <dgm:spPr/>
      <dgm:t>
        <a:bodyPr/>
        <a:lstStyle/>
        <a:p>
          <a:endParaRPr lang="en-US"/>
        </a:p>
      </dgm:t>
    </dgm:pt>
    <dgm:pt modelId="{3E686BCA-8416-7B43-AB8C-563FFE516CE6}" type="sibTrans" cxnId="{32F7D48A-49ED-E348-AA5F-E295CB59E1ED}">
      <dgm:prSet/>
      <dgm:spPr/>
      <dgm:t>
        <a:bodyPr/>
        <a:lstStyle/>
        <a:p>
          <a:endParaRPr lang="en-US"/>
        </a:p>
      </dgm:t>
    </dgm:pt>
    <dgm:pt modelId="{5F743CEC-0084-FA49-8CA7-0E9050E08FD9}">
      <dgm:prSet phldrT="[Text]"/>
      <dgm:spPr/>
      <dgm:t>
        <a:bodyPr/>
        <a:lstStyle/>
        <a:p>
          <a:r>
            <a:rPr lang="en-US" dirty="0" smtClean="0"/>
            <a:t>local cliquishness</a:t>
          </a:r>
          <a:endParaRPr lang="en-US" dirty="0"/>
        </a:p>
      </dgm:t>
    </dgm:pt>
    <dgm:pt modelId="{5EB3DAB1-20F3-3643-9986-6AC89AAEB00A}" type="parTrans" cxnId="{C2738DF2-7DBB-8E44-8A72-99534F2CE242}">
      <dgm:prSet/>
      <dgm:spPr/>
      <dgm:t>
        <a:bodyPr/>
        <a:lstStyle/>
        <a:p>
          <a:endParaRPr lang="en-US"/>
        </a:p>
      </dgm:t>
    </dgm:pt>
    <dgm:pt modelId="{869EA413-EC97-5E42-A839-B6A9634CA3AD}" type="sibTrans" cxnId="{C2738DF2-7DBB-8E44-8A72-99534F2CE242}">
      <dgm:prSet/>
      <dgm:spPr/>
      <dgm:t>
        <a:bodyPr/>
        <a:lstStyle/>
        <a:p>
          <a:endParaRPr lang="en-US"/>
        </a:p>
      </dgm:t>
    </dgm:pt>
    <dgm:pt modelId="{C46D8F68-7C22-A14C-BC3B-43A6E5F6E81A}">
      <dgm:prSet phldrT="[Text]"/>
      <dgm:spPr/>
      <dgm:t>
        <a:bodyPr/>
        <a:lstStyle/>
        <a:p>
          <a:r>
            <a:rPr lang="en-US" dirty="0" smtClean="0"/>
            <a:t>tissue-specific function</a:t>
          </a:r>
          <a:endParaRPr lang="en-US" dirty="0"/>
        </a:p>
      </dgm:t>
    </dgm:pt>
    <dgm:pt modelId="{EBF0431A-A51B-9F41-B452-D70371E33B59}" type="parTrans" cxnId="{03B85C88-B9C8-4C4F-9EDB-4CBF941D1975}">
      <dgm:prSet/>
      <dgm:spPr/>
      <dgm:t>
        <a:bodyPr/>
        <a:lstStyle/>
        <a:p>
          <a:endParaRPr lang="en-US"/>
        </a:p>
      </dgm:t>
    </dgm:pt>
    <dgm:pt modelId="{C8AB2550-E506-CE43-89BA-C205FDAFD7F5}" type="sibTrans" cxnId="{03B85C88-B9C8-4C4F-9EDB-4CBF941D1975}">
      <dgm:prSet/>
      <dgm:spPr/>
      <dgm:t>
        <a:bodyPr/>
        <a:lstStyle/>
        <a:p>
          <a:endParaRPr lang="en-US"/>
        </a:p>
      </dgm:t>
    </dgm:pt>
    <dgm:pt modelId="{FCED0479-9C00-C54E-B1B0-AA2C73F6D97F}">
      <dgm:prSet phldrT="[Text]"/>
      <dgm:spPr/>
      <dgm:t>
        <a:bodyPr/>
        <a:lstStyle/>
        <a:p>
          <a:r>
            <a:rPr lang="en-US" dirty="0" smtClean="0"/>
            <a:t>globally influence</a:t>
          </a:r>
          <a:endParaRPr lang="en-US" dirty="0"/>
        </a:p>
      </dgm:t>
    </dgm:pt>
    <dgm:pt modelId="{6456F564-E80D-D947-B31A-869E1FA2665A}" type="parTrans" cxnId="{B7F35C42-06D7-9246-BA4D-9AB66C5FCE0F}">
      <dgm:prSet/>
      <dgm:spPr/>
      <dgm:t>
        <a:bodyPr/>
        <a:lstStyle/>
        <a:p>
          <a:endParaRPr lang="en-US"/>
        </a:p>
      </dgm:t>
    </dgm:pt>
    <dgm:pt modelId="{352F776C-A51D-794F-B9CC-C1596A831CF0}" type="sibTrans" cxnId="{B7F35C42-06D7-9246-BA4D-9AB66C5FCE0F}">
      <dgm:prSet/>
      <dgm:spPr/>
      <dgm:t>
        <a:bodyPr/>
        <a:lstStyle/>
        <a:p>
          <a:endParaRPr lang="en-US"/>
        </a:p>
      </dgm:t>
    </dgm:pt>
    <dgm:pt modelId="{FCC808AE-287F-C74A-9E99-1E7E63AA5D70}">
      <dgm:prSet phldrT="[Text]"/>
      <dgm:spPr/>
      <dgm:t>
        <a:bodyPr/>
        <a:lstStyle/>
        <a:p>
          <a:r>
            <a:rPr lang="en-US" dirty="0" smtClean="0"/>
            <a:t>general important function</a:t>
          </a:r>
          <a:endParaRPr lang="en-US" dirty="0"/>
        </a:p>
      </dgm:t>
    </dgm:pt>
    <dgm:pt modelId="{5705C8B9-A710-9D4B-A626-42D45B926275}" type="parTrans" cxnId="{C093FF7D-1288-A543-97AF-EE1F3357DB0A}">
      <dgm:prSet/>
      <dgm:spPr/>
      <dgm:t>
        <a:bodyPr/>
        <a:lstStyle/>
        <a:p>
          <a:endParaRPr lang="en-US"/>
        </a:p>
      </dgm:t>
    </dgm:pt>
    <dgm:pt modelId="{112F71AC-6FA2-E842-8E7E-41EBCC5C2512}" type="sibTrans" cxnId="{C093FF7D-1288-A543-97AF-EE1F3357DB0A}">
      <dgm:prSet/>
      <dgm:spPr/>
      <dgm:t>
        <a:bodyPr/>
        <a:lstStyle/>
        <a:p>
          <a:endParaRPr lang="en-US"/>
        </a:p>
      </dgm:t>
    </dgm:pt>
    <dgm:pt modelId="{943DC61B-ECEA-1744-AE33-A4580EB25C5D}" type="pres">
      <dgm:prSet presAssocID="{E068D58C-17B6-F740-A710-4A259F957C7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DC0108-0ADF-6E49-9B9E-FB78B6FE4F66}" type="pres">
      <dgm:prSet presAssocID="{6DF75EAD-5322-AD46-8E24-788546496417}" presName="centerShape" presStyleLbl="node0" presStyleIdx="0" presStyleCnt="1"/>
      <dgm:spPr/>
      <dgm:t>
        <a:bodyPr/>
        <a:lstStyle/>
        <a:p>
          <a:endParaRPr lang="en-US"/>
        </a:p>
      </dgm:t>
    </dgm:pt>
    <dgm:pt modelId="{57850258-300E-DD46-8FFC-378907E9F5D1}" type="pres">
      <dgm:prSet presAssocID="{D0C85125-1E56-5C4A-A1CA-F8C38239FA39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3FD2E18D-429C-9F45-8943-55A4599834E5}" type="pres">
      <dgm:prSet presAssocID="{91C2AB8B-99AD-9A4D-8B6F-7F255FDB9C6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78DA7C-61E8-ED4B-BA3C-684249D4A788}" type="pres">
      <dgm:prSet presAssocID="{6952AAB5-08F4-3947-B5ED-1550227FE14B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F63B7855-C2EB-564E-83CA-0ECA2A5DCE44}" type="pres">
      <dgm:prSet presAssocID="{BD137860-091B-044E-96EE-8B116059133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EAD44-FC0E-9049-8232-3C486F8250CB}" type="pres">
      <dgm:prSet presAssocID="{41EB6E89-23A9-B94B-B97C-CF4D1EAD8CE8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9763D8EC-A946-7447-89D2-7687DA9D331F}" type="pres">
      <dgm:prSet presAssocID="{7CBD63B9-9A25-4648-8021-91736C6E8C8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08E8C-E341-F249-B427-8EBAE1670BC4}" type="pres">
      <dgm:prSet presAssocID="{AE211C22-A841-D44A-A14F-09201DE82E2D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82E932F3-B5D3-F44D-8B8C-5D8FA4774EF3}" type="pres">
      <dgm:prSet presAssocID="{13687FAF-ECD9-DC4F-B54C-02CA3B1FC48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E71F1-3418-4648-BFE3-AC6285ABA33A}" type="pres">
      <dgm:prSet presAssocID="{B2576BA3-15FD-D644-9EDF-8FD33D09CDA7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ED20FE87-23C6-E241-9202-5A1FA2A2A005}" type="pres">
      <dgm:prSet presAssocID="{5A8AE8B0-3FAE-264F-A0BD-92D4EDAB5D7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49EF6C-FB25-4246-9E3D-A85B4C28B1E2}" type="presOf" srcId="{5A8AE8B0-3FAE-264F-A0BD-92D4EDAB5D77}" destId="{ED20FE87-23C6-E241-9202-5A1FA2A2A005}" srcOrd="0" destOrd="0" presId="urn:microsoft.com/office/officeart/2005/8/layout/radial4"/>
    <dgm:cxn modelId="{E90EEC2E-D1CB-394F-A097-4AAC37B9284B}" type="presOf" srcId="{C46D8F68-7C22-A14C-BC3B-43A6E5F6E81A}" destId="{82E932F3-B5D3-F44D-8B8C-5D8FA4774EF3}" srcOrd="0" destOrd="2" presId="urn:microsoft.com/office/officeart/2005/8/layout/radial4"/>
    <dgm:cxn modelId="{2AA40145-0AB0-8848-9EC2-ED84FF85B4F6}" type="presOf" srcId="{7CBD63B9-9A25-4648-8021-91736C6E8C84}" destId="{9763D8EC-A946-7447-89D2-7687DA9D331F}" srcOrd="0" destOrd="0" presId="urn:microsoft.com/office/officeart/2005/8/layout/radial4"/>
    <dgm:cxn modelId="{5E841125-4F31-184A-8517-3A2509AE6422}" srcId="{6DF75EAD-5322-AD46-8E24-788546496417}" destId="{7CBD63B9-9A25-4648-8021-91736C6E8C84}" srcOrd="2" destOrd="0" parTransId="{41EB6E89-23A9-B94B-B97C-CF4D1EAD8CE8}" sibTransId="{39F4EB05-CF44-DB41-B44D-C3214F987D87}"/>
    <dgm:cxn modelId="{A5E47253-6BD4-F640-9A14-236091EAE390}" type="presOf" srcId="{BD137860-091B-044E-96EE-8B1160591330}" destId="{F63B7855-C2EB-564E-83CA-0ECA2A5DCE44}" srcOrd="0" destOrd="0" presId="urn:microsoft.com/office/officeart/2005/8/layout/radial4"/>
    <dgm:cxn modelId="{C2738DF2-7DBB-8E44-8A72-99534F2CE242}" srcId="{13687FAF-ECD9-DC4F-B54C-02CA3B1FC480}" destId="{5F743CEC-0084-FA49-8CA7-0E9050E08FD9}" srcOrd="0" destOrd="0" parTransId="{5EB3DAB1-20F3-3643-9986-6AC89AAEB00A}" sibTransId="{869EA413-EC97-5E42-A839-B6A9634CA3AD}"/>
    <dgm:cxn modelId="{03B85C88-B9C8-4C4F-9EDB-4CBF941D1975}" srcId="{13687FAF-ECD9-DC4F-B54C-02CA3B1FC480}" destId="{C46D8F68-7C22-A14C-BC3B-43A6E5F6E81A}" srcOrd="1" destOrd="0" parTransId="{EBF0431A-A51B-9F41-B452-D70371E33B59}" sibTransId="{C8AB2550-E506-CE43-89BA-C205FDAFD7F5}"/>
    <dgm:cxn modelId="{E6C705B9-ADEB-5640-91C0-599808D2AC5F}" type="presOf" srcId="{FCC808AE-287F-C74A-9E99-1E7E63AA5D70}" destId="{ED20FE87-23C6-E241-9202-5A1FA2A2A005}" srcOrd="0" destOrd="2" presId="urn:microsoft.com/office/officeart/2005/8/layout/radial4"/>
    <dgm:cxn modelId="{C0EA55C0-1B70-4B46-819A-5B3F4607B157}" srcId="{6DF75EAD-5322-AD46-8E24-788546496417}" destId="{13687FAF-ECD9-DC4F-B54C-02CA3B1FC480}" srcOrd="3" destOrd="0" parTransId="{AE211C22-A841-D44A-A14F-09201DE82E2D}" sibTransId="{81619426-D0CF-E942-8F05-39BC319391B6}"/>
    <dgm:cxn modelId="{DD807C84-B682-1D43-9CCF-61393C9A7651}" type="presOf" srcId="{5F743CEC-0084-FA49-8CA7-0E9050E08FD9}" destId="{82E932F3-B5D3-F44D-8B8C-5D8FA4774EF3}" srcOrd="0" destOrd="1" presId="urn:microsoft.com/office/officeart/2005/8/layout/radial4"/>
    <dgm:cxn modelId="{8DE8A5BE-4379-3E41-98BE-11346564FE54}" type="presOf" srcId="{D0C85125-1E56-5C4A-A1CA-F8C38239FA39}" destId="{57850258-300E-DD46-8FFC-378907E9F5D1}" srcOrd="0" destOrd="0" presId="urn:microsoft.com/office/officeart/2005/8/layout/radial4"/>
    <dgm:cxn modelId="{170CB9EF-0E0B-1145-ADC5-68CCCF0AD9CC}" type="presOf" srcId="{6DF75EAD-5322-AD46-8E24-788546496417}" destId="{5DDC0108-0ADF-6E49-9B9E-FB78B6FE4F66}" srcOrd="0" destOrd="0" presId="urn:microsoft.com/office/officeart/2005/8/layout/radial4"/>
    <dgm:cxn modelId="{E93DE09A-F4E4-BE47-BD85-67669C3BCAF7}" type="presOf" srcId="{6952AAB5-08F4-3947-B5ED-1550227FE14B}" destId="{3078DA7C-61E8-ED4B-BA3C-684249D4A788}" srcOrd="0" destOrd="0" presId="urn:microsoft.com/office/officeart/2005/8/layout/radial4"/>
    <dgm:cxn modelId="{E8AB9C75-9A89-2642-8D08-14DF073063DD}" type="presOf" srcId="{FCED0479-9C00-C54E-B1B0-AA2C73F6D97F}" destId="{ED20FE87-23C6-E241-9202-5A1FA2A2A005}" srcOrd="0" destOrd="1" presId="urn:microsoft.com/office/officeart/2005/8/layout/radial4"/>
    <dgm:cxn modelId="{85096EBA-1101-0640-93B9-B667B048BCF2}" srcId="{BD137860-091B-044E-96EE-8B1160591330}" destId="{56A68AC9-FDFC-144A-9372-7BD5936A44A4}" srcOrd="0" destOrd="0" parTransId="{EF567FD4-7484-214D-8F58-00F880B3D891}" sibTransId="{AF68B9D2-C531-0F4E-90BD-E686B099B336}"/>
    <dgm:cxn modelId="{E6201CAB-260D-4440-92AE-EF0CB19570DA}" type="presOf" srcId="{56A68AC9-FDFC-144A-9372-7BD5936A44A4}" destId="{F63B7855-C2EB-564E-83CA-0ECA2A5DCE44}" srcOrd="0" destOrd="1" presId="urn:microsoft.com/office/officeart/2005/8/layout/radial4"/>
    <dgm:cxn modelId="{D61ED3C3-3390-4A44-91F7-63556EF49713}" type="presOf" srcId="{AE211C22-A841-D44A-A14F-09201DE82E2D}" destId="{84008E8C-E341-F249-B427-8EBAE1670BC4}" srcOrd="0" destOrd="0" presId="urn:microsoft.com/office/officeart/2005/8/layout/radial4"/>
    <dgm:cxn modelId="{3BE91DAF-E3CA-214A-907B-668A392226D6}" type="presOf" srcId="{CEA8EA2A-BFEF-3D41-B7D5-1C41A36464B5}" destId="{9763D8EC-A946-7447-89D2-7687DA9D331F}" srcOrd="0" destOrd="2" presId="urn:microsoft.com/office/officeart/2005/8/layout/radial4"/>
    <dgm:cxn modelId="{5E5D8A4D-643F-DE4E-B930-51FF6F3E0017}" type="presOf" srcId="{A3EC62D1-9D67-AA4B-8050-D0278CA7C769}" destId="{9763D8EC-A946-7447-89D2-7687DA9D331F}" srcOrd="0" destOrd="1" presId="urn:microsoft.com/office/officeart/2005/8/layout/radial4"/>
    <dgm:cxn modelId="{3AB466DA-91E2-914C-A951-EA3730285AE4}" type="presOf" srcId="{91C2AB8B-99AD-9A4D-8B6F-7F255FDB9C62}" destId="{3FD2E18D-429C-9F45-8943-55A4599834E5}" srcOrd="0" destOrd="0" presId="urn:microsoft.com/office/officeart/2005/8/layout/radial4"/>
    <dgm:cxn modelId="{32F7D48A-49ED-E348-AA5F-E295CB59E1ED}" srcId="{7CBD63B9-9A25-4648-8021-91736C6E8C84}" destId="{CEA8EA2A-BFEF-3D41-B7D5-1C41A36464B5}" srcOrd="1" destOrd="0" parTransId="{31BFD94C-24E3-2148-B440-2D565E2E44F5}" sibTransId="{3E686BCA-8416-7B43-AB8C-563FFE516CE6}"/>
    <dgm:cxn modelId="{C093FF7D-1288-A543-97AF-EE1F3357DB0A}" srcId="{5A8AE8B0-3FAE-264F-A0BD-92D4EDAB5D77}" destId="{FCC808AE-287F-C74A-9E99-1E7E63AA5D70}" srcOrd="1" destOrd="0" parTransId="{5705C8B9-A710-9D4B-A626-42D45B926275}" sibTransId="{112F71AC-6FA2-E842-8E7E-41EBCC5C2512}"/>
    <dgm:cxn modelId="{69B5F9B3-E81C-F944-9D77-C0E840C08267}" type="presOf" srcId="{E068D58C-17B6-F740-A710-4A259F957C77}" destId="{943DC61B-ECEA-1744-AE33-A4580EB25C5D}" srcOrd="0" destOrd="0" presId="urn:microsoft.com/office/officeart/2005/8/layout/radial4"/>
    <dgm:cxn modelId="{121D86A7-47A0-2843-8382-EA9361F7459F}" srcId="{6DF75EAD-5322-AD46-8E24-788546496417}" destId="{BD137860-091B-044E-96EE-8B1160591330}" srcOrd="1" destOrd="0" parTransId="{6952AAB5-08F4-3947-B5ED-1550227FE14B}" sibTransId="{49B4CDFB-55C6-0840-BBD2-6E0D45582454}"/>
    <dgm:cxn modelId="{A5EEFD2E-7D41-A049-BEB4-C0CBAB74D60F}" srcId="{E068D58C-17B6-F740-A710-4A259F957C77}" destId="{6DF75EAD-5322-AD46-8E24-788546496417}" srcOrd="0" destOrd="0" parTransId="{62A62743-53A7-F343-8C71-ADEEEBCC1B50}" sibTransId="{C61D6547-7601-6146-90D4-7C590E3BDEDE}"/>
    <dgm:cxn modelId="{17A064D3-FD27-F643-95A3-FEC9C397BB17}" type="presOf" srcId="{B2576BA3-15FD-D644-9EDF-8FD33D09CDA7}" destId="{D37E71F1-3418-4648-BFE3-AC6285ABA33A}" srcOrd="0" destOrd="0" presId="urn:microsoft.com/office/officeart/2005/8/layout/radial4"/>
    <dgm:cxn modelId="{B01DBE8B-7A75-F64E-AB70-E981499B2950}" type="presOf" srcId="{41EB6E89-23A9-B94B-B97C-CF4D1EAD8CE8}" destId="{F02EAD44-FC0E-9049-8232-3C486F8250CB}" srcOrd="0" destOrd="0" presId="urn:microsoft.com/office/officeart/2005/8/layout/radial4"/>
    <dgm:cxn modelId="{427A08A4-EE2F-934C-958D-197ABBEA81B3}" srcId="{6DF75EAD-5322-AD46-8E24-788546496417}" destId="{91C2AB8B-99AD-9A4D-8B6F-7F255FDB9C62}" srcOrd="0" destOrd="0" parTransId="{D0C85125-1E56-5C4A-A1CA-F8C38239FA39}" sibTransId="{046BF35E-A5D7-774B-A6D8-44FB559707F5}"/>
    <dgm:cxn modelId="{DE91D91C-77CB-BD4B-BE76-DB9AB26DF1D5}" srcId="{91C2AB8B-99AD-9A4D-8B6F-7F255FDB9C62}" destId="{88CD8EB5-8FBE-3043-9FC5-962E6FCDC4D3}" srcOrd="0" destOrd="0" parTransId="{EED52E34-B1D1-214A-A715-BB94F7FA870A}" sibTransId="{F03C59B7-2DD6-6C4B-B6A9-C12F417A8D6E}"/>
    <dgm:cxn modelId="{9D3B9A4E-5184-944C-889E-739D9B5C15C5}" type="presOf" srcId="{13687FAF-ECD9-DC4F-B54C-02CA3B1FC480}" destId="{82E932F3-B5D3-F44D-8B8C-5D8FA4774EF3}" srcOrd="0" destOrd="0" presId="urn:microsoft.com/office/officeart/2005/8/layout/radial4"/>
    <dgm:cxn modelId="{33E4814E-8406-F142-9F3F-9F54E8B14202}" srcId="{7CBD63B9-9A25-4648-8021-91736C6E8C84}" destId="{A3EC62D1-9D67-AA4B-8050-D0278CA7C769}" srcOrd="0" destOrd="0" parTransId="{DB247096-295F-6548-BAF7-19EBD4188B4F}" sibTransId="{663E4DC6-FFD3-814C-929E-72B81F3D175D}"/>
    <dgm:cxn modelId="{3648C9AA-D4A1-2B44-B8F5-564441BF4661}" type="presOf" srcId="{88CD8EB5-8FBE-3043-9FC5-962E6FCDC4D3}" destId="{3FD2E18D-429C-9F45-8943-55A4599834E5}" srcOrd="0" destOrd="1" presId="urn:microsoft.com/office/officeart/2005/8/layout/radial4"/>
    <dgm:cxn modelId="{301E142C-6775-C340-91F0-CBED00F18D6D}" srcId="{6DF75EAD-5322-AD46-8E24-788546496417}" destId="{5A8AE8B0-3FAE-264F-A0BD-92D4EDAB5D77}" srcOrd="4" destOrd="0" parTransId="{B2576BA3-15FD-D644-9EDF-8FD33D09CDA7}" sibTransId="{E9A134D0-F209-2D44-BB59-5C0AB2F8E459}"/>
    <dgm:cxn modelId="{B7F35C42-06D7-9246-BA4D-9AB66C5FCE0F}" srcId="{5A8AE8B0-3FAE-264F-A0BD-92D4EDAB5D77}" destId="{FCED0479-9C00-C54E-B1B0-AA2C73F6D97F}" srcOrd="0" destOrd="0" parTransId="{6456F564-E80D-D947-B31A-869E1FA2665A}" sibTransId="{352F776C-A51D-794F-B9CC-C1596A831CF0}"/>
    <dgm:cxn modelId="{080BB4FE-7CA7-9045-AF3F-A84DE17ABBF0}" type="presParOf" srcId="{943DC61B-ECEA-1744-AE33-A4580EB25C5D}" destId="{5DDC0108-0ADF-6E49-9B9E-FB78B6FE4F66}" srcOrd="0" destOrd="0" presId="urn:microsoft.com/office/officeart/2005/8/layout/radial4"/>
    <dgm:cxn modelId="{3E1A812F-C10F-B34B-B2F5-397C63D55498}" type="presParOf" srcId="{943DC61B-ECEA-1744-AE33-A4580EB25C5D}" destId="{57850258-300E-DD46-8FFC-378907E9F5D1}" srcOrd="1" destOrd="0" presId="urn:microsoft.com/office/officeart/2005/8/layout/radial4"/>
    <dgm:cxn modelId="{E6FBC54D-E023-564A-A142-434559470E23}" type="presParOf" srcId="{943DC61B-ECEA-1744-AE33-A4580EB25C5D}" destId="{3FD2E18D-429C-9F45-8943-55A4599834E5}" srcOrd="2" destOrd="0" presId="urn:microsoft.com/office/officeart/2005/8/layout/radial4"/>
    <dgm:cxn modelId="{A108D8B5-E506-B942-8E18-82483D341DF2}" type="presParOf" srcId="{943DC61B-ECEA-1744-AE33-A4580EB25C5D}" destId="{3078DA7C-61E8-ED4B-BA3C-684249D4A788}" srcOrd="3" destOrd="0" presId="urn:microsoft.com/office/officeart/2005/8/layout/radial4"/>
    <dgm:cxn modelId="{1D385271-88D4-1C40-8A23-5F9D6EFD55F8}" type="presParOf" srcId="{943DC61B-ECEA-1744-AE33-A4580EB25C5D}" destId="{F63B7855-C2EB-564E-83CA-0ECA2A5DCE44}" srcOrd="4" destOrd="0" presId="urn:microsoft.com/office/officeart/2005/8/layout/radial4"/>
    <dgm:cxn modelId="{A17DB15C-EBF4-5D43-85A7-4363CB5F7DBE}" type="presParOf" srcId="{943DC61B-ECEA-1744-AE33-A4580EB25C5D}" destId="{F02EAD44-FC0E-9049-8232-3C486F8250CB}" srcOrd="5" destOrd="0" presId="urn:microsoft.com/office/officeart/2005/8/layout/radial4"/>
    <dgm:cxn modelId="{6DF02051-6ACB-0442-BDF5-FE941711F3CC}" type="presParOf" srcId="{943DC61B-ECEA-1744-AE33-A4580EB25C5D}" destId="{9763D8EC-A946-7447-89D2-7687DA9D331F}" srcOrd="6" destOrd="0" presId="urn:microsoft.com/office/officeart/2005/8/layout/radial4"/>
    <dgm:cxn modelId="{E07AC64A-AEA7-3549-A937-C6245F466071}" type="presParOf" srcId="{943DC61B-ECEA-1744-AE33-A4580EB25C5D}" destId="{84008E8C-E341-F249-B427-8EBAE1670BC4}" srcOrd="7" destOrd="0" presId="urn:microsoft.com/office/officeart/2005/8/layout/radial4"/>
    <dgm:cxn modelId="{D4DF2A0C-A268-8F46-8D68-A297DCCC57BE}" type="presParOf" srcId="{943DC61B-ECEA-1744-AE33-A4580EB25C5D}" destId="{82E932F3-B5D3-F44D-8B8C-5D8FA4774EF3}" srcOrd="8" destOrd="0" presId="urn:microsoft.com/office/officeart/2005/8/layout/radial4"/>
    <dgm:cxn modelId="{C5FB2244-F558-8446-9DF7-901FB4F1F33E}" type="presParOf" srcId="{943DC61B-ECEA-1744-AE33-A4580EB25C5D}" destId="{D37E71F1-3418-4648-BFE3-AC6285ABA33A}" srcOrd="9" destOrd="0" presId="urn:microsoft.com/office/officeart/2005/8/layout/radial4"/>
    <dgm:cxn modelId="{0B0799C3-547E-9F41-9260-0217C67F00C0}" type="presParOf" srcId="{943DC61B-ECEA-1744-AE33-A4580EB25C5D}" destId="{ED20FE87-23C6-E241-9202-5A1FA2A2A005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C0108-0ADF-6E49-9B9E-FB78B6FE4F66}">
      <dsp:nvSpPr>
        <dsp:cNvPr id="0" name=""/>
        <dsp:cNvSpPr/>
      </dsp:nvSpPr>
      <dsp:spPr>
        <a:xfrm>
          <a:off x="4234842" y="4053304"/>
          <a:ext cx="2934897" cy="2934897"/>
        </a:xfrm>
        <a:prstGeom prst="ellipse">
          <a:avLst/>
        </a:prstGeom>
        <a:solidFill>
          <a:srgbClr val="BCC83B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000000"/>
              </a:solidFill>
            </a:rPr>
            <a:t>Network Analysis</a:t>
          </a:r>
          <a:endParaRPr lang="en-US" sz="4000" b="1" kern="1200" dirty="0">
            <a:solidFill>
              <a:srgbClr val="000000"/>
            </a:solidFill>
          </a:endParaRPr>
        </a:p>
      </dsp:txBody>
      <dsp:txXfrm>
        <a:off x="4664648" y="4483110"/>
        <a:ext cx="2075285" cy="2075285"/>
      </dsp:txXfrm>
    </dsp:sp>
    <dsp:sp modelId="{57850258-300E-DD46-8FFC-378907E9F5D1}">
      <dsp:nvSpPr>
        <dsp:cNvPr id="0" name=""/>
        <dsp:cNvSpPr/>
      </dsp:nvSpPr>
      <dsp:spPr>
        <a:xfrm rot="10800000">
          <a:off x="1394949" y="5102530"/>
          <a:ext cx="2683698" cy="83644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D2E18D-429C-9F45-8943-55A4599834E5}">
      <dsp:nvSpPr>
        <dsp:cNvPr id="0" name=""/>
        <dsp:cNvSpPr/>
      </dsp:nvSpPr>
      <dsp:spPr>
        <a:xfrm>
          <a:off x="873" y="4405492"/>
          <a:ext cx="2788153" cy="223052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Neighboring genes</a:t>
          </a:r>
          <a:endParaRPr lang="en-US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enriched GO terms</a:t>
          </a:r>
          <a:endParaRPr lang="en-US" sz="2300" kern="1200" dirty="0"/>
        </a:p>
      </dsp:txBody>
      <dsp:txXfrm>
        <a:off x="66203" y="4470822"/>
        <a:ext cx="2657493" cy="2099862"/>
      </dsp:txXfrm>
    </dsp:sp>
    <dsp:sp modelId="{3078DA7C-61E8-ED4B-BA3C-684249D4A788}">
      <dsp:nvSpPr>
        <dsp:cNvPr id="0" name=""/>
        <dsp:cNvSpPr/>
      </dsp:nvSpPr>
      <dsp:spPr>
        <a:xfrm rot="13500000">
          <a:off x="2263522" y="3005610"/>
          <a:ext cx="2683698" cy="83644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1116193"/>
            <a:satOff val="6725"/>
            <a:lumOff val="53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3B7855-C2EB-564E-83CA-0ECA2A5DCE44}">
      <dsp:nvSpPr>
        <dsp:cNvPr id="0" name=""/>
        <dsp:cNvSpPr/>
      </dsp:nvSpPr>
      <dsp:spPr>
        <a:xfrm>
          <a:off x="1262464" y="1359741"/>
          <a:ext cx="2788153" cy="2230522"/>
        </a:xfrm>
        <a:prstGeom prst="roundRect">
          <a:avLst>
            <a:gd name="adj" fmla="val 10000"/>
          </a:avLst>
        </a:prstGeom>
        <a:solidFill>
          <a:schemeClr val="accent4">
            <a:hueOff val="-1116193"/>
            <a:satOff val="6725"/>
            <a:lumOff val="53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Co-expression relationship</a:t>
          </a:r>
          <a:endParaRPr lang="en-US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bi-clustering across tissues</a:t>
          </a:r>
          <a:endParaRPr lang="en-US" sz="2300" kern="1200" dirty="0"/>
        </a:p>
      </dsp:txBody>
      <dsp:txXfrm>
        <a:off x="1327794" y="1425071"/>
        <a:ext cx="2657493" cy="2099862"/>
      </dsp:txXfrm>
    </dsp:sp>
    <dsp:sp modelId="{F02EAD44-FC0E-9049-8232-3C486F8250CB}">
      <dsp:nvSpPr>
        <dsp:cNvPr id="0" name=""/>
        <dsp:cNvSpPr/>
      </dsp:nvSpPr>
      <dsp:spPr>
        <a:xfrm rot="16200000">
          <a:off x="4360441" y="2137038"/>
          <a:ext cx="2683698" cy="83644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63D8EC-A946-7447-89D2-7687DA9D331F}">
      <dsp:nvSpPr>
        <dsp:cNvPr id="0" name=""/>
        <dsp:cNvSpPr/>
      </dsp:nvSpPr>
      <dsp:spPr>
        <a:xfrm>
          <a:off x="4308214" y="98150"/>
          <a:ext cx="2788153" cy="2230522"/>
        </a:xfrm>
        <a:prstGeom prst="roundRect">
          <a:avLst>
            <a:gd name="adj" fmla="val 10000"/>
          </a:avLst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Degree</a:t>
          </a:r>
          <a:endParaRPr lang="en-US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local influence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local important function</a:t>
          </a:r>
          <a:endParaRPr lang="en-US" sz="2300" kern="1200" dirty="0"/>
        </a:p>
      </dsp:txBody>
      <dsp:txXfrm>
        <a:off x="4373544" y="163480"/>
        <a:ext cx="2657493" cy="2099862"/>
      </dsp:txXfrm>
    </dsp:sp>
    <dsp:sp modelId="{84008E8C-E341-F249-B427-8EBAE1670BC4}">
      <dsp:nvSpPr>
        <dsp:cNvPr id="0" name=""/>
        <dsp:cNvSpPr/>
      </dsp:nvSpPr>
      <dsp:spPr>
        <a:xfrm rot="18900000">
          <a:off x="6457361" y="3005610"/>
          <a:ext cx="2683698" cy="83644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3348579"/>
            <a:satOff val="20174"/>
            <a:lumOff val="161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E932F3-B5D3-F44D-8B8C-5D8FA4774EF3}">
      <dsp:nvSpPr>
        <dsp:cNvPr id="0" name=""/>
        <dsp:cNvSpPr/>
      </dsp:nvSpPr>
      <dsp:spPr>
        <a:xfrm>
          <a:off x="7353964" y="1359741"/>
          <a:ext cx="2788153" cy="2230522"/>
        </a:xfrm>
        <a:prstGeom prst="roundRect">
          <a:avLst>
            <a:gd name="adj" fmla="val 10000"/>
          </a:avLst>
        </a:prstGeom>
        <a:solidFill>
          <a:schemeClr val="accent4">
            <a:hueOff val="-3348579"/>
            <a:satOff val="20174"/>
            <a:lumOff val="161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Clustering coefficient</a:t>
          </a:r>
          <a:endParaRPr lang="en-US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local cliquishness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tissue-specific function</a:t>
          </a:r>
          <a:endParaRPr lang="en-US" sz="2300" kern="1200" dirty="0"/>
        </a:p>
      </dsp:txBody>
      <dsp:txXfrm>
        <a:off x="7419294" y="1425071"/>
        <a:ext cx="2657493" cy="2099862"/>
      </dsp:txXfrm>
    </dsp:sp>
    <dsp:sp modelId="{D37E71F1-3418-4648-BFE3-AC6285ABA33A}">
      <dsp:nvSpPr>
        <dsp:cNvPr id="0" name=""/>
        <dsp:cNvSpPr/>
      </dsp:nvSpPr>
      <dsp:spPr>
        <a:xfrm>
          <a:off x="7325934" y="5102530"/>
          <a:ext cx="2683698" cy="83644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D20FE87-23C6-E241-9202-5A1FA2A2A005}">
      <dsp:nvSpPr>
        <dsp:cNvPr id="0" name=""/>
        <dsp:cNvSpPr/>
      </dsp:nvSpPr>
      <dsp:spPr>
        <a:xfrm>
          <a:off x="8615555" y="4405492"/>
          <a:ext cx="2788153" cy="2230522"/>
        </a:xfrm>
        <a:prstGeom prst="roundRect">
          <a:avLst>
            <a:gd name="adj" fmla="val 10000"/>
          </a:avLst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5245" tIns="55245" rIns="55245" bIns="55245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Eigenvector Centrality</a:t>
          </a:r>
          <a:endParaRPr lang="en-US" sz="29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globally influence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general important function</a:t>
          </a:r>
          <a:endParaRPr lang="en-US" sz="2300" kern="1200" dirty="0"/>
        </a:p>
      </dsp:txBody>
      <dsp:txXfrm>
        <a:off x="8680885" y="4470822"/>
        <a:ext cx="2657493" cy="2099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28D00AC-890D-814F-8820-E461B09CCFA2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B0CFB73-92AD-234E-AE87-3E92E197A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28D00AC-890D-814F-8820-E461B09CCFA2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B0CFB73-92AD-234E-AE87-3E92E197A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28D00AC-890D-814F-8820-E461B09CCFA2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B0CFB73-92AD-234E-AE87-3E92E197A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28D00AC-890D-814F-8820-E461B09CCFA2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B0CFB73-92AD-234E-AE87-3E92E197A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  <a:prstGeom prst="rect">
            <a:avLst/>
          </a:prstGeo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28D00AC-890D-814F-8820-E461B09CCFA2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B0CFB73-92AD-234E-AE87-3E92E197A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  <a:prstGeom prst="rect">
            <a:avLst/>
          </a:prstGeo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28D00AC-890D-814F-8820-E461B09CCFA2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B0CFB73-92AD-234E-AE87-3E92E197A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28D00AC-890D-814F-8820-E461B09CCFA2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B0CFB73-92AD-234E-AE87-3E92E197A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28D00AC-890D-814F-8820-E461B09CCFA2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B0CFB73-92AD-234E-AE87-3E92E197A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  <a:prstGeom prst="rect">
            <a:avLst/>
          </a:prstGeo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28D00AC-890D-814F-8820-E461B09CCFA2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B0CFB73-92AD-234E-AE87-3E92E197A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28D00AC-890D-814F-8820-E461B09CCFA2}" type="datetimeFigureOut">
              <a:rPr lang="en-US" smtClean="0"/>
              <a:pPr/>
              <a:t>7/16/13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/>
          <a:lstStyle/>
          <a:p>
            <a:fld id="{4B0CFB73-92AD-234E-AE87-3E92E197A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file://localhost/Users/teid03/Desktop/WIP_Kelly/2%200%201%203/25887%20KBase%20Templates/Poster%20Template/x%20images/KBase_Logo_Poster_Template.png" TargetMode="Externa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file://localhost/Users/teid03/Desktop/WIP_Kelly/2%200%201%203/25887%20KBase%20Templates/Poster%20Template/x%20images/DOE_Logo.png" TargetMode="Externa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105400"/>
            <a:ext cx="5715000" cy="762000"/>
          </a:xfrm>
          <a:prstGeom prst="rect">
            <a:avLst/>
          </a:prstGeom>
          <a:solidFill>
            <a:srgbClr val="BCC8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67400"/>
            <a:ext cx="5715000" cy="2705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KBase_Logo_Poster_Template.png" descr="/Users/teid03/Desktop/WIP_Kelly/2 0 1 3/25887 KBase Templates/Poster Template/x images/KBase_Logo_Poster_Template.png"/>
          <p:cNvPicPr>
            <a:picLocks noChangeAspect="1"/>
          </p:cNvPicPr>
          <p:nvPr userDrawn="1"/>
        </p:nvPicPr>
        <p:blipFill>
          <a:blip r:embed="rId13" r:link="rId14"/>
          <a:stretch>
            <a:fillRect/>
          </a:stretch>
        </p:blipFill>
        <p:spPr>
          <a:xfrm>
            <a:off x="32579756" y="914400"/>
            <a:ext cx="9482644" cy="322794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rot="5400000">
            <a:off x="5242559" y="19065241"/>
            <a:ext cx="26395682" cy="1588"/>
          </a:xfrm>
          <a:prstGeom prst="line">
            <a:avLst/>
          </a:prstGeom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17892553" y="19065241"/>
            <a:ext cx="26395682" cy="1588"/>
          </a:xfrm>
          <a:prstGeom prst="line">
            <a:avLst/>
          </a:prstGeom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6885432" y="5105400"/>
            <a:ext cx="36091368" cy="1588"/>
          </a:xfrm>
          <a:prstGeom prst="line">
            <a:avLst/>
          </a:prstGeom>
          <a:ln w="6350" cap="flat" cmpd="sng" algn="ctr">
            <a:solidFill>
              <a:srgbClr val="A6A6A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DOE_Logo.png" descr="/Users/teid03/Desktop/WIP_Kelly/2 0 1 3/25887 KBase Templates/Poster Template/x images/DOE_Logo.png"/>
          <p:cNvPicPr>
            <a:picLocks noChangeAspect="1"/>
          </p:cNvPicPr>
          <p:nvPr userDrawn="1"/>
        </p:nvPicPr>
        <p:blipFill>
          <a:blip r:embed="rId15" r:link="rId16"/>
          <a:stretch>
            <a:fillRect/>
          </a:stretch>
        </p:blipFill>
        <p:spPr>
          <a:xfrm>
            <a:off x="704016" y="30327600"/>
            <a:ext cx="4306968" cy="14600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5" Type="http://schemas.openxmlformats.org/officeDocument/2006/relationships/image" Target="../media/image31.png"/><Relationship Id="rId31" Type="http://schemas.openxmlformats.org/officeDocument/2006/relationships/image" Target="../media/image27.png"/><Relationship Id="rId34" Type="http://schemas.openxmlformats.org/officeDocument/2006/relationships/image" Target="../media/image30.png"/><Relationship Id="rId39" Type="http://schemas.openxmlformats.org/officeDocument/2006/relationships/image" Target="../media/image35.png"/><Relationship Id="rId40" Type="http://schemas.openxmlformats.org/officeDocument/2006/relationships/image" Target="../media/image36.png"/><Relationship Id="rId7" Type="http://schemas.openxmlformats.org/officeDocument/2006/relationships/image" Target="../media/image8.png"/><Relationship Id="rId3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8" Type="http://schemas.openxmlformats.org/officeDocument/2006/relationships/image" Target="../media/image9.png"/><Relationship Id="rId13" Type="http://schemas.microsoft.com/office/2007/relationships/diagramDrawing" Target="../diagrams/drawing1.xml"/><Relationship Id="rId10" Type="http://schemas.openxmlformats.org/officeDocument/2006/relationships/diagramLayout" Target="../diagrams/layout1.xml"/><Relationship Id="rId32" Type="http://schemas.openxmlformats.org/officeDocument/2006/relationships/image" Target="../media/image28.png"/><Relationship Id="rId37" Type="http://schemas.openxmlformats.org/officeDocument/2006/relationships/image" Target="../media/image33.png"/><Relationship Id="rId12" Type="http://schemas.openxmlformats.org/officeDocument/2006/relationships/diagramColors" Target="../diagrams/colors1.xml"/><Relationship Id="rId17" Type="http://schemas.openxmlformats.org/officeDocument/2006/relationships/image" Target="../media/image13.png"/><Relationship Id="rId9" Type="http://schemas.openxmlformats.org/officeDocument/2006/relationships/diagramData" Target="../diagrams/data1.xml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7" Type="http://schemas.openxmlformats.org/officeDocument/2006/relationships/image" Target="../media/image23.png"/><Relationship Id="rId14" Type="http://schemas.openxmlformats.org/officeDocument/2006/relationships/image" Target="../media/image10.png"/><Relationship Id="rId23" Type="http://schemas.openxmlformats.org/officeDocument/2006/relationships/image" Target="../media/image19.png"/><Relationship Id="rId4" Type="http://schemas.openxmlformats.org/officeDocument/2006/relationships/image" Target="../media/image5.png"/><Relationship Id="rId28" Type="http://schemas.openxmlformats.org/officeDocument/2006/relationships/image" Target="../media/image24.png"/><Relationship Id="rId26" Type="http://schemas.openxmlformats.org/officeDocument/2006/relationships/image" Target="../media/image22.png"/><Relationship Id="rId30" Type="http://schemas.openxmlformats.org/officeDocument/2006/relationships/image" Target="../media/image26.png"/><Relationship Id="rId11" Type="http://schemas.openxmlformats.org/officeDocument/2006/relationships/diagramQuickStyle" Target="../diagrams/quickStyle1.xml"/><Relationship Id="rId29" Type="http://schemas.openxmlformats.org/officeDocument/2006/relationships/image" Target="../media/image25.png"/><Relationship Id="rId6" Type="http://schemas.openxmlformats.org/officeDocument/2006/relationships/image" Target="../media/image7.png"/><Relationship Id="rId16" Type="http://schemas.openxmlformats.org/officeDocument/2006/relationships/image" Target="../media/image12.png"/><Relationship Id="rId33" Type="http://schemas.openxmlformats.org/officeDocument/2006/relationships/image" Target="../media/image2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9" Type="http://schemas.openxmlformats.org/officeDocument/2006/relationships/image" Target="../media/image15.png"/><Relationship Id="rId38" Type="http://schemas.openxmlformats.org/officeDocument/2006/relationships/image" Target="../media/image34.png"/><Relationship Id="rId20" Type="http://schemas.openxmlformats.org/officeDocument/2006/relationships/image" Target="../media/image16.png"/><Relationship Id="rId22" Type="http://schemas.openxmlformats.org/officeDocument/2006/relationships/image" Target="../media/image18.png"/><Relationship Id="rId21" Type="http://schemas.openxmlformats.org/officeDocument/2006/relationships/image" Target="../media/image17.png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图片 247" descr="wordcloud_lbg_1e-4_1e-2_1e-2.png"/>
          <p:cNvPicPr>
            <a:picLocks noChangeAspect="1"/>
          </p:cNvPicPr>
          <p:nvPr/>
        </p:nvPicPr>
        <p:blipFill>
          <a:blip r:embed="rId2"/>
          <a:srcRect l="42187" t="46875" r="41427" b="48790"/>
          <a:stretch>
            <a:fillRect/>
          </a:stretch>
        </p:blipFill>
        <p:spPr>
          <a:xfrm>
            <a:off x="23465439" y="11353800"/>
            <a:ext cx="3196419" cy="845619"/>
          </a:xfrm>
          <a:prstGeom prst="rect">
            <a:avLst/>
          </a:prstGeom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1450" y="7452504"/>
            <a:ext cx="2465962" cy="2743200"/>
          </a:xfrm>
          <a:prstGeom prst="rect">
            <a:avLst/>
          </a:prstGeom>
        </p:spPr>
      </p:pic>
      <p:graphicFrame>
        <p:nvGraphicFramePr>
          <p:cNvPr id="170" name="表格 169"/>
          <p:cNvGraphicFramePr>
            <a:graphicFrameLocks noGrp="1"/>
          </p:cNvGraphicFramePr>
          <p:nvPr/>
        </p:nvGraphicFramePr>
        <p:xfrm>
          <a:off x="18669000" y="6676937"/>
          <a:ext cx="12192000" cy="5576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7778"/>
                <a:gridCol w="2451300"/>
                <a:gridCol w="3444322"/>
                <a:gridCol w="4038600"/>
              </a:tblGrid>
              <a:tr h="768136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3200" b="1" dirty="0" smtClean="0"/>
                        <a:t>Tissue</a:t>
                      </a:r>
                      <a:r>
                        <a:rPr lang="en-US" altLang="zh-CN" sz="3200" b="1" baseline="0" dirty="0" smtClean="0"/>
                        <a:t> </a:t>
                      </a:r>
                      <a:r>
                        <a:rPr lang="en-US" altLang="zh-CN" sz="3200" b="1" dirty="0" smtClean="0"/>
                        <a:t>(#</a:t>
                      </a:r>
                      <a:r>
                        <a:rPr lang="en-US" altLang="zh-CN" sz="3200" b="1" baseline="0" dirty="0" smtClean="0"/>
                        <a:t> of samples)</a:t>
                      </a:r>
                      <a:endParaRPr lang="zh-CN" altLang="en-US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600" dirty="0" smtClean="0"/>
                        <a:t>Inflorescence(5)</a:t>
                      </a:r>
                      <a:endParaRPr lang="zh-CN" altLang="en-US" sz="3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600" dirty="0" smtClean="0"/>
                        <a:t>whole-plant (32)</a:t>
                      </a:r>
                      <a:endParaRPr lang="zh-CN" altLang="en-US" sz="3600" b="1" dirty="0" smtClean="0"/>
                    </a:p>
                  </a:txBody>
                  <a:tcPr/>
                </a:tc>
              </a:tr>
              <a:tr h="2731682">
                <a:tc gridSpan="2"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altLang="zh-CN" sz="3200" b="1" dirty="0" smtClean="0"/>
                        <a:t>Co-expression network of</a:t>
                      </a:r>
                    </a:p>
                    <a:p>
                      <a:pPr algn="ctr">
                        <a:buFont typeface="Arial" pitchFamily="34" charset="0"/>
                        <a:buNone/>
                      </a:pPr>
                      <a:endParaRPr lang="en-US" altLang="zh-CN" sz="32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5400" dirty="0"/>
                    </a:p>
                  </a:txBody>
                  <a:tcPr/>
                </a:tc>
              </a:tr>
              <a:tr h="1161805">
                <a:tc rowSpan="2"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3200" b="1" u="none" strike="noStrike" kern="0" cap="none" spc="0" normalizeH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Enriched GO terms of neighbors</a:t>
                      </a:r>
                      <a:endParaRPr kumimoji="0" lang="en-US" altLang="zh-CN" sz="3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3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CWB</a:t>
                      </a:r>
                      <a:endParaRPr kumimoji="0" lang="en-US" altLang="zh-CN" sz="3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100"/>
                        </a:solidFill>
                        <a:effectLst/>
                        <a:uLnTx/>
                        <a:uFillTx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protein-</a:t>
                      </a:r>
                      <a:r>
                        <a:rPr kumimoji="0" lang="en-US" altLang="zh-CN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glutathionylation</a:t>
                      </a:r>
                      <a:endParaRPr kumimoji="0" lang="en-US" altLang="zh-CN" sz="3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uLnTx/>
                        <a:uFillTx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5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100"/>
                        </a:solidFill>
                        <a:effectLst/>
                        <a:uLnTx/>
                        <a:uFillTx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04975">
                <a:tc vMerge="1">
                  <a:txBody>
                    <a:bodyPr/>
                    <a:lstStyle/>
                    <a:p>
                      <a:pPr algn="ctr"/>
                      <a:endParaRPr lang="zh-CN" alt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200" b="1" dirty="0" smtClean="0"/>
                        <a:t>MLB</a:t>
                      </a:r>
                      <a:endParaRPr lang="zh-CN" altLang="en-US" sz="32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5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54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13" name="表格 312"/>
          <p:cNvGraphicFramePr>
            <a:graphicFrameLocks noGrp="1"/>
          </p:cNvGraphicFramePr>
          <p:nvPr/>
        </p:nvGraphicFramePr>
        <p:xfrm>
          <a:off x="25196951" y="29718000"/>
          <a:ext cx="5587849" cy="2983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7762"/>
                <a:gridCol w="2910087"/>
              </a:tblGrid>
              <a:tr h="1383115">
                <a:tc rowSpan="2"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6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100"/>
                        </a:solidFill>
                        <a:effectLst/>
                        <a:uLnTx/>
                        <a:uFillTx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6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100"/>
                        </a:solidFill>
                        <a:effectLst/>
                        <a:uLnTx/>
                        <a:uFillTx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600200">
                <a:tc vMerge="1"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6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6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0" name="Picture 2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18308" y="7538140"/>
            <a:ext cx="2294974" cy="2611049"/>
          </a:xfrm>
          <a:prstGeom prst="rect">
            <a:avLst/>
          </a:prstGeom>
        </p:spPr>
      </p:pic>
      <p:graphicFrame>
        <p:nvGraphicFramePr>
          <p:cNvPr id="293" name="表格 292"/>
          <p:cNvGraphicFramePr>
            <a:graphicFrameLocks noGrp="1"/>
          </p:cNvGraphicFramePr>
          <p:nvPr/>
        </p:nvGraphicFramePr>
        <p:xfrm>
          <a:off x="18619452" y="26903523"/>
          <a:ext cx="10363201" cy="25858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31171"/>
                <a:gridCol w="7732030"/>
              </a:tblGrid>
              <a:tr h="1512491">
                <a:tc rowSpan="2"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6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100"/>
                        </a:solidFill>
                        <a:effectLst/>
                        <a:uLnTx/>
                        <a:uFillTx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6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100"/>
                        </a:solidFill>
                        <a:effectLst/>
                        <a:uLnTx/>
                        <a:uFillTx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73386">
                <a:tc vMerge="1"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6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6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1" name="Picture 30" descr="arabidopsis02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14158" y="13582037"/>
            <a:ext cx="6753809" cy="6951642"/>
          </a:xfrm>
          <a:prstGeom prst="rect">
            <a:avLst/>
          </a:prstGeom>
        </p:spPr>
      </p:pic>
      <p:pic>
        <p:nvPicPr>
          <p:cNvPr id="222" name="Picture 2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1948" y="18818349"/>
            <a:ext cx="2458931" cy="2743200"/>
          </a:xfrm>
          <a:prstGeom prst="rect">
            <a:avLst/>
          </a:prstGeom>
        </p:spPr>
      </p:pic>
      <p:pic>
        <p:nvPicPr>
          <p:cNvPr id="289" name="图片 288" descr="wordcloud_cwg_1e-4_1e-2_1e-2.png"/>
          <p:cNvPicPr>
            <a:picLocks noChangeAspect="1"/>
          </p:cNvPicPr>
          <p:nvPr/>
        </p:nvPicPr>
        <p:blipFill>
          <a:blip r:embed="rId7"/>
          <a:srcRect l="31355" t="41603" r="30560" b="42617"/>
          <a:stretch>
            <a:fillRect/>
          </a:stretch>
        </p:blipFill>
        <p:spPr>
          <a:xfrm>
            <a:off x="26661858" y="21504228"/>
            <a:ext cx="3741942" cy="1550413"/>
          </a:xfrm>
          <a:prstGeom prst="rect">
            <a:avLst/>
          </a:prstGeom>
        </p:spPr>
      </p:pic>
      <p:graphicFrame>
        <p:nvGraphicFramePr>
          <p:cNvPr id="263" name="表格 262"/>
          <p:cNvGraphicFramePr>
            <a:graphicFrameLocks noGrp="1"/>
          </p:cNvGraphicFramePr>
          <p:nvPr/>
        </p:nvGraphicFramePr>
        <p:xfrm>
          <a:off x="26313282" y="18056397"/>
          <a:ext cx="4623918" cy="65030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23918"/>
              </a:tblGrid>
              <a:tr h="806410">
                <a:tc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4000" dirty="0" smtClean="0"/>
                        <a:t>Root(76)</a:t>
                      </a:r>
                      <a:endParaRPr lang="zh-CN" altLang="en-US" sz="4000" b="1" dirty="0" smtClean="0"/>
                    </a:p>
                  </a:txBody>
                  <a:tcPr/>
                </a:tc>
              </a:tr>
              <a:tr h="2546342">
                <a:tc>
                  <a:txBody>
                    <a:bodyPr/>
                    <a:lstStyle/>
                    <a:p>
                      <a:pPr algn="ctr"/>
                      <a:endParaRPr lang="zh-CN" altLang="en-US" sz="6000" dirty="0"/>
                    </a:p>
                  </a:txBody>
                  <a:tcPr/>
                </a:tc>
              </a:tr>
              <a:tr h="1512491"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6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100"/>
                        </a:solidFill>
                        <a:effectLst/>
                        <a:uLnTx/>
                        <a:uFillTx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637788">
                <a:tc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6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8" name="Trapezoid 267"/>
          <p:cNvSpPr/>
          <p:nvPr/>
        </p:nvSpPr>
        <p:spPr>
          <a:xfrm rot="5400000">
            <a:off x="6162117" y="8012052"/>
            <a:ext cx="8420100" cy="8364065"/>
          </a:xfrm>
          <a:prstGeom prst="trapezoid">
            <a:avLst>
              <a:gd name="adj" fmla="val 34772"/>
            </a:avLst>
          </a:prstGeom>
          <a:solidFill>
            <a:srgbClr val="BCC83B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263640" y="304800"/>
            <a:ext cx="26212800" cy="1828800"/>
          </a:xfrm>
        </p:spPr>
        <p:txBody>
          <a:bodyPr lIns="0" tIns="0" rIns="0" bIns="0" anchor="t">
            <a:no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en-US" altLang="ko-KR" sz="6000" b="1" dirty="0" smtClean="0">
                <a:latin typeface="Arial Black" charset="0"/>
                <a:ea typeface="굴림" charset="0"/>
                <a:cs typeface="굴림" charset="0"/>
              </a:rPr>
              <a:t>Tissue-specific gene co-expression network analysis for cell wall and </a:t>
            </a:r>
            <a:r>
              <a:rPr lang="en-US" altLang="ko-KR" sz="6000" b="1" dirty="0" err="1" smtClean="0">
                <a:latin typeface="Arial Black" charset="0"/>
                <a:ea typeface="굴림" charset="0"/>
                <a:cs typeface="굴림" charset="0"/>
              </a:rPr>
              <a:t>monolignol</a:t>
            </a:r>
            <a:r>
              <a:rPr lang="en-US" altLang="ko-KR" sz="6000" b="1" dirty="0" smtClean="0">
                <a:latin typeface="Arial Black" charset="0"/>
                <a:ea typeface="굴림" charset="0"/>
                <a:cs typeface="굴림" charset="0"/>
              </a:rPr>
              <a:t> biosynthesis genes in Arabidopsis</a:t>
            </a:r>
            <a:br>
              <a:rPr lang="en-US" altLang="ko-KR" sz="6000" b="1" dirty="0" smtClean="0">
                <a:latin typeface="Arial Black" charset="0"/>
                <a:ea typeface="굴림" charset="0"/>
                <a:cs typeface="굴림" charset="0"/>
              </a:rPr>
            </a:br>
            <a:r>
              <a:rPr lang="en-US" altLang="ko-KR" sz="2400" b="1" dirty="0" smtClean="0">
                <a:latin typeface="Times New Roman" charset="0"/>
                <a:ea typeface="굴림" charset="0"/>
                <a:cs typeface="굴림" charset="0"/>
              </a:rPr>
              <a:t/>
            </a:r>
            <a:br>
              <a:rPr lang="en-US" altLang="ko-KR" sz="2400" b="1" dirty="0" smtClean="0">
                <a:latin typeface="Times New Roman" charset="0"/>
                <a:ea typeface="굴림" charset="0"/>
                <a:cs typeface="굴림" charset="0"/>
              </a:rPr>
            </a:br>
            <a:endParaRPr lang="en-US" sz="163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6104721"/>
            <a:ext cx="57150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  <a:spcAft>
                <a:spcPts val="1800"/>
              </a:spcAft>
            </a:pPr>
            <a:r>
              <a:rPr lang="en-US" altLang="zh-CN" sz="4300" dirty="0" smtClean="0">
                <a:solidFill>
                  <a:schemeClr val="bg1"/>
                </a:solidFill>
                <a:ea typeface="ＭＳ Ｐゴシック" charset="0"/>
                <a:cs typeface="+mj-cs"/>
              </a:rPr>
              <a:t>Daifeng Wang</a:t>
            </a:r>
            <a:r>
              <a:rPr lang="en-US" altLang="zh-CN" sz="4300" baseline="30000" dirty="0" smtClean="0">
                <a:solidFill>
                  <a:schemeClr val="bg1"/>
                </a:solidFill>
                <a:ea typeface="ＭＳ Ｐゴシック" charset="0"/>
                <a:cs typeface="+mj-cs"/>
              </a:rPr>
              <a:t>1,2</a:t>
            </a:r>
            <a:r>
              <a:rPr lang="en-US" altLang="zh-CN" sz="4300" dirty="0" smtClean="0">
                <a:solidFill>
                  <a:schemeClr val="bg1"/>
                </a:solidFill>
                <a:ea typeface="ＭＳ Ｐゴシック" charset="0"/>
                <a:cs typeface="+mj-cs"/>
              </a:rPr>
              <a:t>,</a:t>
            </a:r>
          </a:p>
          <a:p>
            <a:pPr>
              <a:lnSpc>
                <a:spcPts val="3400"/>
              </a:lnSpc>
              <a:spcAft>
                <a:spcPts val="1800"/>
              </a:spcAft>
            </a:pPr>
            <a:r>
              <a:rPr lang="en-US" altLang="zh-CN" sz="4300" dirty="0" smtClean="0">
                <a:solidFill>
                  <a:schemeClr val="bg1"/>
                </a:solidFill>
                <a:ea typeface="ＭＳ Ｐゴシック" charset="0"/>
                <a:cs typeface="+mj-cs"/>
              </a:rPr>
              <a:t>Eric Pan</a:t>
            </a:r>
            <a:r>
              <a:rPr lang="en-US" altLang="zh-CN" sz="4300" baseline="30000" dirty="0" smtClean="0">
                <a:solidFill>
                  <a:schemeClr val="bg1"/>
                </a:solidFill>
                <a:ea typeface="ＭＳ Ｐゴシック" charset="0"/>
                <a:cs typeface="+mj-cs"/>
              </a:rPr>
              <a:t>3</a:t>
            </a:r>
            <a:r>
              <a:rPr lang="en-US" altLang="zh-CN" sz="4300" dirty="0" smtClean="0">
                <a:solidFill>
                  <a:schemeClr val="bg1"/>
                </a:solidFill>
                <a:ea typeface="ＭＳ Ｐゴシック" charset="0"/>
                <a:cs typeface="+mj-cs"/>
              </a:rPr>
              <a:t>, </a:t>
            </a:r>
          </a:p>
          <a:p>
            <a:pPr>
              <a:lnSpc>
                <a:spcPts val="3400"/>
              </a:lnSpc>
              <a:spcAft>
                <a:spcPts val="1800"/>
              </a:spcAft>
            </a:pPr>
            <a:r>
              <a:rPr lang="en-US" altLang="zh-CN" sz="4300" dirty="0" smtClean="0">
                <a:solidFill>
                  <a:schemeClr val="bg1"/>
                </a:solidFill>
                <a:ea typeface="ＭＳ Ｐゴシック" charset="0"/>
                <a:cs typeface="+mj-cs"/>
              </a:rPr>
              <a:t>Gang Fang</a:t>
            </a:r>
            <a:r>
              <a:rPr lang="en-US" altLang="zh-CN" sz="4300" baseline="30000" dirty="0" smtClean="0">
                <a:solidFill>
                  <a:schemeClr val="bg1"/>
                </a:solidFill>
                <a:ea typeface="ＭＳ Ｐゴシック" charset="0"/>
                <a:cs typeface="+mj-cs"/>
              </a:rPr>
              <a:t>1,2</a:t>
            </a:r>
            <a:r>
              <a:rPr lang="en-US" altLang="zh-CN" sz="4300" dirty="0" smtClean="0">
                <a:solidFill>
                  <a:schemeClr val="bg1"/>
                </a:solidFill>
                <a:ea typeface="ＭＳ Ｐゴシック" charset="0"/>
                <a:cs typeface="+mj-cs"/>
              </a:rPr>
              <a:t>,</a:t>
            </a:r>
          </a:p>
          <a:p>
            <a:pPr>
              <a:lnSpc>
                <a:spcPts val="3400"/>
              </a:lnSpc>
              <a:spcAft>
                <a:spcPts val="1800"/>
              </a:spcAft>
            </a:pPr>
            <a:r>
              <a:rPr lang="en-US" altLang="zh-CN" sz="4300" dirty="0" err="1" smtClean="0">
                <a:solidFill>
                  <a:schemeClr val="bg1"/>
                </a:solidFill>
                <a:cs typeface="Times New Roman"/>
              </a:rPr>
              <a:t>Sunita</a:t>
            </a:r>
            <a:r>
              <a:rPr lang="en-US" altLang="zh-CN" sz="4300" dirty="0" smtClean="0">
                <a:solidFill>
                  <a:schemeClr val="bg1"/>
                </a:solidFill>
                <a:cs typeface="Times New Roman"/>
              </a:rPr>
              <a:t> Kumari</a:t>
            </a:r>
            <a:r>
              <a:rPr lang="en-US" altLang="zh-CN" sz="4300" baseline="30000" dirty="0" smtClean="0">
                <a:solidFill>
                  <a:schemeClr val="bg1"/>
                </a:solidFill>
                <a:cs typeface="Times New Roman"/>
              </a:rPr>
              <a:t>5</a:t>
            </a:r>
            <a:r>
              <a:rPr lang="en-US" altLang="zh-CN" sz="4300" dirty="0" smtClean="0">
                <a:solidFill>
                  <a:schemeClr val="bg1"/>
                </a:solidFill>
                <a:cs typeface="Times New Roman"/>
              </a:rPr>
              <a:t>, </a:t>
            </a:r>
          </a:p>
          <a:p>
            <a:pPr>
              <a:lnSpc>
                <a:spcPts val="3400"/>
              </a:lnSpc>
              <a:spcAft>
                <a:spcPts val="1800"/>
              </a:spcAft>
            </a:pPr>
            <a:r>
              <a:rPr lang="en-US" altLang="zh-CN" sz="4300" dirty="0" err="1" smtClean="0">
                <a:solidFill>
                  <a:schemeClr val="bg1"/>
                </a:solidFill>
                <a:cs typeface="Times New Roman"/>
              </a:rPr>
              <a:t>Fei</a:t>
            </a:r>
            <a:r>
              <a:rPr lang="en-US" altLang="zh-CN" sz="4300" dirty="0" smtClean="0">
                <a:solidFill>
                  <a:schemeClr val="bg1"/>
                </a:solidFill>
                <a:cs typeface="Times New Roman"/>
              </a:rPr>
              <a:t> He</a:t>
            </a:r>
            <a:r>
              <a:rPr lang="en-US" altLang="zh-CN" sz="4300" baseline="30000" dirty="0" smtClean="0">
                <a:solidFill>
                  <a:schemeClr val="bg1"/>
                </a:solidFill>
                <a:cs typeface="Times New Roman"/>
              </a:rPr>
              <a:t>7</a:t>
            </a:r>
            <a:r>
              <a:rPr lang="en-US" altLang="zh-CN" sz="4300" dirty="0" smtClean="0">
                <a:solidFill>
                  <a:schemeClr val="bg1"/>
                </a:solidFill>
                <a:cs typeface="Times New Roman"/>
              </a:rPr>
              <a:t>,</a:t>
            </a:r>
          </a:p>
          <a:p>
            <a:pPr>
              <a:lnSpc>
                <a:spcPts val="3400"/>
              </a:lnSpc>
              <a:spcAft>
                <a:spcPts val="1800"/>
              </a:spcAft>
            </a:pPr>
            <a:r>
              <a:rPr lang="en-US" altLang="zh-CN" sz="4300" dirty="0" smtClean="0">
                <a:solidFill>
                  <a:schemeClr val="bg1"/>
                </a:solidFill>
                <a:cs typeface="Times New Roman"/>
              </a:rPr>
              <a:t>Doreen Ware</a:t>
            </a:r>
            <a:r>
              <a:rPr lang="en-US" altLang="zh-CN" sz="4300" baseline="30000" dirty="0" smtClean="0">
                <a:solidFill>
                  <a:schemeClr val="bg1"/>
                </a:solidFill>
                <a:cs typeface="Times New Roman"/>
              </a:rPr>
              <a:t>5,6 </a:t>
            </a:r>
            <a:r>
              <a:rPr lang="en-US" altLang="zh-CN" sz="4300" dirty="0" smtClean="0">
                <a:solidFill>
                  <a:schemeClr val="bg1"/>
                </a:solidFill>
                <a:cs typeface="Times New Roman"/>
              </a:rPr>
              <a:t>,</a:t>
            </a:r>
          </a:p>
          <a:p>
            <a:pPr>
              <a:lnSpc>
                <a:spcPts val="3400"/>
              </a:lnSpc>
              <a:spcAft>
                <a:spcPts val="1800"/>
              </a:spcAft>
            </a:pPr>
            <a:r>
              <a:rPr lang="en-US" altLang="zh-CN" sz="4300" dirty="0" smtClean="0">
                <a:solidFill>
                  <a:schemeClr val="bg1"/>
                </a:solidFill>
                <a:cs typeface="Times New Roman"/>
              </a:rPr>
              <a:t>Sergei Maslov</a:t>
            </a:r>
            <a:r>
              <a:rPr lang="en-US" altLang="zh-CN" sz="4300" baseline="30000" dirty="0" smtClean="0">
                <a:solidFill>
                  <a:schemeClr val="bg1"/>
                </a:solidFill>
                <a:cs typeface="Times New Roman"/>
              </a:rPr>
              <a:t>7</a:t>
            </a:r>
            <a:r>
              <a:rPr lang="en-US" altLang="zh-CN" sz="4300" dirty="0" smtClean="0">
                <a:solidFill>
                  <a:schemeClr val="bg1"/>
                </a:solidFill>
                <a:cs typeface="Times New Roman"/>
              </a:rPr>
              <a:t>,</a:t>
            </a:r>
          </a:p>
          <a:p>
            <a:pPr>
              <a:lnSpc>
                <a:spcPts val="3400"/>
              </a:lnSpc>
              <a:spcAft>
                <a:spcPts val="1800"/>
              </a:spcAft>
            </a:pPr>
            <a:r>
              <a:rPr lang="en-US" altLang="zh-CN" sz="4300" dirty="0" smtClean="0">
                <a:solidFill>
                  <a:schemeClr val="bg1"/>
                </a:solidFill>
                <a:cs typeface="Times New Roman"/>
              </a:rPr>
              <a:t>Mark Gerstein</a:t>
            </a:r>
            <a:r>
              <a:rPr lang="en-US" altLang="zh-CN" sz="4300" baseline="30000" dirty="0" smtClean="0">
                <a:solidFill>
                  <a:schemeClr val="bg1"/>
                </a:solidFill>
                <a:cs typeface="Times New Roman"/>
              </a:rPr>
              <a:t>1,2,4</a:t>
            </a:r>
            <a:endParaRPr lang="en-US" sz="30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23389406"/>
            <a:ext cx="5105400" cy="0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11201400"/>
            <a:ext cx="5715000" cy="5427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altLang="zh-CN" sz="2000" baseline="30000" dirty="0" smtClean="0">
                <a:solidFill>
                  <a:schemeClr val="bg1"/>
                </a:solidFill>
                <a:latin typeface="Cambria"/>
                <a:cs typeface="Times New Roman"/>
              </a:rPr>
              <a:t>1 </a:t>
            </a:r>
            <a:r>
              <a:rPr lang="en-US" altLang="zh-CN" sz="2000" dirty="0" smtClean="0">
                <a:solidFill>
                  <a:schemeClr val="bg1"/>
                </a:solidFill>
                <a:latin typeface="Cambria"/>
                <a:cs typeface="Times New Roman"/>
              </a:rPr>
              <a:t>Department of Molecular Biophysics and Biochemistry, </a:t>
            </a:r>
          </a:p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altLang="zh-CN" sz="2000" baseline="30000" dirty="0" smtClean="0">
                <a:solidFill>
                  <a:schemeClr val="bg1"/>
                </a:solidFill>
                <a:latin typeface="Cambria"/>
                <a:cs typeface="Times New Roman"/>
              </a:rPr>
              <a:t>2</a:t>
            </a:r>
            <a:r>
              <a:rPr lang="en-US" altLang="zh-CN" sz="2000" dirty="0" smtClean="0">
                <a:solidFill>
                  <a:schemeClr val="bg1"/>
                </a:solidFill>
                <a:latin typeface="Cambria"/>
                <a:cs typeface="Times New Roman"/>
              </a:rPr>
              <a:t> Program in Computational Biology and Bioinformatics, </a:t>
            </a:r>
          </a:p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altLang="zh-CN" sz="2000" baseline="30000" dirty="0" smtClean="0">
                <a:solidFill>
                  <a:schemeClr val="bg1"/>
                </a:solidFill>
                <a:latin typeface="Cambria"/>
                <a:cs typeface="Times New Roman"/>
              </a:rPr>
              <a:t>3 </a:t>
            </a:r>
            <a:r>
              <a:rPr lang="en-US" altLang="zh-CN" sz="2000" dirty="0" smtClean="0">
                <a:solidFill>
                  <a:schemeClr val="bg1"/>
                </a:solidFill>
                <a:latin typeface="Cambria"/>
                <a:cs typeface="Times New Roman"/>
              </a:rPr>
              <a:t>Department of Biomedical Engineering , </a:t>
            </a:r>
          </a:p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altLang="zh-CN" sz="2000" baseline="30000" dirty="0" smtClean="0">
                <a:solidFill>
                  <a:schemeClr val="bg1"/>
                </a:solidFill>
                <a:latin typeface="Cambria"/>
                <a:cs typeface="Times New Roman"/>
              </a:rPr>
              <a:t>4 </a:t>
            </a:r>
            <a:r>
              <a:rPr lang="en-US" altLang="zh-CN" sz="2000" dirty="0" smtClean="0">
                <a:solidFill>
                  <a:schemeClr val="bg1"/>
                </a:solidFill>
                <a:latin typeface="Cambria"/>
                <a:cs typeface="Times New Roman"/>
              </a:rPr>
              <a:t>Department of Computer Science, Yale University. </a:t>
            </a:r>
          </a:p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altLang="zh-CN" sz="2000" baseline="30000" dirty="0" smtClean="0">
                <a:solidFill>
                  <a:schemeClr val="bg1"/>
                </a:solidFill>
                <a:latin typeface="Cambria"/>
                <a:cs typeface="Times New Roman"/>
              </a:rPr>
              <a:t>5 </a:t>
            </a:r>
            <a:r>
              <a:rPr lang="en-US" altLang="zh-CN" sz="2000" dirty="0" smtClean="0">
                <a:solidFill>
                  <a:schemeClr val="bg1"/>
                </a:solidFill>
                <a:latin typeface="Cambria"/>
                <a:cs typeface="Times New Roman"/>
              </a:rPr>
              <a:t>Cold Spring Harbor Laboratory. </a:t>
            </a:r>
          </a:p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altLang="zh-CN" sz="2000" baseline="30000" dirty="0" smtClean="0">
                <a:solidFill>
                  <a:schemeClr val="bg1"/>
                </a:solidFill>
                <a:latin typeface="Cambria"/>
                <a:cs typeface="Times New Roman"/>
              </a:rPr>
              <a:t>6 </a:t>
            </a:r>
            <a:r>
              <a:rPr lang="en-US" altLang="zh-CN" sz="2000" dirty="0" smtClean="0">
                <a:solidFill>
                  <a:schemeClr val="bg1"/>
                </a:solidFill>
                <a:latin typeface="Cambria"/>
                <a:cs typeface="Times New Roman"/>
              </a:rPr>
              <a:t>United States Department of Agriculture-Agricultural Research Service. </a:t>
            </a:r>
          </a:p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altLang="zh-CN" sz="2000" baseline="30000" dirty="0" smtClean="0">
                <a:solidFill>
                  <a:schemeClr val="bg1"/>
                </a:solidFill>
                <a:latin typeface="Cambria"/>
                <a:cs typeface="Times New Roman"/>
              </a:rPr>
              <a:t>7 </a:t>
            </a:r>
            <a:r>
              <a:rPr lang="en-US" altLang="zh-CN" sz="2000" dirty="0" smtClean="0">
                <a:solidFill>
                  <a:schemeClr val="bg1"/>
                </a:solidFill>
                <a:latin typeface="Cambria"/>
                <a:cs typeface="Times New Roman"/>
              </a:rPr>
              <a:t>Brookhaven National Laboratory.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lnSpc>
                <a:spcPts val="3400"/>
              </a:lnSpc>
              <a:spcAft>
                <a:spcPts val="1800"/>
              </a:spcAft>
            </a:pP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27851102"/>
            <a:ext cx="5638800" cy="2324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Funding: </a:t>
            </a:r>
            <a:r>
              <a:rPr lang="en-US" sz="2000" dirty="0" smtClean="0">
                <a:solidFill>
                  <a:schemeClr val="bg1"/>
                </a:solidFill>
              </a:rPr>
              <a:t>This work was funded as part of the Department of Energy Systems Biology Knowledgebase (</a:t>
            </a:r>
            <a:r>
              <a:rPr lang="en-US" sz="2000" dirty="0" err="1" smtClean="0">
                <a:solidFill>
                  <a:schemeClr val="bg1"/>
                </a:solidFill>
              </a:rPr>
              <a:t>KBase</a:t>
            </a:r>
            <a:r>
              <a:rPr lang="en-US" sz="2000" dirty="0" smtClean="0">
                <a:solidFill>
                  <a:schemeClr val="bg1"/>
                </a:solidFill>
              </a:rPr>
              <a:t>, www.kbase.us) supported by the U.S. Department of Energy, Office of Science, Office of Biological and Environmental Research Genomic Science Program under Contract DE-AC02-06CH11357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12" name="Picture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5774" y="304800"/>
            <a:ext cx="4285826" cy="4343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矩形 15"/>
          <p:cNvSpPr/>
          <p:nvPr/>
        </p:nvSpPr>
        <p:spPr>
          <a:xfrm>
            <a:off x="6263640" y="2057400"/>
            <a:ext cx="26029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dirty="0" smtClean="0"/>
              <a:t>Abstract (short): In this study, we analyzed the bio-fuel related genes in cell wall and </a:t>
            </a:r>
            <a:r>
              <a:rPr lang="en-US" altLang="zh-CN" sz="2800" dirty="0" err="1" smtClean="0"/>
              <a:t>monolignol</a:t>
            </a:r>
            <a:r>
              <a:rPr lang="en-US" altLang="zh-CN" sz="2800" dirty="0" smtClean="0"/>
              <a:t> biosynthesis along with their network characteristics in gene co-expression networks (GCNs) for ten </a:t>
            </a:r>
            <a:r>
              <a:rPr lang="en-US" altLang="zh-CN" sz="2800" smtClean="0"/>
              <a:t>tissue types </a:t>
            </a:r>
            <a:r>
              <a:rPr lang="en-US" altLang="zh-CN" sz="2800" dirty="0" smtClean="0"/>
              <a:t>in Arabidopsis. The GCN along with related network analysis provides a systematic way to understand genomic functions. Also, the co-expressed genes are very likely to work similarly as functional modules in a GCN. We used </a:t>
            </a:r>
            <a:r>
              <a:rPr lang="en-US" altLang="zh-CN" sz="2800" dirty="0" err="1" smtClean="0"/>
              <a:t>KBase</a:t>
            </a:r>
            <a:r>
              <a:rPr lang="en-US" altLang="zh-CN" sz="2800" dirty="0" smtClean="0"/>
              <a:t> co-expression tools to construct GCNs. First, we identified the tissues that bio-fuel genes function coordinately or independently via clustering the degree of bio-fuel gene co-expression in their GCNs (bi-clustering genes and tissues). Second, we found their GCN neighbors along with their enriched GO terms. Third, we found consistently co-expressed bio-fuel genes across tissues. Finally, we identified the bio-fuel genes that played globally important and locally specific genomic functions in corresponding tissues. Therefore, our analysis established a computational framework to research novel bio-fuel genes/functions, especially for other species such as Poplar.</a:t>
            </a:r>
            <a:endParaRPr lang="zh-CN" altLang="en-US" sz="2800" dirty="0"/>
          </a:p>
        </p:txBody>
      </p:sp>
      <p:sp>
        <p:nvSpPr>
          <p:cNvPr id="45" name="Text Box 499"/>
          <p:cNvSpPr txBox="1">
            <a:spLocks noChangeArrowheads="1"/>
          </p:cNvSpPr>
          <p:nvPr/>
        </p:nvSpPr>
        <p:spPr bwMode="auto">
          <a:xfrm>
            <a:off x="7015149" y="5223263"/>
            <a:ext cx="9901251" cy="928688"/>
          </a:xfrm>
          <a:prstGeom prst="rect">
            <a:avLst/>
          </a:prstGeom>
          <a:solidFill>
            <a:srgbClr val="0A2043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lIns="81435" tIns="40718" rIns="81435" bIns="40718">
            <a:spAutoFit/>
          </a:bodyPr>
          <a:lstStyle>
            <a:lvl1pPr defTabSz="812800"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12800"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12800"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12800"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12800"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812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300" b="1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굴림" charset="0"/>
                <a:cs typeface="굴림" charset="0"/>
              </a:rPr>
              <a:t>Methods</a:t>
            </a:r>
          </a:p>
        </p:txBody>
      </p:sp>
      <p:sp>
        <p:nvSpPr>
          <p:cNvPr id="46" name="Oval 79"/>
          <p:cNvSpPr/>
          <p:nvPr/>
        </p:nvSpPr>
        <p:spPr>
          <a:xfrm>
            <a:off x="12841534" y="6172200"/>
            <a:ext cx="4913066" cy="2022289"/>
          </a:xfrm>
          <a:prstGeom prst="ellipse">
            <a:avLst/>
          </a:prstGeom>
          <a:solidFill>
            <a:srgbClr val="BCC83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KBase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expression service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1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11418" y="6208803"/>
            <a:ext cx="542882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</a:rPr>
              <a:t>Select a tissue in Arabidopsis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</a:rPr>
              <a:t>(e.g., seed, flower, et al.)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8" name="下箭头 151"/>
          <p:cNvSpPr/>
          <p:nvPr/>
        </p:nvSpPr>
        <p:spPr bwMode="auto">
          <a:xfrm rot="16200000">
            <a:off x="11669609" y="6929930"/>
            <a:ext cx="582612" cy="757029"/>
          </a:xfrm>
          <a:prstGeom prst="downArrow">
            <a:avLst/>
          </a:prstGeom>
          <a:noFill/>
          <a:ln w="63500" cap="flat" cmpd="sng" algn="ctr">
            <a:solidFill>
              <a:srgbClr val="0051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49" name="下箭头 152"/>
          <p:cNvSpPr/>
          <p:nvPr/>
        </p:nvSpPr>
        <p:spPr bwMode="auto">
          <a:xfrm>
            <a:off x="14966799" y="8305800"/>
            <a:ext cx="582612" cy="757029"/>
          </a:xfrm>
          <a:prstGeom prst="downArrow">
            <a:avLst/>
          </a:prstGeom>
          <a:noFill/>
          <a:ln w="63500" cap="flat" cmpd="sng" algn="ctr">
            <a:solidFill>
              <a:srgbClr val="0051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50" name="矩形 153"/>
          <p:cNvSpPr/>
          <p:nvPr/>
        </p:nvSpPr>
        <p:spPr bwMode="auto">
          <a:xfrm>
            <a:off x="12512259" y="8800961"/>
            <a:ext cx="5796170" cy="14860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pitchFamily="18" charset="0"/>
              </a:rPr>
              <a:t>Gene expression table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pitchFamily="18" charset="0"/>
              </a:rPr>
              <a:t>(~22k genes across samples)</a:t>
            </a:r>
            <a:endParaRPr kumimoji="0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1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51" name="Oval 79"/>
          <p:cNvSpPr/>
          <p:nvPr/>
        </p:nvSpPr>
        <p:spPr>
          <a:xfrm>
            <a:off x="13244857" y="10810653"/>
            <a:ext cx="4128743" cy="2829147"/>
          </a:xfrm>
          <a:prstGeom prst="ellipse">
            <a:avLst/>
          </a:prstGeom>
          <a:solidFill>
            <a:srgbClr val="BCC83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KBase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co-expression pipeline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srgbClr val="0001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3" name="矩形 156"/>
          <p:cNvSpPr/>
          <p:nvPr/>
        </p:nvSpPr>
        <p:spPr bwMode="auto">
          <a:xfrm>
            <a:off x="12678472" y="14363561"/>
            <a:ext cx="5113376" cy="14860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pitchFamily="18" charset="0"/>
              </a:rPr>
              <a:t>Gene co-expression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pitchFamily="18" charset="0"/>
              </a:rPr>
              <a:t>network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pitchFamily="18" charset="0"/>
              </a:rPr>
              <a:t>(Pearson correlation&gt;0.8,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pitchFamily="18" charset="0"/>
              </a:rPr>
              <a:t>p</a:t>
            </a:r>
            <a:r>
              <a:rPr kumimoji="0" lang="en-US" altLang="zh-CN" sz="2800" b="0" i="0" u="none" strike="noStrike" kern="0" cap="none" spc="0" normalizeH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pitchFamily="18" charset="0"/>
              </a:rPr>
              <a:t> value &lt; 0.01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pitchFamily="18" charset="0"/>
              </a:rPr>
              <a:t>)</a:t>
            </a:r>
            <a:endParaRPr kumimoji="0" lang="zh-CN" alt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1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54" name="下箭头 157"/>
          <p:cNvSpPr/>
          <p:nvPr/>
        </p:nvSpPr>
        <p:spPr bwMode="auto">
          <a:xfrm>
            <a:off x="14966799" y="13732152"/>
            <a:ext cx="582612" cy="757029"/>
          </a:xfrm>
          <a:prstGeom prst="downArrow">
            <a:avLst/>
          </a:prstGeom>
          <a:noFill/>
          <a:ln w="63500" cap="flat" cmpd="sng" algn="ctr">
            <a:solidFill>
              <a:srgbClr val="0051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55" name="下箭头 179"/>
          <p:cNvSpPr/>
          <p:nvPr/>
        </p:nvSpPr>
        <p:spPr bwMode="auto">
          <a:xfrm>
            <a:off x="11837988" y="26293971"/>
            <a:ext cx="582612" cy="757029"/>
          </a:xfrm>
          <a:prstGeom prst="downArrow">
            <a:avLst/>
          </a:prstGeom>
          <a:noFill/>
          <a:ln w="63500" cap="flat" cmpd="sng" algn="ctr">
            <a:solidFill>
              <a:srgbClr val="0051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678593" y="18664989"/>
            <a:ext cx="31042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54925" y="16695219"/>
            <a:ext cx="82074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kumimoji="0" lang="en-US" altLang="zh-CN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</a:rPr>
              <a:t>Select bio-fuel </a:t>
            </a:r>
            <a:r>
              <a:rPr lang="en-US" altLang="zh-CN" sz="4800" b="1" kern="0" dirty="0" smtClean="0">
                <a:solidFill>
                  <a:srgbClr val="000100"/>
                </a:solidFill>
              </a:rPr>
              <a:t>genes – </a:t>
            </a:r>
          </a:p>
          <a:p>
            <a:pPr lvl="0" algn="ctr" defTabSz="914400"/>
            <a:r>
              <a:rPr lang="en-US" altLang="zh-CN" sz="4800" b="1" kern="0" dirty="0" smtClean="0">
                <a:solidFill>
                  <a:srgbClr val="FF0000"/>
                </a:solidFill>
              </a:rPr>
              <a:t>Cell </a:t>
            </a:r>
            <a:r>
              <a:rPr lang="en-US" altLang="zh-CN" sz="4800" b="1" kern="0" dirty="0">
                <a:solidFill>
                  <a:srgbClr val="FF0000"/>
                </a:solidFill>
              </a:rPr>
              <a:t>wall biosynthesis (CWB</a:t>
            </a:r>
            <a:r>
              <a:rPr lang="en-US" altLang="zh-CN" sz="4800" b="1" kern="0" dirty="0" smtClean="0">
                <a:solidFill>
                  <a:srgbClr val="FF0000"/>
                </a:solidFill>
              </a:rPr>
              <a:t>)</a:t>
            </a:r>
            <a:r>
              <a:rPr lang="en-US" altLang="zh-CN" sz="4800" b="1" kern="0" dirty="0" smtClean="0">
                <a:solidFill>
                  <a:srgbClr val="000100"/>
                </a:solidFill>
              </a:rPr>
              <a:t>, </a:t>
            </a:r>
            <a:r>
              <a:rPr lang="en-US" altLang="zh-CN" sz="4800" b="1" kern="0" dirty="0" err="1" smtClean="0">
                <a:solidFill>
                  <a:srgbClr val="008000"/>
                </a:solidFill>
              </a:rPr>
              <a:t>Monolignol</a:t>
            </a:r>
            <a:r>
              <a:rPr lang="en-US" altLang="zh-CN" sz="4800" b="1" kern="0" dirty="0" smtClean="0">
                <a:solidFill>
                  <a:srgbClr val="008000"/>
                </a:solidFill>
              </a:rPr>
              <a:t> </a:t>
            </a:r>
            <a:r>
              <a:rPr lang="en-US" altLang="zh-CN" sz="4800" b="1" kern="0" dirty="0">
                <a:solidFill>
                  <a:srgbClr val="008000"/>
                </a:solidFill>
              </a:rPr>
              <a:t>biosynthesis </a:t>
            </a:r>
            <a:r>
              <a:rPr lang="en-US" altLang="zh-CN" sz="4800" b="1" kern="0" dirty="0" smtClean="0">
                <a:solidFill>
                  <a:srgbClr val="008000"/>
                </a:solidFill>
              </a:rPr>
              <a:t>(</a:t>
            </a:r>
            <a:r>
              <a:rPr lang="en-US" altLang="zh-CN" sz="4800" b="1" kern="0" dirty="0">
                <a:solidFill>
                  <a:srgbClr val="008000"/>
                </a:solidFill>
              </a:rPr>
              <a:t>MLB</a:t>
            </a:r>
            <a:r>
              <a:rPr lang="en-US" altLang="zh-CN" sz="4800" b="1" kern="0" dirty="0" smtClean="0">
                <a:solidFill>
                  <a:srgbClr val="008000"/>
                </a:solidFill>
              </a:rPr>
              <a:t>)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</a:endParaRPr>
          </a:p>
        </p:txBody>
      </p:sp>
      <p:sp>
        <p:nvSpPr>
          <p:cNvPr id="70" name="下箭头 185"/>
          <p:cNvSpPr/>
          <p:nvPr/>
        </p:nvSpPr>
        <p:spPr bwMode="auto">
          <a:xfrm>
            <a:off x="14966799" y="16958186"/>
            <a:ext cx="582612" cy="3059973"/>
          </a:xfrm>
          <a:prstGeom prst="downArrow">
            <a:avLst/>
          </a:prstGeom>
          <a:noFill/>
          <a:ln w="63500" cap="flat" cmpd="sng" algn="ctr">
            <a:solidFill>
              <a:srgbClr val="0051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58" name="下箭头 193"/>
          <p:cNvSpPr/>
          <p:nvPr/>
        </p:nvSpPr>
        <p:spPr bwMode="auto">
          <a:xfrm>
            <a:off x="11510584" y="25159304"/>
            <a:ext cx="582612" cy="757029"/>
          </a:xfrm>
          <a:prstGeom prst="downArrow">
            <a:avLst/>
          </a:prstGeom>
          <a:noFill/>
          <a:ln w="63500" cap="flat" cmpd="sng" algn="ctr">
            <a:solidFill>
              <a:srgbClr val="0051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59" name="Oval 79"/>
          <p:cNvSpPr/>
          <p:nvPr/>
        </p:nvSpPr>
        <p:spPr>
          <a:xfrm>
            <a:off x="6263640" y="27127200"/>
            <a:ext cx="11871960" cy="1417121"/>
          </a:xfrm>
          <a:prstGeom prst="ellipse">
            <a:avLst/>
          </a:prstGeom>
          <a:solidFill>
            <a:srgbClr val="BCC83B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Prediction of novel bio-fuel related genes/pathways across tissues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1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212" name="Group 211"/>
          <p:cNvGrpSpPr/>
          <p:nvPr/>
        </p:nvGrpSpPr>
        <p:grpSpPr>
          <a:xfrm>
            <a:off x="6263641" y="9953252"/>
            <a:ext cx="5584488" cy="5254290"/>
            <a:chOff x="2143970" y="1585356"/>
            <a:chExt cx="4358354" cy="4095985"/>
          </a:xfrm>
          <a:solidFill>
            <a:srgbClr val="BCC83B"/>
          </a:solidFill>
        </p:grpSpPr>
        <p:sp>
          <p:nvSpPr>
            <p:cNvPr id="213" name="Rectangle 212"/>
            <p:cNvSpPr/>
            <p:nvPr/>
          </p:nvSpPr>
          <p:spPr>
            <a:xfrm>
              <a:off x="4652356" y="1585356"/>
              <a:ext cx="1849968" cy="1079675"/>
            </a:xfrm>
            <a:prstGeom prst="rect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 smtClean="0">
                  <a:latin typeface="Calibri"/>
                </a:rPr>
                <a:t>Filtering</a:t>
              </a:r>
              <a:endParaRPr kumimoji="0" lang="en-US" sz="28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(optional) – </a:t>
              </a:r>
              <a:r>
                <a:rPr lang="en-US" sz="2000" kern="0" dirty="0">
                  <a:latin typeface="Calibri"/>
                </a:rPr>
                <a:t>h</a:t>
              </a:r>
              <a:r>
                <a:rPr kumimoji="0" lang="en-US" sz="200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ighly</a:t>
              </a:r>
              <a:r>
                <a:rPr kumimoji="0" lang="en-US" sz="200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 differentially expressed genes</a:t>
              </a:r>
              <a:endParaRPr kumimoji="0" lang="en-US" sz="20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4652356" y="2900410"/>
              <a:ext cx="1849968" cy="995066"/>
            </a:xfrm>
            <a:prstGeom prst="rect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Gene co-expression network</a:t>
              </a:r>
              <a:endPara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4664386" y="4200276"/>
              <a:ext cx="1837937" cy="990601"/>
            </a:xfrm>
            <a:prstGeom prst="rect">
              <a:avLst/>
            </a:prstGeom>
            <a:grp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Clustering</a:t>
              </a:r>
              <a:endParaRPr kumimoji="0" lang="en-US" sz="280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6" name="Straight Arrow Connector 215"/>
            <p:cNvCxnSpPr>
              <a:stCxn id="213" idx="2"/>
              <a:endCxn id="214" idx="0"/>
            </p:cNvCxnSpPr>
            <p:nvPr/>
          </p:nvCxnSpPr>
          <p:spPr>
            <a:xfrm>
              <a:off x="5577340" y="2665031"/>
              <a:ext cx="0" cy="235379"/>
            </a:xfrm>
            <a:prstGeom prst="straightConnector1">
              <a:avLst/>
            </a:prstGeom>
            <a:grp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7" name="Straight Arrow Connector 216"/>
            <p:cNvCxnSpPr>
              <a:stCxn id="214" idx="2"/>
              <a:endCxn id="215" idx="0"/>
            </p:cNvCxnSpPr>
            <p:nvPr/>
          </p:nvCxnSpPr>
          <p:spPr>
            <a:xfrm>
              <a:off x="5577340" y="3895476"/>
              <a:ext cx="6016" cy="304800"/>
            </a:xfrm>
            <a:prstGeom prst="straightConnector1">
              <a:avLst/>
            </a:prstGeom>
            <a:grp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18" name="Straight Arrow Connector 217"/>
            <p:cNvCxnSpPr>
              <a:stCxn id="215" idx="2"/>
            </p:cNvCxnSpPr>
            <p:nvPr/>
          </p:nvCxnSpPr>
          <p:spPr>
            <a:xfrm>
              <a:off x="5583355" y="5190877"/>
              <a:ext cx="0" cy="490464"/>
            </a:xfrm>
            <a:prstGeom prst="straightConnector1">
              <a:avLst/>
            </a:prstGeom>
            <a:grp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24" name="TextBox 223"/>
            <p:cNvSpPr txBox="1"/>
            <p:nvPr/>
          </p:nvSpPr>
          <p:spPr>
            <a:xfrm>
              <a:off x="2143970" y="1585356"/>
              <a:ext cx="1980034" cy="1079674"/>
            </a:xfrm>
            <a:prstGeom prst="rect">
              <a:avLst/>
            </a:prstGeom>
            <a:grp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coex_filter</a:t>
              </a:r>
              <a:endPara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ANOVA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Log-odd ratios</a:t>
              </a:r>
              <a:endParaRPr kumimoji="0" lang="en-US" sz="2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Right Arrow 224"/>
            <p:cNvSpPr/>
            <p:nvPr/>
          </p:nvSpPr>
          <p:spPr>
            <a:xfrm flipV="1">
              <a:off x="4179336" y="2048509"/>
              <a:ext cx="393564" cy="152400"/>
            </a:xfrm>
            <a:prstGeom prst="rightArrow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2607830" y="2900410"/>
              <a:ext cx="1516173" cy="1079674"/>
            </a:xfrm>
            <a:prstGeom prst="rect">
              <a:avLst/>
            </a:prstGeom>
            <a:grp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coex_net</a:t>
              </a:r>
              <a:endPara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Correlation 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80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WGCNA</a:t>
              </a:r>
              <a:endParaRPr kumimoji="0" lang="en-US" sz="2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2403289" y="4194634"/>
              <a:ext cx="1720714" cy="1079674"/>
            </a:xfrm>
            <a:prstGeom prst="rect">
              <a:avLst/>
            </a:prstGeom>
            <a:grp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coex_cluster</a:t>
              </a:r>
              <a:endParaRPr kumimoji="0" lang="en-US" sz="280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Hierarchical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Char char="•"/>
                <a:tabLst/>
                <a:defRPr/>
              </a:pPr>
              <a:r>
                <a:rPr kumimoji="0" lang="en-US" sz="280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WGCNA</a:t>
              </a:r>
              <a:endParaRPr kumimoji="0" lang="en-US" sz="280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4" name="下箭头 152"/>
          <p:cNvSpPr/>
          <p:nvPr/>
        </p:nvSpPr>
        <p:spPr bwMode="auto">
          <a:xfrm>
            <a:off x="14966799" y="9982200"/>
            <a:ext cx="582612" cy="757029"/>
          </a:xfrm>
          <a:prstGeom prst="downArrow">
            <a:avLst/>
          </a:prstGeom>
          <a:noFill/>
          <a:ln w="63500" cap="flat" cmpd="sng" algn="ctr">
            <a:solidFill>
              <a:srgbClr val="0051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252" name="Right Arrow 251"/>
          <p:cNvSpPr/>
          <p:nvPr/>
        </p:nvSpPr>
        <p:spPr>
          <a:xfrm flipV="1">
            <a:off x="8871615" y="12194085"/>
            <a:ext cx="504285" cy="195497"/>
          </a:xfrm>
          <a:prstGeom prst="rightArrow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Right Arrow 252"/>
          <p:cNvSpPr/>
          <p:nvPr/>
        </p:nvSpPr>
        <p:spPr>
          <a:xfrm flipV="1">
            <a:off x="8860643" y="13915170"/>
            <a:ext cx="504285" cy="195497"/>
          </a:xfrm>
          <a:prstGeom prst="rightArrow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矩形 156"/>
          <p:cNvSpPr/>
          <p:nvPr/>
        </p:nvSpPr>
        <p:spPr bwMode="auto">
          <a:xfrm>
            <a:off x="8492240" y="14918096"/>
            <a:ext cx="4309456" cy="14860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pitchFamily="18" charset="0"/>
              </a:rPr>
              <a:t>Gene co-expression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pitchFamily="18" charset="0"/>
              </a:rPr>
              <a:t>modules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6190135" y="8999146"/>
            <a:ext cx="32875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KBase</a:t>
            </a:r>
            <a:r>
              <a:rPr lang="en-US" sz="2800" dirty="0" smtClean="0"/>
              <a:t> Commands:</a:t>
            </a:r>
          </a:p>
          <a:p>
            <a:r>
              <a:rPr lang="en-US" sz="2800" dirty="0" err="1" smtClean="0"/>
              <a:t>coex_pipeline.py</a:t>
            </a:r>
            <a:endParaRPr lang="en-US" sz="2800" dirty="0"/>
          </a:p>
        </p:txBody>
      </p:sp>
      <p:cxnSp>
        <p:nvCxnSpPr>
          <p:cNvPr id="260" name="Elbow Connector 259"/>
          <p:cNvCxnSpPr/>
          <p:nvPr/>
        </p:nvCxnSpPr>
        <p:spPr>
          <a:xfrm rot="10800000" flipV="1">
            <a:off x="10662921" y="9201472"/>
            <a:ext cx="1888291" cy="751780"/>
          </a:xfrm>
          <a:prstGeom prst="bentConnector3">
            <a:avLst>
              <a:gd name="adj1" fmla="val 9993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Elbow Connector 266"/>
          <p:cNvCxnSpPr>
            <a:stCxn id="214" idx="3"/>
          </p:cNvCxnSpPr>
          <p:nvPr/>
        </p:nvCxnSpPr>
        <p:spPr>
          <a:xfrm>
            <a:off x="11848129" y="12278422"/>
            <a:ext cx="3118670" cy="1636748"/>
          </a:xfrm>
          <a:prstGeom prst="bentConnector3">
            <a:avLst>
              <a:gd name="adj1" fmla="val 2717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4" name="Diagram 273"/>
          <p:cNvGraphicFramePr/>
          <p:nvPr>
            <p:extLst>
              <p:ext uri="{D42A27DB-BD31-4B8C-83A1-F6EECF244321}">
                <p14:modId xmlns:p14="http://schemas.microsoft.com/office/powerpoint/2010/main" val="19557305"/>
              </p:ext>
            </p:extLst>
          </p:nvPr>
        </p:nvGraphicFramePr>
        <p:xfrm>
          <a:off x="6350018" y="19126248"/>
          <a:ext cx="11404582" cy="7086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75" name="下箭头 179"/>
          <p:cNvSpPr/>
          <p:nvPr/>
        </p:nvSpPr>
        <p:spPr bwMode="auto">
          <a:xfrm>
            <a:off x="9493125" y="19261130"/>
            <a:ext cx="582612" cy="757029"/>
          </a:xfrm>
          <a:prstGeom prst="downArrow">
            <a:avLst/>
          </a:prstGeom>
          <a:noFill/>
          <a:ln w="63500" cap="flat" cmpd="sng" algn="ctr">
            <a:solidFill>
              <a:srgbClr val="00519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51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60" name="Content Placeholder 2"/>
          <p:cNvSpPr txBox="1">
            <a:spLocks/>
          </p:cNvSpPr>
          <p:nvPr/>
        </p:nvSpPr>
        <p:spPr>
          <a:xfrm>
            <a:off x="0" y="16154400"/>
            <a:ext cx="5791200" cy="655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800" b="1" dirty="0" err="1" smtClean="0">
                <a:solidFill>
                  <a:schemeClr val="bg1"/>
                </a:solidFill>
              </a:rPr>
              <a:t>KBase</a:t>
            </a:r>
            <a:r>
              <a:rPr lang="en-US" sz="1800" b="1" dirty="0" smtClean="0">
                <a:solidFill>
                  <a:schemeClr val="bg1"/>
                </a:solidFill>
              </a:rPr>
              <a:t> co-expression pipeline instruction: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</a:rPr>
              <a:t>Enable executable permissions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$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chmod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a+x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coex_pipeline.py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$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chmod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a+x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coex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_*.r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</a:rPr>
              <a:t>Specify the working directory using the flag: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–d DIRECTORY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</a:rPr>
              <a:t>The pipeline produces FOUR files by default</a:t>
            </a: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--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filter_output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datafilter.csv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--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network_output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coexpression_network_edge_list.csv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--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hclust_output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coex_module_h.csv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971550" marR="0" lvl="1" indent="-5143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--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wgcna_output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coex_module_w.csv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You can also suppress any operation using the following flags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00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skip_filter</a:t>
            </a:r>
            <a:endParaRPr lang="en-US" sz="2000" dirty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000" dirty="0" err="1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skip_network</a:t>
            </a:r>
            <a:endParaRPr lang="en-US" sz="2000" dirty="0">
              <a:solidFill>
                <a:srgbClr val="FF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--skip_cluster2_hclust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US" sz="2000" dirty="0" smtClean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skip_cluster2_wgcna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ourier New" panose="02070309020205020404" pitchFamily="49" charset="0"/>
              </a:rPr>
              <a:t>Use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$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./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coex_pipeline.py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–h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ourier New" panose="02070309020205020404" pitchFamily="49" charset="0"/>
              </a:rPr>
              <a:t> to see all of the options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69541" y="28942661"/>
            <a:ext cx="12201269" cy="3757795"/>
            <a:chOff x="7594789" y="28878934"/>
            <a:chExt cx="8316822" cy="3757795"/>
          </a:xfrm>
        </p:grpSpPr>
        <p:sp>
          <p:nvSpPr>
            <p:cNvPr id="68" name="TextBox 67"/>
            <p:cNvSpPr txBox="1"/>
            <p:nvPr/>
          </p:nvSpPr>
          <p:spPr>
            <a:xfrm>
              <a:off x="7621528" y="30263929"/>
              <a:ext cx="3159839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CURRENT_DIRECTORY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├───coex_pipeline.py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├───</a:t>
              </a:r>
              <a:r>
                <a:rPr lang="en-US" sz="1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coex_filter.r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├───</a:t>
              </a:r>
              <a:r>
                <a:rPr lang="en-US" sz="1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coex_network.r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├───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coex_cluster.py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├───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coex_cluster2.py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├───</a:t>
              </a:r>
              <a:r>
                <a:rPr lang="en-US" sz="1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arabidopsis</a:t>
              </a:r>
              <a:endPara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├───cultured-protoplast-cell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   ├───data.csv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   ├───sample_id.csv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594789" y="29894597"/>
              <a:ext cx="3587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Given the following folder structure: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608827" y="28878934"/>
              <a:ext cx="5560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Running the following command from the command line: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608827" y="29248266"/>
              <a:ext cx="83027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./coex_pipeline.py ‑d cultured‑protoplast‑cell ‑</a:t>
              </a:r>
              <a:r>
                <a:rPr lang="en-US" sz="1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i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data.csv ‑‑</a:t>
              </a:r>
              <a:r>
                <a:rPr lang="en-US" sz="1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filter_p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0.0001 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‑‑</a:t>
              </a:r>
              <a:r>
                <a:rPr lang="en-US" sz="1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filter_method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 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‑‑</a:t>
              </a:r>
              <a:r>
                <a:rPr lang="en-US" sz="1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sample_index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sample_id.csv 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‑‑</a:t>
              </a:r>
              <a:r>
                <a:rPr lang="en-US" sz="1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filter_output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datafilter.csv ‑‑</a:t>
              </a:r>
              <a:r>
                <a:rPr lang="en-US" sz="1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corr_threshold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0.8 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‑‑</a:t>
              </a:r>
              <a:r>
                <a:rPr lang="en-US" sz="1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network_output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edge_list.csv ‑‑</a:t>
              </a:r>
              <a:r>
                <a:rPr lang="en-US" sz="1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min_module_size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50 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‑‑</a:t>
              </a:r>
              <a:r>
                <a:rPr lang="en-US" sz="1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max_median_k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2000 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‑‑</a:t>
              </a:r>
              <a:r>
                <a:rPr lang="en-US" sz="1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hclust_output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coex_module_h.csv ‑‑</a:t>
              </a:r>
              <a:r>
                <a:rPr lang="en-US" sz="1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wgcna_output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coex_module_w.csv 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435699" y="29894597"/>
              <a:ext cx="2393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Produces the following: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2072038" y="29959073"/>
              <a:ext cx="3159839" cy="2677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CURRENT_DIRECTORY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├───coex_pipeline.py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├───</a:t>
              </a:r>
              <a:r>
                <a:rPr lang="en-US" sz="1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coex_filter.r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├───</a:t>
              </a:r>
              <a:r>
                <a:rPr lang="en-US" sz="1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coex_network.r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├───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coex_cluster.py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├───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coex_cluster2.py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├───</a:t>
              </a:r>
              <a:r>
                <a:rPr lang="en-US" sz="12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arabidopsis</a:t>
              </a:r>
              <a:endPara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├───cultured-protoplast-cell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    ├───data.csv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    ├───sample_id.csv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├───datafilter.csv</a:t>
              </a:r>
              <a:endParaRPr lang="en-US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</a:t>
              </a:r>
              <a:r>
                <a:rPr lang="en-US" sz="12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├───edge_list.csv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├───coex_module_h.csv</a:t>
              </a:r>
            </a:p>
            <a:p>
              <a:r>
                <a:rPr lang="en-US" sz="12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├───coex_module_w.csv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6178574" y="28799995"/>
            <a:ext cx="11158686" cy="3927535"/>
          </a:xfrm>
          <a:prstGeom prst="rect">
            <a:avLst/>
          </a:prstGeom>
          <a:noFill/>
          <a:ln w="63500">
            <a:solidFill>
              <a:srgbClr val="BCC83B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 Box 499"/>
          <p:cNvSpPr txBox="1">
            <a:spLocks noChangeArrowheads="1"/>
          </p:cNvSpPr>
          <p:nvPr/>
        </p:nvSpPr>
        <p:spPr bwMode="auto">
          <a:xfrm>
            <a:off x="9364928" y="31760832"/>
            <a:ext cx="3957220" cy="928688"/>
          </a:xfrm>
          <a:prstGeom prst="rect">
            <a:avLst/>
          </a:prstGeom>
          <a:solidFill>
            <a:srgbClr val="0A2043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lIns="81435" tIns="40718" rIns="81435" bIns="40718">
            <a:spAutoFit/>
          </a:bodyPr>
          <a:lstStyle>
            <a:lvl1pPr defTabSz="812800"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12800"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12800"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12800"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12800"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812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굴림" charset="0"/>
                <a:cs typeface="굴림" charset="0"/>
              </a:rPr>
              <a:t>Example</a:t>
            </a:r>
            <a:endParaRPr kumimoji="0" lang="en-US" altLang="ko-KR" sz="5300" b="1" i="0" u="none" strike="noStrike" kern="0" cap="none" spc="0" normalizeH="0" baseline="0" noProof="0" dirty="0">
              <a:ln>
                <a:noFill/>
              </a:ln>
              <a:solidFill>
                <a:srgbClr val="FFFFF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굴림" charset="0"/>
              <a:cs typeface="굴림" charset="0"/>
            </a:endParaRPr>
          </a:p>
        </p:txBody>
      </p:sp>
      <p:pic>
        <p:nvPicPr>
          <p:cNvPr id="138" name="图片 81" descr="netc5x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1996593" y="24337809"/>
            <a:ext cx="11192851" cy="8394638"/>
          </a:xfrm>
          <a:prstGeom prst="rect">
            <a:avLst/>
          </a:prstGeom>
        </p:spPr>
      </p:pic>
      <p:sp>
        <p:nvSpPr>
          <p:cNvPr id="139" name="TextBox 138"/>
          <p:cNvSpPr txBox="1"/>
          <p:nvPr/>
        </p:nvSpPr>
        <p:spPr>
          <a:xfrm>
            <a:off x="31287860" y="17068451"/>
            <a:ext cx="126033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Arial"/>
              </a:rPr>
              <a:t>Co-expressed bio-fuel genes at ≥ 5</a:t>
            </a:r>
            <a:r>
              <a:rPr kumimoji="0" lang="en-US" sz="4800" b="1" i="0" strike="noStrike" kern="0" cap="none" spc="0" normalizeH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4800" b="1" i="0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Arial"/>
              </a:rPr>
              <a:t>tissues</a:t>
            </a:r>
            <a:endParaRPr kumimoji="0" lang="en-US" sz="4800" b="1" i="0" strike="noStrike" kern="0" cap="none" spc="0" normalizeH="0" baseline="0" noProof="0" dirty="0">
              <a:ln>
                <a:noFill/>
              </a:ln>
              <a:solidFill>
                <a:srgbClr val="0001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32449440" y="18089409"/>
            <a:ext cx="10679759" cy="5791200"/>
            <a:chOff x="27877440" y="5591190"/>
            <a:chExt cx="10679759" cy="5791200"/>
          </a:xfrm>
        </p:grpSpPr>
        <p:pic>
          <p:nvPicPr>
            <p:cNvPr id="141" name="Picture 140" descr="conserved_coex_genes_g5tissues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0550" y="5951152"/>
              <a:ext cx="9798050" cy="4640648"/>
            </a:xfrm>
            <a:prstGeom prst="rect">
              <a:avLst/>
            </a:prstGeom>
          </p:spPr>
        </p:pic>
        <p:sp>
          <p:nvSpPr>
            <p:cNvPr id="142" name="Rectangle 141"/>
            <p:cNvSpPr/>
            <p:nvPr/>
          </p:nvSpPr>
          <p:spPr>
            <a:xfrm>
              <a:off x="33528000" y="10383604"/>
              <a:ext cx="3710947" cy="646331"/>
            </a:xfrm>
            <a:prstGeom prst="rect">
              <a:avLst/>
            </a:prstGeom>
            <a:ln>
              <a:solidFill>
                <a:srgbClr val="000100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</a:rPr>
                <a:t>Cellulose Synthase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35433000" y="7381014"/>
              <a:ext cx="2971800" cy="1200329"/>
            </a:xfrm>
            <a:prstGeom prst="rect">
              <a:avLst/>
            </a:prstGeom>
            <a:ln>
              <a:solidFill>
                <a:srgbClr val="000100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</a:rPr>
                <a:t>Glucan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</a:rPr>
                <a:t> Synthase-like</a:t>
              </a:r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34028345" y="6507942"/>
              <a:ext cx="4528854" cy="646331"/>
            </a:xfrm>
            <a:prstGeom prst="rect">
              <a:avLst/>
            </a:prstGeom>
            <a:ln>
              <a:solidFill>
                <a:srgbClr val="000100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</a:rPr>
                <a:t>O-</a:t>
              </a:r>
              <a:r>
                <a:rPr kumimoji="0" lang="en-US" sz="3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</a:rPr>
                <a:t>methyltransferase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28885890" y="10182061"/>
              <a:ext cx="3651510" cy="1200329"/>
            </a:xfrm>
            <a:prstGeom prst="rect">
              <a:avLst/>
            </a:prstGeom>
            <a:ln>
              <a:solidFill>
                <a:srgbClr val="000100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</a:rPr>
                <a:t>Cinnamyl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</a:rPr>
                <a:t> alcohol dehydrogenase</a:t>
              </a:r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27965400" y="5591190"/>
              <a:ext cx="3048000" cy="1200329"/>
            </a:xfrm>
            <a:prstGeom prst="rect">
              <a:avLst/>
            </a:prstGeom>
            <a:ln>
              <a:solidFill>
                <a:srgbClr val="000100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</a:rPr>
                <a:t>Phenylalanine ammonia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</a:rPr>
                <a:t>lyase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27877440" y="7267590"/>
              <a:ext cx="2223611" cy="646331"/>
            </a:xfrm>
            <a:prstGeom prst="rect">
              <a:avLst/>
            </a:prstGeom>
            <a:ln>
              <a:solidFill>
                <a:srgbClr val="000100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</a:rPr>
                <a:t>CoA ligase</a:t>
              </a: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32449440" y="24124492"/>
            <a:ext cx="10179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Arial"/>
              </a:rPr>
              <a:t>Gene network characteristics</a:t>
            </a:r>
            <a:endParaRPr kumimoji="0" lang="en-US" sz="4800" b="1" i="0" strike="noStrike" kern="0" cap="none" spc="0" normalizeH="0" baseline="0" noProof="0" dirty="0">
              <a:ln>
                <a:noFill/>
              </a:ln>
              <a:solidFill>
                <a:srgbClr val="0001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49" name="Group 25"/>
          <p:cNvGrpSpPr/>
          <p:nvPr/>
        </p:nvGrpSpPr>
        <p:grpSpPr>
          <a:xfrm>
            <a:off x="41034930" y="31757613"/>
            <a:ext cx="2094269" cy="590110"/>
            <a:chOff x="13411200" y="5999951"/>
            <a:chExt cx="3059566" cy="781849"/>
          </a:xfrm>
        </p:grpSpPr>
        <p:sp>
          <p:nvSpPr>
            <p:cNvPr id="150" name="Oval 23"/>
            <p:cNvSpPr/>
            <p:nvPr/>
          </p:nvSpPr>
          <p:spPr bwMode="auto">
            <a:xfrm>
              <a:off x="13411200" y="6181454"/>
              <a:ext cx="609600" cy="600346"/>
            </a:xfrm>
            <a:prstGeom prst="ellipse">
              <a:avLst/>
            </a:prstGeom>
            <a:solidFill>
              <a:srgbClr val="6FBE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4083938" y="5999951"/>
              <a:ext cx="2386828" cy="774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</a:rPr>
                <a:t>all genes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35532424" y="31824497"/>
            <a:ext cx="5135152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</a:rPr>
              <a:t>Clustering Coefficient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000100"/>
              </a:solidFill>
              <a:effectLst/>
              <a:uLnTx/>
              <a:uFillTx/>
            </a:endParaRPr>
          </a:p>
        </p:txBody>
      </p:sp>
      <p:sp>
        <p:nvSpPr>
          <p:cNvPr id="153" name="TextBox 152"/>
          <p:cNvSpPr txBox="1"/>
          <p:nvPr/>
        </p:nvSpPr>
        <p:spPr>
          <a:xfrm rot="16200000">
            <a:off x="29333167" y="28075443"/>
            <a:ext cx="5135152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</a:rPr>
              <a:t>Eigenvector Centrality</a:t>
            </a:r>
            <a:endParaRPr kumimoji="0" lang="zh-CN" altLang="en-US" sz="4000" b="1" i="0" u="none" strike="noStrike" kern="0" cap="none" spc="0" normalizeH="0" baseline="0" noProof="0" dirty="0">
              <a:ln>
                <a:noFill/>
              </a:ln>
              <a:solidFill>
                <a:srgbClr val="000100"/>
              </a:solidFill>
              <a:effectLst/>
              <a:uLnTx/>
              <a:uFillTx/>
            </a:endParaRPr>
          </a:p>
        </p:txBody>
      </p:sp>
      <p:sp>
        <p:nvSpPr>
          <p:cNvPr id="154" name="椭圆 94"/>
          <p:cNvSpPr/>
          <p:nvPr/>
        </p:nvSpPr>
        <p:spPr bwMode="auto">
          <a:xfrm>
            <a:off x="32798530" y="27993376"/>
            <a:ext cx="659360" cy="707886"/>
          </a:xfrm>
          <a:prstGeom prst="ellipse">
            <a:avLst/>
          </a:prstGeom>
          <a:noFill/>
          <a:ln w="63500" cap="flat" cmpd="sng" algn="ctr">
            <a:solidFill>
              <a:srgbClr val="EDA021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pitchFamily="18" charset="0"/>
              </a:rPr>
              <a:t>       Big globally influential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pitchFamily="18" charset="0"/>
              </a:rPr>
              <a:t>        CWB&amp;MLB genes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1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55" name="椭圆 96"/>
          <p:cNvSpPr/>
          <p:nvPr/>
        </p:nvSpPr>
        <p:spPr bwMode="auto">
          <a:xfrm>
            <a:off x="33610290" y="25507866"/>
            <a:ext cx="659360" cy="707886"/>
          </a:xfrm>
          <a:prstGeom prst="ellipse">
            <a:avLst/>
          </a:prstGeom>
          <a:noFill/>
          <a:ln w="63500" cap="flat" cmpd="sng" algn="ctr">
            <a:solidFill>
              <a:srgbClr val="EDA021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pitchFamily="18" charset="0"/>
              </a:rPr>
              <a:t>       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1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56" name="椭圆 97"/>
          <p:cNvSpPr/>
          <p:nvPr/>
        </p:nvSpPr>
        <p:spPr bwMode="auto">
          <a:xfrm>
            <a:off x="35585400" y="29406356"/>
            <a:ext cx="659360" cy="707886"/>
          </a:xfrm>
          <a:prstGeom prst="ellipse">
            <a:avLst/>
          </a:prstGeom>
          <a:noFill/>
          <a:ln w="63500" cap="flat" cmpd="sng" algn="ctr">
            <a:solidFill>
              <a:srgbClr val="EDA021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pitchFamily="18" charset="0"/>
              </a:rPr>
              <a:t>       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1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57" name="椭圆 101"/>
          <p:cNvSpPr/>
          <p:nvPr/>
        </p:nvSpPr>
        <p:spPr bwMode="auto">
          <a:xfrm>
            <a:off x="37978611" y="25507866"/>
            <a:ext cx="659360" cy="707886"/>
          </a:xfrm>
          <a:prstGeom prst="ellipse">
            <a:avLst/>
          </a:prstGeom>
          <a:noFill/>
          <a:ln w="63500" cap="flat" cmpd="sng" algn="ctr">
            <a:solidFill>
              <a:srgbClr val="EDA021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pitchFamily="18" charset="0"/>
              </a:rPr>
              <a:t>       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1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58" name="椭圆 102"/>
          <p:cNvSpPr/>
          <p:nvPr/>
        </p:nvSpPr>
        <p:spPr bwMode="auto">
          <a:xfrm>
            <a:off x="39675320" y="29467911"/>
            <a:ext cx="659360" cy="707886"/>
          </a:xfrm>
          <a:prstGeom prst="ellipse">
            <a:avLst/>
          </a:prstGeom>
          <a:noFill/>
          <a:ln w="63500" cap="flat" cmpd="sng" algn="ctr">
            <a:solidFill>
              <a:srgbClr val="EDA021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pitchFamily="18" charset="0"/>
              </a:rPr>
              <a:t>       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1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59" name="椭圆 103"/>
          <p:cNvSpPr/>
          <p:nvPr/>
        </p:nvSpPr>
        <p:spPr bwMode="auto">
          <a:xfrm>
            <a:off x="33338305" y="29382999"/>
            <a:ext cx="659360" cy="707886"/>
          </a:xfrm>
          <a:prstGeom prst="ellipse">
            <a:avLst/>
          </a:prstGeom>
          <a:noFill/>
          <a:ln w="63500" cap="flat" cmpd="sng" algn="ctr">
            <a:solidFill>
              <a:srgbClr val="EDA021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pitchFamily="18" charset="0"/>
              </a:rPr>
              <a:t>       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1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60" name="椭圆 104"/>
          <p:cNvSpPr/>
          <p:nvPr/>
        </p:nvSpPr>
        <p:spPr bwMode="auto">
          <a:xfrm>
            <a:off x="38637971" y="27993376"/>
            <a:ext cx="659360" cy="707886"/>
          </a:xfrm>
          <a:prstGeom prst="ellipse">
            <a:avLst/>
          </a:prstGeom>
          <a:noFill/>
          <a:ln w="63500" cap="flat" cmpd="sng" algn="ctr">
            <a:solidFill>
              <a:srgbClr val="99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pitchFamily="18" charset="0"/>
              </a:rPr>
              <a:t>       Strong locally cliquish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pitchFamily="18" charset="0"/>
              </a:rPr>
              <a:t>        CWB&amp;MLB genes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1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61" name="椭圆 109"/>
          <p:cNvSpPr/>
          <p:nvPr/>
        </p:nvSpPr>
        <p:spPr bwMode="auto">
          <a:xfrm>
            <a:off x="33939970" y="25861809"/>
            <a:ext cx="659360" cy="1641590"/>
          </a:xfrm>
          <a:prstGeom prst="ellipse">
            <a:avLst/>
          </a:prstGeom>
          <a:noFill/>
          <a:ln w="63500" cap="flat" cmpd="sng" algn="ctr">
            <a:solidFill>
              <a:srgbClr val="99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pitchFamily="18" charset="0"/>
              </a:rPr>
              <a:t>       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1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62" name="椭圆 118"/>
          <p:cNvSpPr/>
          <p:nvPr/>
        </p:nvSpPr>
        <p:spPr bwMode="auto">
          <a:xfrm>
            <a:off x="36145240" y="25861809"/>
            <a:ext cx="506960" cy="1641590"/>
          </a:xfrm>
          <a:prstGeom prst="ellipse">
            <a:avLst/>
          </a:prstGeom>
          <a:noFill/>
          <a:ln w="63500" cap="flat" cmpd="sng" algn="ctr">
            <a:solidFill>
              <a:srgbClr val="99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pitchFamily="18" charset="0"/>
              </a:rPr>
              <a:t>       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1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63" name="椭圆 122"/>
          <p:cNvSpPr/>
          <p:nvPr/>
        </p:nvSpPr>
        <p:spPr bwMode="auto">
          <a:xfrm>
            <a:off x="40386000" y="26988265"/>
            <a:ext cx="506960" cy="473744"/>
          </a:xfrm>
          <a:prstGeom prst="ellipse">
            <a:avLst/>
          </a:prstGeom>
          <a:noFill/>
          <a:ln w="63500" cap="flat" cmpd="sng" algn="ctr">
            <a:solidFill>
              <a:srgbClr val="99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pitchFamily="18" charset="0"/>
              </a:rPr>
              <a:t>       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1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64" name="椭圆 127"/>
          <p:cNvSpPr/>
          <p:nvPr/>
        </p:nvSpPr>
        <p:spPr bwMode="auto">
          <a:xfrm>
            <a:off x="42519600" y="26835865"/>
            <a:ext cx="506960" cy="667534"/>
          </a:xfrm>
          <a:prstGeom prst="ellipse">
            <a:avLst/>
          </a:prstGeom>
          <a:noFill/>
          <a:ln w="63500" cap="flat" cmpd="sng" algn="ctr">
            <a:solidFill>
              <a:srgbClr val="99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pitchFamily="18" charset="0"/>
              </a:rPr>
              <a:t>       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1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65" name="椭圆 128"/>
          <p:cNvSpPr/>
          <p:nvPr/>
        </p:nvSpPr>
        <p:spPr bwMode="auto">
          <a:xfrm>
            <a:off x="34016170" y="30319648"/>
            <a:ext cx="506960" cy="1104761"/>
          </a:xfrm>
          <a:prstGeom prst="ellipse">
            <a:avLst/>
          </a:prstGeom>
          <a:noFill/>
          <a:ln w="63500" cap="flat" cmpd="sng" algn="ctr">
            <a:solidFill>
              <a:srgbClr val="99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pitchFamily="18" charset="0"/>
              </a:rPr>
              <a:t>       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1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66" name="椭圆 140"/>
          <p:cNvSpPr/>
          <p:nvPr/>
        </p:nvSpPr>
        <p:spPr bwMode="auto">
          <a:xfrm>
            <a:off x="35585400" y="25458723"/>
            <a:ext cx="659360" cy="707886"/>
          </a:xfrm>
          <a:prstGeom prst="ellipse">
            <a:avLst/>
          </a:prstGeom>
          <a:noFill/>
          <a:ln w="63500" cap="flat" cmpd="sng" algn="ctr">
            <a:solidFill>
              <a:srgbClr val="EDA021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pitchFamily="18" charset="0"/>
              </a:rPr>
              <a:t>       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1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167" name="椭圆 144"/>
          <p:cNvSpPr/>
          <p:nvPr/>
        </p:nvSpPr>
        <p:spPr bwMode="auto">
          <a:xfrm>
            <a:off x="40414096" y="30319648"/>
            <a:ext cx="506960" cy="1104761"/>
          </a:xfrm>
          <a:prstGeom prst="ellipse">
            <a:avLst/>
          </a:prstGeom>
          <a:noFill/>
          <a:ln w="63500" cap="flat" cmpd="sng" algn="ctr">
            <a:solidFill>
              <a:srgbClr val="99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pitchFamily="18" charset="0"/>
              </a:rPr>
              <a:t>       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1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209" name="Picture 20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578820" y="30435470"/>
            <a:ext cx="2166075" cy="2189365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531087" y="30327656"/>
            <a:ext cx="2335579" cy="2373868"/>
          </a:xfrm>
          <a:prstGeom prst="rect">
            <a:avLst/>
          </a:prstGeom>
        </p:spPr>
      </p:pic>
      <p:pic>
        <p:nvPicPr>
          <p:cNvPr id="223" name="Picture 22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980026" y="24288496"/>
            <a:ext cx="1771673" cy="2035314"/>
          </a:xfrm>
          <a:prstGeom prst="rect">
            <a:avLst/>
          </a:prstGeom>
        </p:spPr>
      </p:pic>
      <p:pic>
        <p:nvPicPr>
          <p:cNvPr id="226" name="Picture 2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836521" y="27363603"/>
            <a:ext cx="1896865" cy="212579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1684644" y="6318572"/>
            <a:ext cx="12206556" cy="10016311"/>
            <a:chOff x="12302222" y="3742694"/>
            <a:chExt cx="14558278" cy="10016311"/>
          </a:xfrm>
        </p:grpSpPr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20"/>
            <a:srcRect r="2024"/>
            <a:stretch>
              <a:fillRect/>
            </a:stretch>
          </p:blipFill>
          <p:spPr>
            <a:xfrm>
              <a:off x="12302222" y="6457081"/>
              <a:ext cx="14558278" cy="7301924"/>
            </a:xfrm>
            <a:prstGeom prst="rect">
              <a:avLst/>
            </a:prstGeom>
          </p:spPr>
        </p:pic>
        <p:sp>
          <p:nvSpPr>
            <p:cNvPr id="282" name="TextBox 281"/>
            <p:cNvSpPr txBox="1"/>
            <p:nvPr/>
          </p:nvSpPr>
          <p:spPr>
            <a:xfrm>
              <a:off x="12501344" y="3742694"/>
              <a:ext cx="7266332" cy="2862322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/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Cultured Protoplast Cell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Inflorescence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Fruit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Drought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Flower</a:t>
              </a:r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22713495" y="3743761"/>
              <a:ext cx="3674829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6"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Seed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6"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Whole plant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6"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Shoot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6"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Leaf</a:t>
              </a: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 startAt="6"/>
                <a:tabLst/>
                <a:defRPr/>
              </a:pPr>
              <a:r>
                <a:rPr kumimoji="0" 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Root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5" name="Text Box 499"/>
          <p:cNvSpPr txBox="1">
            <a:spLocks noChangeArrowheads="1"/>
          </p:cNvSpPr>
          <p:nvPr/>
        </p:nvSpPr>
        <p:spPr bwMode="auto">
          <a:xfrm>
            <a:off x="19928779" y="5243512"/>
            <a:ext cx="9901251" cy="928688"/>
          </a:xfrm>
          <a:prstGeom prst="rect">
            <a:avLst/>
          </a:prstGeom>
          <a:solidFill>
            <a:srgbClr val="0A2043"/>
          </a:solidFill>
          <a:ln w="38100">
            <a:noFill/>
            <a:miter lim="800000"/>
            <a:headEnd/>
            <a:tailEnd/>
          </a:ln>
          <a:effectLst/>
        </p:spPr>
        <p:txBody>
          <a:bodyPr wrap="square" lIns="81435" tIns="40718" rIns="81435" bIns="40718">
            <a:spAutoFit/>
          </a:bodyPr>
          <a:lstStyle>
            <a:lvl1pPr defTabSz="812800"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812800"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12800"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12800"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12800"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812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굴림" charset="0"/>
                <a:cs typeface="굴림" charset="0"/>
              </a:rPr>
              <a:t>Results</a:t>
            </a:r>
            <a:endParaRPr kumimoji="0" lang="en-US" altLang="ko-KR" sz="5300" b="1" i="0" u="none" strike="noStrike" kern="0" cap="none" spc="0" normalizeH="0" baseline="0" noProof="0" dirty="0">
              <a:ln>
                <a:noFill/>
              </a:ln>
              <a:solidFill>
                <a:srgbClr val="FFFFF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굴림" charset="0"/>
              <a:cs typeface="굴림" charset="0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18600559" y="6019800"/>
            <a:ext cx="12831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Arial"/>
              </a:rPr>
              <a:t>Tissue-specific gene co-expression</a:t>
            </a:r>
            <a:r>
              <a:rPr kumimoji="0" lang="en-US" sz="4400" b="1" i="0" strike="noStrike" kern="0" cap="none" spc="0" normalizeH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4400" b="1" i="0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Arial"/>
              </a:rPr>
              <a:t>networks</a:t>
            </a:r>
            <a:endParaRPr kumimoji="0" lang="en-US" sz="4400" b="1" i="0" strike="noStrike" kern="0" cap="none" spc="0" normalizeH="0" baseline="0" noProof="0" dirty="0">
              <a:ln>
                <a:noFill/>
              </a:ln>
              <a:solidFill>
                <a:srgbClr val="000100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134" name="Straight Connector 12"/>
          <p:cNvCxnSpPr/>
          <p:nvPr/>
        </p:nvCxnSpPr>
        <p:spPr>
          <a:xfrm>
            <a:off x="0" y="16154400"/>
            <a:ext cx="5105400" cy="0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2"/>
          <p:cNvCxnSpPr/>
          <p:nvPr/>
        </p:nvCxnSpPr>
        <p:spPr>
          <a:xfrm>
            <a:off x="0" y="27813000"/>
            <a:ext cx="5105400" cy="0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 Box 1478"/>
          <p:cNvSpPr txBox="1">
            <a:spLocks noChangeArrowheads="1"/>
          </p:cNvSpPr>
          <p:nvPr/>
        </p:nvSpPr>
        <p:spPr bwMode="auto">
          <a:xfrm>
            <a:off x="0" y="23401850"/>
            <a:ext cx="5715000" cy="426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010" tIns="40005" rIns="80010" bIns="40005">
            <a:spAutoFit/>
          </a:bodyPr>
          <a:lstStyle>
            <a:lvl1pPr marL="400050" indent="-400050"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altLang="zh-CN" sz="1600" b="1" dirty="0" smtClean="0">
                <a:solidFill>
                  <a:schemeClr val="bg1"/>
                </a:solidFill>
                <a:latin typeface="Arial" charset="0"/>
              </a:rPr>
              <a:t>References: </a:t>
            </a:r>
          </a:p>
          <a:p>
            <a:pPr>
              <a:buFontTx/>
              <a:buAutoNum type="arabicPeriod"/>
            </a:pPr>
            <a:r>
              <a:rPr lang="en-US" altLang="zh-CN" sz="1600" dirty="0" smtClean="0">
                <a:solidFill>
                  <a:schemeClr val="bg1"/>
                </a:solidFill>
                <a:latin typeface="Arial" charset="0"/>
              </a:rPr>
              <a:t>Weighted gene co-expression network analysis (WGCNA), BMC Bioinformatics 2008, 9:559</a:t>
            </a:r>
          </a:p>
          <a:p>
            <a:pPr>
              <a:buFontTx/>
              <a:buAutoNum type="arabicPeriod"/>
            </a:pPr>
            <a:r>
              <a:rPr lang="en-US" altLang="zh-CN" sz="1600" dirty="0" smtClean="0">
                <a:solidFill>
                  <a:schemeClr val="bg1"/>
                </a:solidFill>
                <a:latin typeface="Arial" charset="0"/>
              </a:rPr>
              <a:t>Arabidopsis Plant Cell Wall Biosynthesis Gene Families http://www.arabidopsis.org/browse/genefamily/cellwall.jsp </a:t>
            </a:r>
          </a:p>
          <a:p>
            <a:pPr>
              <a:buFontTx/>
              <a:buAutoNum type="arabicPeriod"/>
            </a:pPr>
            <a:r>
              <a:rPr lang="en-US" altLang="zh-CN" sz="1600" dirty="0" err="1" smtClean="0">
                <a:solidFill>
                  <a:schemeClr val="bg1"/>
                </a:solidFill>
                <a:latin typeface="Arial" charset="0"/>
              </a:rPr>
              <a:t>Identiﬁcation</a:t>
            </a:r>
            <a:r>
              <a:rPr lang="en-US" altLang="zh-CN" sz="1600" dirty="0" smtClean="0">
                <a:solidFill>
                  <a:schemeClr val="bg1"/>
                </a:solidFill>
                <a:latin typeface="Arial" charset="0"/>
              </a:rPr>
              <a:t> of candidate genes in Arabidopsis and </a:t>
            </a:r>
            <a:r>
              <a:rPr lang="en-US" altLang="zh-CN" sz="1600" dirty="0" err="1" smtClean="0">
                <a:solidFill>
                  <a:schemeClr val="bg1"/>
                </a:solidFill>
                <a:latin typeface="Arial" charset="0"/>
              </a:rPr>
              <a:t>Populus</a:t>
            </a:r>
            <a:r>
              <a:rPr lang="en-US" altLang="zh-CN" sz="1600" dirty="0" smtClean="0">
                <a:solidFill>
                  <a:schemeClr val="bg1"/>
                </a:solidFill>
                <a:latin typeface="Arial" charset="0"/>
              </a:rPr>
              <a:t> cell wall biosynthesis using text-</a:t>
            </a:r>
            <a:r>
              <a:rPr lang="en-US" altLang="zh-CN" sz="1600" dirty="0" err="1" smtClean="0">
                <a:solidFill>
                  <a:schemeClr val="bg1"/>
                </a:solidFill>
                <a:latin typeface="Arial" charset="0"/>
              </a:rPr>
              <a:t>mining,co</a:t>
            </a:r>
            <a:r>
              <a:rPr lang="en-US" altLang="zh-CN" sz="1600" dirty="0" smtClean="0">
                <a:solidFill>
                  <a:schemeClr val="bg1"/>
                </a:solidFill>
                <a:latin typeface="Arial" charset="0"/>
              </a:rPr>
              <a:t>-expression network analysis and comparative genomics, Plant Sci. 2011 Dec;181(6):675-87</a:t>
            </a:r>
          </a:p>
          <a:p>
            <a:pPr>
              <a:buFontTx/>
              <a:buAutoNum type="arabicPeriod"/>
            </a:pPr>
            <a:r>
              <a:rPr lang="en-US" altLang="zh-CN" sz="1600" dirty="0" smtClean="0">
                <a:solidFill>
                  <a:schemeClr val="bg1"/>
                </a:solidFill>
                <a:latin typeface="Arial" charset="0"/>
              </a:rPr>
              <a:t>Co-expression of cell wall-related genes: new tools and insights, Front Plant Sci. 2012;3:83</a:t>
            </a:r>
          </a:p>
          <a:p>
            <a:pPr>
              <a:buFontTx/>
              <a:buAutoNum type="arabicPeriod"/>
            </a:pPr>
            <a:r>
              <a:rPr lang="en-US" altLang="zh-CN" sz="1600" dirty="0" smtClean="0">
                <a:solidFill>
                  <a:schemeClr val="bg1"/>
                </a:solidFill>
                <a:latin typeface="Arial" charset="0"/>
              </a:rPr>
              <a:t>Genome-scale identification of cell-wall related genes in Arabidopsis based on co-expression network analysis, BMC Plant Biol. 2012 Aug 9;12:138</a:t>
            </a:r>
          </a:p>
          <a:p>
            <a:pPr>
              <a:buFontTx/>
              <a:buAutoNum type="arabicPeriod"/>
            </a:pPr>
            <a:r>
              <a:rPr lang="en-US" altLang="zh-CN" sz="1600" dirty="0" smtClean="0">
                <a:solidFill>
                  <a:schemeClr val="bg1"/>
                </a:solidFill>
                <a:latin typeface="Arial" charset="0"/>
              </a:rPr>
              <a:t>Arabidopsis picture from http://genocon.org/assignment-2012/assignment-a/</a:t>
            </a:r>
            <a:endParaRPr lang="en-US" altLang="zh-CN" sz="24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74" name="Group 202"/>
          <p:cNvGrpSpPr/>
          <p:nvPr/>
        </p:nvGrpSpPr>
        <p:grpSpPr>
          <a:xfrm>
            <a:off x="18745117" y="8190294"/>
            <a:ext cx="6019800" cy="1011178"/>
            <a:chOff x="22604068" y="15534574"/>
            <a:chExt cx="10725200" cy="1701438"/>
          </a:xfrm>
        </p:grpSpPr>
        <p:sp>
          <p:nvSpPr>
            <p:cNvPr id="175" name="Oval 203"/>
            <p:cNvSpPr/>
            <p:nvPr/>
          </p:nvSpPr>
          <p:spPr bwMode="auto">
            <a:xfrm>
              <a:off x="22604068" y="15610441"/>
              <a:ext cx="609600" cy="60034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400050" indent="5715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800100" indent="1143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200150" indent="17145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1600200" indent="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6" name="TextBox 24"/>
            <p:cNvSpPr txBox="1"/>
            <p:nvPr/>
          </p:nvSpPr>
          <p:spPr>
            <a:xfrm>
              <a:off x="23354771" y="15534574"/>
              <a:ext cx="9295687" cy="77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400050" indent="5715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800100" indent="1143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200150" indent="17145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1600200" indent="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Cell wall biosynthesis  genes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7" name="Oval 205"/>
            <p:cNvSpPr/>
            <p:nvPr/>
          </p:nvSpPr>
          <p:spPr bwMode="auto">
            <a:xfrm>
              <a:off x="22604068" y="16601041"/>
              <a:ext cx="609600" cy="600346"/>
            </a:xfrm>
            <a:prstGeom prst="ellipse">
              <a:avLst/>
            </a:prstGeom>
            <a:solidFill>
              <a:srgbClr val="00680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400050" indent="5715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800100" indent="1143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200150" indent="17145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1600200" indent="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5193"/>
                </a:solidFill>
                <a:effectLst/>
                <a:uLnTx/>
                <a:uFillTx/>
                <a:latin typeface="Times New Roman" pitchFamily="18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8" name="TextBox 100"/>
            <p:cNvSpPr txBox="1"/>
            <p:nvPr/>
          </p:nvSpPr>
          <p:spPr>
            <a:xfrm>
              <a:off x="23380016" y="16459201"/>
              <a:ext cx="9949252" cy="77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400050" indent="5715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2pPr>
              <a:lvl3pPr marL="800100" indent="1143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3pPr>
              <a:lvl4pPr marL="1200150" indent="17145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4pPr>
              <a:lvl5pPr marL="1600200" indent="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100" kern="12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Monolignol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biosynthesis </a:t>
              </a:r>
              <a:r>
                <a:rPr kumimoji="0" lang="en-US" altLang="zh-CN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1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ＭＳ Ｐゴシック" charset="0"/>
                </a:rPr>
                <a:t>genes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79" name="直接连接符 178"/>
          <p:cNvCxnSpPr/>
          <p:nvPr/>
        </p:nvCxnSpPr>
        <p:spPr>
          <a:xfrm>
            <a:off x="18742681" y="9773401"/>
            <a:ext cx="610627" cy="0"/>
          </a:xfrm>
          <a:prstGeom prst="line">
            <a:avLst/>
          </a:prstGeom>
          <a:ln w="63500">
            <a:solidFill>
              <a:srgbClr val="2211F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0" name="TextBox 100"/>
          <p:cNvSpPr txBox="1"/>
          <p:nvPr/>
        </p:nvSpPr>
        <p:spPr>
          <a:xfrm>
            <a:off x="19399529" y="9372601"/>
            <a:ext cx="3993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00050" indent="5715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800100" indent="1143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200150" indent="17145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600200" indent="228600" algn="l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1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1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1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1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lvl="0" algn="ctr" defTabSz="914400">
              <a:defRPr/>
            </a:pPr>
            <a:r>
              <a:rPr lang="en-US" altLang="zh-CN" sz="2400" kern="0" smtClean="0">
                <a:solidFill>
                  <a:srgbClr val="000100"/>
                </a:solidFill>
                <a:latin typeface="Times New Roman" pitchFamily="18" charset="0"/>
              </a:rPr>
              <a:t>Pearson correlation&gt;</a:t>
            </a:r>
            <a:r>
              <a:rPr lang="en-US" altLang="zh-CN" sz="2400" kern="0" dirty="0" smtClean="0">
                <a:solidFill>
                  <a:srgbClr val="000100"/>
                </a:solidFill>
                <a:latin typeface="Times New Roman" pitchFamily="18" charset="0"/>
              </a:rPr>
              <a:t>0.8, </a:t>
            </a:r>
          </a:p>
          <a:p>
            <a:pPr lvl="0" algn="ctr" defTabSz="914400">
              <a:defRPr/>
            </a:pPr>
            <a:r>
              <a:rPr lang="en-US" altLang="zh-CN" sz="2400" i="1" kern="0" dirty="0" smtClean="0">
                <a:solidFill>
                  <a:srgbClr val="000100"/>
                </a:solidFill>
                <a:latin typeface="Times New Roman" pitchFamily="18" charset="0"/>
              </a:rPr>
              <a:t>p</a:t>
            </a:r>
            <a:r>
              <a:rPr lang="en-US" altLang="zh-CN" sz="2400" kern="0" dirty="0" smtClean="0">
                <a:solidFill>
                  <a:srgbClr val="000100"/>
                </a:solidFill>
                <a:latin typeface="Times New Roman" pitchFamily="18" charset="0"/>
              </a:rPr>
              <a:t> value &lt; 0.01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1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6" name="Picture 21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163253" y="13230602"/>
            <a:ext cx="2657026" cy="2743200"/>
          </a:xfrm>
          <a:prstGeom prst="rect">
            <a:avLst/>
          </a:prstGeom>
        </p:spPr>
      </p:pic>
      <p:graphicFrame>
        <p:nvGraphicFramePr>
          <p:cNvPr id="187" name="表格 186"/>
          <p:cNvGraphicFramePr>
            <a:graphicFrameLocks noGrp="1"/>
          </p:cNvGraphicFramePr>
          <p:nvPr/>
        </p:nvGraphicFramePr>
        <p:xfrm>
          <a:off x="25772279" y="12544909"/>
          <a:ext cx="3886200" cy="523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6200"/>
              </a:tblGrid>
              <a:tr h="609600">
                <a:tc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4000" dirty="0" smtClean="0"/>
                        <a:t>Flower(29)</a:t>
                      </a:r>
                      <a:endParaRPr lang="zh-CN" altLang="en-US" sz="4000" b="1" dirty="0" smtClean="0"/>
                    </a:p>
                  </a:txBody>
                  <a:tcPr/>
                </a:tc>
              </a:tr>
              <a:tr h="2475767">
                <a:tc>
                  <a:txBody>
                    <a:bodyPr/>
                    <a:lstStyle/>
                    <a:p>
                      <a:pPr algn="ctr"/>
                      <a:endParaRPr lang="zh-CN" altLang="en-US" sz="6000" dirty="0"/>
                    </a:p>
                  </a:txBody>
                  <a:tcPr/>
                </a:tc>
              </a:tr>
              <a:tr h="937548"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6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100"/>
                        </a:solidFill>
                        <a:effectLst/>
                        <a:uLnTx/>
                        <a:uFillTx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52963">
                <a:tc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6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8" name="图片 187" descr="wordcloud_cwg_1e-4_1e-2_1e-2.png"/>
          <p:cNvPicPr>
            <a:picLocks noChangeAspect="1"/>
          </p:cNvPicPr>
          <p:nvPr/>
        </p:nvPicPr>
        <p:blipFill>
          <a:blip r:embed="rId22"/>
          <a:srcRect l="33594" t="45703" r="33203" b="46484"/>
          <a:stretch>
            <a:fillRect/>
          </a:stretch>
        </p:blipFill>
        <p:spPr>
          <a:xfrm>
            <a:off x="26163253" y="15897709"/>
            <a:ext cx="2819400" cy="663388"/>
          </a:xfrm>
          <a:prstGeom prst="rect">
            <a:avLst/>
          </a:prstGeom>
        </p:spPr>
      </p:pic>
      <p:pic>
        <p:nvPicPr>
          <p:cNvPr id="189" name="图片 188" descr="wordcloud_lbg_1e-4_1e-2_1e-2.png"/>
          <p:cNvPicPr>
            <a:picLocks noChangeAspect="1"/>
          </p:cNvPicPr>
          <p:nvPr/>
        </p:nvPicPr>
        <p:blipFill>
          <a:blip r:embed="rId23"/>
          <a:srcRect l="29297" t="45703" r="28125" b="46094"/>
          <a:stretch>
            <a:fillRect/>
          </a:stretch>
        </p:blipFill>
        <p:spPr>
          <a:xfrm>
            <a:off x="25999966" y="16888309"/>
            <a:ext cx="3658513" cy="704851"/>
          </a:xfrm>
          <a:prstGeom prst="rect">
            <a:avLst/>
          </a:prstGeom>
        </p:spPr>
      </p:pic>
      <p:cxnSp>
        <p:nvCxnSpPr>
          <p:cNvPr id="191" name="直接箭头连接符 190"/>
          <p:cNvCxnSpPr/>
          <p:nvPr/>
        </p:nvCxnSpPr>
        <p:spPr>
          <a:xfrm flipH="1">
            <a:off x="25330824" y="12746305"/>
            <a:ext cx="441455" cy="12321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4" name="内容占位符 4" descr="wordcloud_cwg_1e-4_1e-2_1e-2.png"/>
          <p:cNvPicPr>
            <a:picLocks noChangeAspect="1"/>
          </p:cNvPicPr>
          <p:nvPr/>
        </p:nvPicPr>
        <p:blipFill>
          <a:blip r:embed="rId24"/>
          <a:srcRect l="21094" t="40881" r="21094" b="39588"/>
          <a:stretch>
            <a:fillRect/>
          </a:stretch>
        </p:blipFill>
        <p:spPr>
          <a:xfrm>
            <a:off x="18649592" y="15549510"/>
            <a:ext cx="5257800" cy="1019177"/>
          </a:xfrm>
          <a:prstGeom prst="rect">
            <a:avLst/>
          </a:prstGeom>
        </p:spPr>
      </p:pic>
      <p:pic>
        <p:nvPicPr>
          <p:cNvPr id="195" name="Picture 218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792592" y="13111110"/>
            <a:ext cx="2257779" cy="2438400"/>
          </a:xfrm>
          <a:prstGeom prst="rect">
            <a:avLst/>
          </a:prstGeom>
        </p:spPr>
      </p:pic>
      <p:pic>
        <p:nvPicPr>
          <p:cNvPr id="196" name="图片 195" descr="wordcloud_lbg_1e-4_1e-2_1e-2.png"/>
          <p:cNvPicPr>
            <a:picLocks noChangeAspect="1"/>
          </p:cNvPicPr>
          <p:nvPr/>
        </p:nvPicPr>
        <p:blipFill>
          <a:blip r:embed="rId26"/>
          <a:srcRect l="25000" t="46484" r="25000" b="46094"/>
          <a:stretch>
            <a:fillRect/>
          </a:stretch>
        </p:blipFill>
        <p:spPr>
          <a:xfrm>
            <a:off x="18801992" y="16692510"/>
            <a:ext cx="4816027" cy="714879"/>
          </a:xfrm>
          <a:prstGeom prst="rect">
            <a:avLst/>
          </a:prstGeom>
        </p:spPr>
      </p:pic>
      <p:graphicFrame>
        <p:nvGraphicFramePr>
          <p:cNvPr id="197" name="表格 196"/>
          <p:cNvGraphicFramePr>
            <a:graphicFrameLocks noGrp="1"/>
          </p:cNvGraphicFramePr>
          <p:nvPr/>
        </p:nvGraphicFramePr>
        <p:xfrm>
          <a:off x="18649592" y="12425310"/>
          <a:ext cx="5181600" cy="506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1600"/>
              </a:tblGrid>
              <a:tr h="667093">
                <a:tc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4000" dirty="0" smtClean="0"/>
                        <a:t>Fruit(6)</a:t>
                      </a:r>
                      <a:endParaRPr lang="zh-CN" altLang="en-US" sz="4000" b="1" dirty="0" smtClean="0"/>
                    </a:p>
                  </a:txBody>
                  <a:tcPr/>
                </a:tc>
              </a:tr>
              <a:tr h="2355880">
                <a:tc>
                  <a:txBody>
                    <a:bodyPr/>
                    <a:lstStyle/>
                    <a:p>
                      <a:pPr algn="ctr"/>
                      <a:endParaRPr lang="zh-CN" altLang="en-US" sz="6000" dirty="0"/>
                    </a:p>
                  </a:txBody>
                  <a:tcPr/>
                </a:tc>
              </a:tr>
              <a:tr h="957133"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6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100"/>
                        </a:solidFill>
                        <a:effectLst/>
                        <a:uLnTx/>
                        <a:uFillTx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01974">
                <a:tc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6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98" name="直接箭头连接符 197"/>
          <p:cNvCxnSpPr/>
          <p:nvPr/>
        </p:nvCxnSpPr>
        <p:spPr>
          <a:xfrm>
            <a:off x="23838751" y="12707770"/>
            <a:ext cx="281814" cy="219933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1" name="直接箭头连接符 200"/>
          <p:cNvCxnSpPr/>
          <p:nvPr/>
        </p:nvCxnSpPr>
        <p:spPr>
          <a:xfrm flipH="1">
            <a:off x="25064584" y="12316776"/>
            <a:ext cx="121289" cy="14469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9" name="Picture 22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9704713" y="18278960"/>
            <a:ext cx="2409004" cy="2743200"/>
          </a:xfrm>
          <a:prstGeom prst="rect">
            <a:avLst/>
          </a:prstGeom>
        </p:spPr>
      </p:pic>
      <p:graphicFrame>
        <p:nvGraphicFramePr>
          <p:cNvPr id="250" name="表格 249"/>
          <p:cNvGraphicFramePr>
            <a:graphicFrameLocks noGrp="1"/>
          </p:cNvGraphicFramePr>
          <p:nvPr/>
        </p:nvGraphicFramePr>
        <p:xfrm>
          <a:off x="18600559" y="17593160"/>
          <a:ext cx="4990354" cy="579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90354"/>
              </a:tblGrid>
              <a:tr h="762000">
                <a:tc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4000" dirty="0" smtClean="0"/>
                        <a:t>Leaf(194)</a:t>
                      </a:r>
                      <a:endParaRPr lang="zh-CN" altLang="en-US" sz="4000" b="1" dirty="0" smtClean="0"/>
                    </a:p>
                  </a:txBody>
                  <a:tcPr/>
                </a:tc>
              </a:tr>
              <a:tr h="2475767">
                <a:tc>
                  <a:txBody>
                    <a:bodyPr/>
                    <a:lstStyle/>
                    <a:p>
                      <a:pPr algn="ctr"/>
                      <a:endParaRPr lang="zh-CN" altLang="en-US" sz="6000" dirty="0"/>
                    </a:p>
                  </a:txBody>
                  <a:tcPr/>
                </a:tc>
              </a:tr>
              <a:tr h="800833"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6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100"/>
                        </a:solidFill>
                        <a:effectLst/>
                        <a:uLnTx/>
                        <a:uFillTx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47593">
                <a:tc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6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1" name="图片 250" descr="wordcloud_cwg_1e-4_1e-2_1e-2.png"/>
          <p:cNvPicPr>
            <a:picLocks noChangeAspect="1"/>
          </p:cNvPicPr>
          <p:nvPr/>
        </p:nvPicPr>
        <p:blipFill>
          <a:blip r:embed="rId28"/>
          <a:srcRect l="16797" t="46094" r="16016" b="44531"/>
          <a:stretch>
            <a:fillRect/>
          </a:stretch>
        </p:blipFill>
        <p:spPr>
          <a:xfrm>
            <a:off x="18669000" y="20955602"/>
            <a:ext cx="4845796" cy="676158"/>
          </a:xfrm>
          <a:prstGeom prst="rect">
            <a:avLst/>
          </a:prstGeom>
        </p:spPr>
      </p:pic>
      <p:pic>
        <p:nvPicPr>
          <p:cNvPr id="256" name="图片 255" descr="wordcloud_lbg_1e-4_1e-2_1e-2.png"/>
          <p:cNvPicPr>
            <a:picLocks noChangeAspect="1"/>
          </p:cNvPicPr>
          <p:nvPr/>
        </p:nvPicPr>
        <p:blipFill>
          <a:blip r:embed="rId29"/>
          <a:srcRect l="30078" t="43750" r="29636" b="44872"/>
          <a:stretch>
            <a:fillRect/>
          </a:stretch>
        </p:blipFill>
        <p:spPr>
          <a:xfrm>
            <a:off x="18745117" y="22071601"/>
            <a:ext cx="4648200" cy="1312759"/>
          </a:xfrm>
          <a:prstGeom prst="rect">
            <a:avLst/>
          </a:prstGeom>
        </p:spPr>
      </p:pic>
      <p:cxnSp>
        <p:nvCxnSpPr>
          <p:cNvPr id="257" name="直接箭头连接符 256"/>
          <p:cNvCxnSpPr/>
          <p:nvPr/>
        </p:nvCxnSpPr>
        <p:spPr>
          <a:xfrm>
            <a:off x="23545800" y="17849495"/>
            <a:ext cx="502546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4" name="直接箭头连接符 283"/>
          <p:cNvCxnSpPr/>
          <p:nvPr/>
        </p:nvCxnSpPr>
        <p:spPr>
          <a:xfrm flipH="1">
            <a:off x="25330826" y="18689862"/>
            <a:ext cx="982456" cy="1122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90" name="图片 289" descr="wordcloud_lbg_1e-4_1e-2_1e-2.png"/>
          <p:cNvPicPr>
            <a:picLocks noChangeAspect="1"/>
          </p:cNvPicPr>
          <p:nvPr/>
        </p:nvPicPr>
        <p:blipFill>
          <a:blip r:embed="rId30"/>
          <a:srcRect l="24219" t="41212" r="27874" b="44725"/>
          <a:stretch>
            <a:fillRect/>
          </a:stretch>
        </p:blipFill>
        <p:spPr>
          <a:xfrm>
            <a:off x="26391793" y="23218522"/>
            <a:ext cx="4545407" cy="1334231"/>
          </a:xfrm>
          <a:prstGeom prst="rect">
            <a:avLst/>
          </a:prstGeom>
        </p:spPr>
      </p:pic>
      <p:pic>
        <p:nvPicPr>
          <p:cNvPr id="296" name="图片 295" descr="wordcloud_cwg_1e-4_1e-2_1e-2.png"/>
          <p:cNvPicPr>
            <a:picLocks noChangeAspect="1"/>
          </p:cNvPicPr>
          <p:nvPr/>
        </p:nvPicPr>
        <p:blipFill>
          <a:blip r:embed="rId31"/>
          <a:srcRect l="3330" t="42775" r="4688" b="42064"/>
          <a:stretch>
            <a:fillRect/>
          </a:stretch>
        </p:blipFill>
        <p:spPr>
          <a:xfrm>
            <a:off x="21326823" y="27073530"/>
            <a:ext cx="7527608" cy="1240730"/>
          </a:xfrm>
          <a:prstGeom prst="rect">
            <a:avLst/>
          </a:prstGeom>
        </p:spPr>
      </p:pic>
      <p:pic>
        <p:nvPicPr>
          <p:cNvPr id="297" name="图片 296" descr="wordcloud_lbg_1e-4_1e-2_1e-2.png"/>
          <p:cNvPicPr>
            <a:picLocks noChangeAspect="1"/>
          </p:cNvPicPr>
          <p:nvPr/>
        </p:nvPicPr>
        <p:blipFill>
          <a:blip r:embed="rId32"/>
          <a:srcRect l="24219" t="45119" r="25000" b="45729"/>
          <a:stretch>
            <a:fillRect/>
          </a:stretch>
        </p:blipFill>
        <p:spPr>
          <a:xfrm>
            <a:off x="22512766" y="28487797"/>
            <a:ext cx="4925577" cy="887758"/>
          </a:xfrm>
          <a:prstGeom prst="rect">
            <a:avLst/>
          </a:prstGeom>
        </p:spPr>
      </p:pic>
      <p:sp>
        <p:nvSpPr>
          <p:cNvPr id="298" name="矩形 297"/>
          <p:cNvSpPr/>
          <p:nvPr/>
        </p:nvSpPr>
        <p:spPr>
          <a:xfrm>
            <a:off x="18660850" y="26903523"/>
            <a:ext cx="24929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4000" dirty="0" smtClean="0">
                <a:solidFill>
                  <a:prstClr val="black"/>
                </a:solidFill>
              </a:rPr>
              <a:t>Shoot(109)</a:t>
            </a:r>
            <a:endParaRPr lang="zh-CN" altLang="en-US" sz="4000" b="1" dirty="0" smtClean="0">
              <a:solidFill>
                <a:prstClr val="black"/>
              </a:solidFill>
            </a:endParaRPr>
          </a:p>
        </p:txBody>
      </p:sp>
      <p:graphicFrame>
        <p:nvGraphicFramePr>
          <p:cNvPr id="299" name="表格 298"/>
          <p:cNvGraphicFramePr>
            <a:graphicFrameLocks noGrp="1"/>
          </p:cNvGraphicFramePr>
          <p:nvPr/>
        </p:nvGraphicFramePr>
        <p:xfrm>
          <a:off x="18600559" y="23737933"/>
          <a:ext cx="7536041" cy="2983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8241"/>
                <a:gridCol w="5257800"/>
              </a:tblGrid>
              <a:tr h="1383115">
                <a:tc rowSpan="2"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6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100"/>
                        </a:solidFill>
                        <a:effectLst/>
                        <a:uLnTx/>
                        <a:uFillTx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6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100"/>
                        </a:solidFill>
                        <a:effectLst/>
                        <a:uLnTx/>
                        <a:uFillTx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600200">
                <a:tc vMerge="1"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6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6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3" name="矩形 302"/>
          <p:cNvSpPr/>
          <p:nvPr/>
        </p:nvSpPr>
        <p:spPr>
          <a:xfrm>
            <a:off x="18862533" y="23772900"/>
            <a:ext cx="20297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4000" dirty="0" smtClean="0">
                <a:solidFill>
                  <a:prstClr val="black"/>
                </a:solidFill>
              </a:rPr>
              <a:t>Seed(87)</a:t>
            </a:r>
            <a:endParaRPr lang="zh-CN" altLang="en-US" sz="4000" b="1" dirty="0" smtClean="0">
              <a:solidFill>
                <a:prstClr val="black"/>
              </a:solidFill>
            </a:endParaRPr>
          </a:p>
        </p:txBody>
      </p:sp>
      <p:pic>
        <p:nvPicPr>
          <p:cNvPr id="305" name="图片 304" descr="wordcloud_lbg_1e-4_1e-2_1e-2.png"/>
          <p:cNvPicPr>
            <a:picLocks noChangeAspect="1"/>
          </p:cNvPicPr>
          <p:nvPr/>
        </p:nvPicPr>
        <p:blipFill>
          <a:blip r:embed="rId33"/>
          <a:srcRect l="18750" t="40907" r="18811" b="41112"/>
          <a:stretch>
            <a:fillRect/>
          </a:stretch>
        </p:blipFill>
        <p:spPr>
          <a:xfrm>
            <a:off x="21056358" y="25192416"/>
            <a:ext cx="4824477" cy="1389346"/>
          </a:xfrm>
          <a:prstGeom prst="rect">
            <a:avLst/>
          </a:prstGeom>
        </p:spPr>
      </p:pic>
      <p:pic>
        <p:nvPicPr>
          <p:cNvPr id="304" name="图片 303" descr="wordcloud_cwg_1e-4_1e-2_1e-2.png"/>
          <p:cNvPicPr>
            <a:picLocks noChangeAspect="1"/>
          </p:cNvPicPr>
          <p:nvPr/>
        </p:nvPicPr>
        <p:blipFill>
          <a:blip r:embed="rId34"/>
          <a:srcRect l="14224" t="41603" r="15601" b="41643"/>
          <a:stretch>
            <a:fillRect/>
          </a:stretch>
        </p:blipFill>
        <p:spPr>
          <a:xfrm>
            <a:off x="21117959" y="23809577"/>
            <a:ext cx="5000120" cy="1193747"/>
          </a:xfrm>
          <a:prstGeom prst="rect">
            <a:avLst/>
          </a:prstGeom>
        </p:spPr>
      </p:pic>
      <p:graphicFrame>
        <p:nvGraphicFramePr>
          <p:cNvPr id="308" name="表格 307"/>
          <p:cNvGraphicFramePr>
            <a:graphicFrameLocks noGrp="1"/>
          </p:cNvGraphicFramePr>
          <p:nvPr/>
        </p:nvGraphicFramePr>
        <p:xfrm>
          <a:off x="18658238" y="29749132"/>
          <a:ext cx="6411562" cy="29833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77762"/>
                <a:gridCol w="3733800"/>
              </a:tblGrid>
              <a:tr h="1383115">
                <a:tc rowSpan="2"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6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100"/>
                        </a:solidFill>
                        <a:effectLst/>
                        <a:uLnTx/>
                        <a:uFillTx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6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100"/>
                        </a:solidFill>
                        <a:effectLst/>
                        <a:uLnTx/>
                        <a:uFillTx/>
                        <a:latin typeface="Arial" pitchFamily="34" charset="0"/>
                        <a:ea typeface="ＭＳ Ｐゴシック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600200">
                <a:tc vMerge="1"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6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6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9" name="矩形 308"/>
          <p:cNvSpPr/>
          <p:nvPr/>
        </p:nvSpPr>
        <p:spPr>
          <a:xfrm>
            <a:off x="18691775" y="29760299"/>
            <a:ext cx="27204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4000" dirty="0" smtClean="0">
                <a:solidFill>
                  <a:prstClr val="black"/>
                </a:solidFill>
              </a:rPr>
              <a:t>Drought(27)</a:t>
            </a:r>
            <a:endParaRPr lang="zh-CN" altLang="en-US" sz="4000" b="1" dirty="0" smtClean="0">
              <a:solidFill>
                <a:prstClr val="black"/>
              </a:solidFill>
            </a:endParaRPr>
          </a:p>
        </p:txBody>
      </p:sp>
      <p:pic>
        <p:nvPicPr>
          <p:cNvPr id="310" name="图片 309" descr="wordcloud_cwg_1e-4_1e-2_1e-2.png"/>
          <p:cNvPicPr>
            <a:picLocks noChangeAspect="1"/>
          </p:cNvPicPr>
          <p:nvPr/>
        </p:nvPicPr>
        <p:blipFill>
          <a:blip r:embed="rId35"/>
          <a:srcRect l="32757" t="43584" r="32646" b="44187"/>
          <a:stretch>
            <a:fillRect/>
          </a:stretch>
        </p:blipFill>
        <p:spPr>
          <a:xfrm>
            <a:off x="21412740" y="29855177"/>
            <a:ext cx="3468333" cy="1226015"/>
          </a:xfrm>
          <a:prstGeom prst="rect">
            <a:avLst/>
          </a:prstGeom>
        </p:spPr>
      </p:pic>
      <p:pic>
        <p:nvPicPr>
          <p:cNvPr id="311" name="图片 310" descr="wordcloud_lbg_1e-4_1e-2_1e-2.png"/>
          <p:cNvPicPr>
            <a:picLocks noChangeAspect="1"/>
          </p:cNvPicPr>
          <p:nvPr/>
        </p:nvPicPr>
        <p:blipFill>
          <a:blip r:embed="rId36"/>
          <a:srcRect l="26376" t="43584" r="25823" b="41643"/>
          <a:stretch>
            <a:fillRect/>
          </a:stretch>
        </p:blipFill>
        <p:spPr>
          <a:xfrm>
            <a:off x="21132558" y="31227472"/>
            <a:ext cx="3863482" cy="1194050"/>
          </a:xfrm>
          <a:prstGeom prst="rect">
            <a:avLst/>
          </a:prstGeom>
        </p:spPr>
      </p:pic>
      <p:sp>
        <p:nvSpPr>
          <p:cNvPr id="314" name="矩形 313"/>
          <p:cNvSpPr/>
          <p:nvPr/>
        </p:nvSpPr>
        <p:spPr>
          <a:xfrm>
            <a:off x="25185873" y="29753936"/>
            <a:ext cx="24035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400" dirty="0" smtClean="0">
                <a:solidFill>
                  <a:prstClr val="black"/>
                </a:solidFill>
              </a:rPr>
              <a:t>cultured-protoplast-cell(7)</a:t>
            </a:r>
            <a:endParaRPr lang="zh-CN" altLang="en-US" sz="2400" b="1" dirty="0" smtClean="0">
              <a:solidFill>
                <a:prstClr val="black"/>
              </a:solidFill>
            </a:endParaRPr>
          </a:p>
        </p:txBody>
      </p:sp>
      <p:pic>
        <p:nvPicPr>
          <p:cNvPr id="317" name="图片 316" descr="wordcloud_cwg_1e-4_1e-2_1e-2.png"/>
          <p:cNvPicPr>
            <a:picLocks noChangeAspect="1"/>
          </p:cNvPicPr>
          <p:nvPr/>
        </p:nvPicPr>
        <p:blipFill>
          <a:blip r:embed="rId37"/>
          <a:srcRect l="28515" t="45337" r="33333" b="43226"/>
          <a:stretch>
            <a:fillRect/>
          </a:stretch>
        </p:blipFill>
        <p:spPr>
          <a:xfrm>
            <a:off x="27597979" y="29841988"/>
            <a:ext cx="3186821" cy="955320"/>
          </a:xfrm>
          <a:prstGeom prst="rect">
            <a:avLst/>
          </a:prstGeom>
        </p:spPr>
      </p:pic>
      <p:pic>
        <p:nvPicPr>
          <p:cNvPr id="318" name="图片 317" descr="wordcloud_lbg_1e-4_1e-2_1e-2.png"/>
          <p:cNvPicPr>
            <a:picLocks noChangeAspect="1"/>
          </p:cNvPicPr>
          <p:nvPr/>
        </p:nvPicPr>
        <p:blipFill>
          <a:blip r:embed="rId38"/>
          <a:srcRect l="14225" t="36734" r="14583" b="36957"/>
          <a:stretch>
            <a:fillRect/>
          </a:stretch>
        </p:blipFill>
        <p:spPr>
          <a:xfrm>
            <a:off x="27660600" y="31318200"/>
            <a:ext cx="3031398" cy="1120251"/>
          </a:xfrm>
          <a:prstGeom prst="rect">
            <a:avLst/>
          </a:prstGeom>
        </p:spPr>
      </p:pic>
      <p:pic>
        <p:nvPicPr>
          <p:cNvPr id="319" name="图片 318" descr="wordcloud_cwg_1e-4_1e-2_1e-2.png"/>
          <p:cNvPicPr>
            <a:picLocks noChangeAspect="1"/>
          </p:cNvPicPr>
          <p:nvPr/>
        </p:nvPicPr>
        <p:blipFill>
          <a:blip r:embed="rId39"/>
          <a:srcRect l="14225" t="40907" r="14583" b="38692"/>
          <a:stretch>
            <a:fillRect/>
          </a:stretch>
        </p:blipFill>
        <p:spPr>
          <a:xfrm>
            <a:off x="26898600" y="10203598"/>
            <a:ext cx="3959606" cy="1134649"/>
          </a:xfrm>
          <a:prstGeom prst="rect">
            <a:avLst/>
          </a:prstGeom>
        </p:spPr>
      </p:pic>
      <p:pic>
        <p:nvPicPr>
          <p:cNvPr id="320" name="图片 319" descr="wordcloud_lbg_1e-4_1e-2_1e-2.png"/>
          <p:cNvPicPr>
            <a:picLocks noChangeAspect="1"/>
          </p:cNvPicPr>
          <p:nvPr/>
        </p:nvPicPr>
        <p:blipFill>
          <a:blip r:embed="rId40"/>
          <a:srcRect l="21094" t="42043" r="20271" b="44187"/>
          <a:stretch>
            <a:fillRect/>
          </a:stretch>
        </p:blipFill>
        <p:spPr>
          <a:xfrm>
            <a:off x="27261817" y="11382579"/>
            <a:ext cx="3446783" cy="809421"/>
          </a:xfrm>
          <a:prstGeom prst="rect">
            <a:avLst/>
          </a:prstGeom>
        </p:spPr>
      </p:pic>
      <p:sp>
        <p:nvSpPr>
          <p:cNvPr id="322" name="矩形 321"/>
          <p:cNvSpPr/>
          <p:nvPr/>
        </p:nvSpPr>
        <p:spPr>
          <a:xfrm rot="16200000">
            <a:off x="29184766" y="14409169"/>
            <a:ext cx="44882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altLang="zh-CN" sz="2400" kern="0" dirty="0" smtClean="0">
                <a:solidFill>
                  <a:srgbClr val="000100"/>
                </a:solidFill>
                <a:latin typeface="Arial"/>
              </a:rPr>
              <a:t># of CWB/MLB gene pairs with </a:t>
            </a:r>
            <a:r>
              <a:rPr lang="en-US" altLang="zh-CN" sz="2400" i="1" kern="0" dirty="0" smtClean="0">
                <a:solidFill>
                  <a:srgbClr val="0001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400" kern="0" dirty="0" smtClean="0">
                <a:solidFill>
                  <a:srgbClr val="000100"/>
                </a:solidFill>
                <a:latin typeface="Arial"/>
              </a:rPr>
              <a:t>&gt;0.8 or </a:t>
            </a:r>
            <a:r>
              <a:rPr lang="en-US" altLang="zh-CN" sz="2400" i="1" kern="0" dirty="0" smtClean="0">
                <a:solidFill>
                  <a:srgbClr val="0001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CN" sz="2400" kern="0" dirty="0" smtClean="0">
                <a:solidFill>
                  <a:srgbClr val="000100"/>
                </a:solidFill>
                <a:latin typeface="Arial"/>
              </a:rPr>
              <a:t>&lt;-0.8</a:t>
            </a:r>
            <a:endParaRPr lang="en-US" altLang="zh-CN" sz="2400" kern="0" dirty="0">
              <a:solidFill>
                <a:srgbClr val="000100"/>
              </a:solidFill>
              <a:latin typeface="Arial"/>
            </a:endParaRPr>
          </a:p>
        </p:txBody>
      </p:sp>
      <p:sp>
        <p:nvSpPr>
          <p:cNvPr id="323" name="矩形 322"/>
          <p:cNvSpPr/>
          <p:nvPr/>
        </p:nvSpPr>
        <p:spPr>
          <a:xfrm rot="16200000">
            <a:off x="29191969" y="9989569"/>
            <a:ext cx="44882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en-US" altLang="zh-CN" sz="2400" kern="0" dirty="0" smtClean="0">
                <a:solidFill>
                  <a:srgbClr val="000100"/>
                </a:solidFill>
                <a:latin typeface="Arial"/>
              </a:rPr>
              <a:t>Pearson correlations between CWB&amp;MLB genes</a:t>
            </a:r>
            <a:endParaRPr lang="en-US" altLang="zh-CN" sz="2400" kern="0" dirty="0">
              <a:solidFill>
                <a:srgbClr val="000100"/>
              </a:solidFill>
              <a:latin typeface="Arial"/>
            </a:endParaRPr>
          </a:p>
        </p:txBody>
      </p:sp>
      <p:sp>
        <p:nvSpPr>
          <p:cNvPr id="324" name="TextBox 323"/>
          <p:cNvSpPr txBox="1"/>
          <p:nvPr/>
        </p:nvSpPr>
        <p:spPr>
          <a:xfrm>
            <a:off x="32798530" y="16073735"/>
            <a:ext cx="11092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/>
              <a:t>1      2     3     4     5    6     7     8     9    10</a:t>
            </a:r>
            <a:endParaRPr lang="zh-CN" altLang="en-US" sz="5400" dirty="0"/>
          </a:p>
        </p:txBody>
      </p:sp>
      <p:sp>
        <p:nvSpPr>
          <p:cNvPr id="325" name="TextBox 324"/>
          <p:cNvSpPr txBox="1"/>
          <p:nvPr/>
        </p:nvSpPr>
        <p:spPr>
          <a:xfrm>
            <a:off x="31059259" y="5169198"/>
            <a:ext cx="128319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0" cap="none" spc="0" normalizeH="0" baseline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Arial"/>
              </a:rPr>
              <a:t>Co-expressions of bio-fuel</a:t>
            </a:r>
            <a:r>
              <a:rPr kumimoji="0" lang="en-US" sz="4400" b="1" i="0" strike="noStrike" kern="0" cap="none" spc="0" normalizeH="0" noProof="0" dirty="0" smtClean="0">
                <a:ln>
                  <a:noFill/>
                </a:ln>
                <a:solidFill>
                  <a:srgbClr val="000100"/>
                </a:solidFill>
                <a:effectLst/>
                <a:uLnTx/>
                <a:uFillTx/>
                <a:latin typeface="Arial"/>
              </a:rPr>
              <a:t> genes (CWB/MLB) across tissues</a:t>
            </a:r>
            <a:endParaRPr kumimoji="0" lang="en-US" sz="4400" b="1" i="0" strike="noStrike" kern="0" cap="none" spc="0" normalizeH="0" baseline="0" noProof="0" dirty="0">
              <a:ln>
                <a:noFill/>
              </a:ln>
              <a:solidFill>
                <a:srgbClr val="000100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1241</Words>
  <Application>Microsoft Macintosh PowerPoint</Application>
  <PresentationFormat>Custom</PresentationFormat>
  <Paragraphs>178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Tissue-specific gene co-expression network analysis for cell wall and monolignol biosynthesis genes in Arabidopsis  </vt:lpstr>
    </vt:vector>
  </TitlesOfParts>
  <Company>Lawrence Berkeley National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TEID03</dc:creator>
  <cp:lastModifiedBy>Daifeng Wang</cp:lastModifiedBy>
  <cp:revision>80</cp:revision>
  <dcterms:created xsi:type="dcterms:W3CDTF">2013-03-26T18:41:59Z</dcterms:created>
  <dcterms:modified xsi:type="dcterms:W3CDTF">2013-07-16T20:01:54Z</dcterms:modified>
</cp:coreProperties>
</file>