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0" r:id="rId2"/>
    <p:sldId id="271" r:id="rId3"/>
    <p:sldId id="274" r:id="rId4"/>
    <p:sldId id="273" r:id="rId5"/>
    <p:sldId id="278" r:id="rId6"/>
    <p:sldId id="282" r:id="rId7"/>
    <p:sldId id="279" r:id="rId8"/>
    <p:sldId id="280" r:id="rId9"/>
    <p:sldId id="275" r:id="rId10"/>
    <p:sldId id="277" r:id="rId11"/>
    <p:sldId id="281" r:id="rId12"/>
    <p:sldId id="272" r:id="rId13"/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4" r:id="rId21"/>
    <p:sldId id="265" r:id="rId22"/>
    <p:sldId id="266" r:id="rId23"/>
    <p:sldId id="267" r:id="rId24"/>
    <p:sldId id="268" r:id="rId25"/>
    <p:sldId id="269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21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553581-89B8-C349-BA49-314BC4827960}" type="datetimeFigureOut">
              <a:rPr lang="en-US" smtClean="0"/>
              <a:t>7/11/13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5D3DC-122B-D741-B600-D74129D8F9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063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BE96A-C93E-464C-8302-46728961CDAA}" type="datetimeFigureOut">
              <a:rPr lang="en-US" smtClean="0"/>
              <a:t>7/11/13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484D65-5AFB-D243-9EF1-C3E3BB7902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5621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Biospecimen</a:t>
            </a:r>
            <a:r>
              <a:rPr lang="en-US" dirty="0" smtClean="0"/>
              <a:t> source sites,</a:t>
            </a:r>
            <a:r>
              <a:rPr lang="en-US" baseline="0" dirty="0" smtClean="0"/>
              <a:t> lab data analysis  and coordinating center,  Organized by Cancer Human </a:t>
            </a:r>
            <a:r>
              <a:rPr lang="en-US" baseline="0" dirty="0" err="1" smtClean="0"/>
              <a:t>Biobank</a:t>
            </a:r>
            <a:r>
              <a:rPr lang="en-US" baseline="0" dirty="0" smtClean="0"/>
              <a:t>, Comprehensive </a:t>
            </a:r>
            <a:r>
              <a:rPr lang="en-US" baseline="0" dirty="0" err="1" smtClean="0"/>
              <a:t>Biospecimen</a:t>
            </a:r>
            <a:r>
              <a:rPr lang="en-US" baseline="0" dirty="0" smtClean="0"/>
              <a:t> Resource, a Comprehensive Data Resource,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4D65-5AFB-D243-9EF1-C3E3BB7902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85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latin typeface="Arial"/>
                <a:cs typeface="Arial"/>
              </a:rPr>
              <a:t>Wei Sun, Biometrics, genotypic +</a:t>
            </a:r>
            <a:r>
              <a:rPr lang="en-US" sz="1200" dirty="0" err="1" smtClean="0">
                <a:latin typeface="Arial"/>
                <a:cs typeface="Arial"/>
              </a:rPr>
              <a:t>alleleic</a:t>
            </a:r>
            <a:r>
              <a:rPr lang="en-US" sz="1200" dirty="0" smtClean="0">
                <a:latin typeface="Arial"/>
                <a:cs typeface="Arial"/>
              </a:rPr>
              <a:t> info improves power to discover </a:t>
            </a:r>
            <a:r>
              <a:rPr lang="en-US" sz="1200" dirty="0" err="1" smtClean="0">
                <a:latin typeface="Arial"/>
                <a:cs typeface="Arial"/>
              </a:rPr>
              <a:t>eqtl</a:t>
            </a:r>
            <a:r>
              <a:rPr lang="en-US" sz="1200" dirty="0" smtClean="0">
                <a:latin typeface="Arial"/>
                <a:cs typeface="Arial"/>
              </a:rPr>
              <a:t>.</a:t>
            </a:r>
          </a:p>
          <a:p>
            <a:r>
              <a:rPr lang="en-US" sz="1200" dirty="0" smtClean="0">
                <a:latin typeface="Arial"/>
                <a:cs typeface="Arial"/>
              </a:rPr>
              <a:t>Informs private and rare regulatory variation</a:t>
            </a:r>
          </a:p>
          <a:p>
            <a:r>
              <a:rPr lang="en-US" sz="1200" dirty="0" smtClean="0">
                <a:latin typeface="Arial"/>
                <a:cs typeface="Arial"/>
              </a:rPr>
              <a:t> </a:t>
            </a:r>
          </a:p>
          <a:p>
            <a:r>
              <a:rPr lang="en-US" sz="1200" dirty="0" smtClean="0">
                <a:latin typeface="Arial"/>
                <a:cs typeface="Arial"/>
              </a:rPr>
              <a:t>Jacob </a:t>
            </a:r>
            <a:r>
              <a:rPr lang="en-US" sz="1200" dirty="0" err="1" smtClean="0">
                <a:latin typeface="Arial"/>
                <a:cs typeface="Arial"/>
              </a:rPr>
              <a:t>Degner</a:t>
            </a:r>
            <a:r>
              <a:rPr lang="en-US" sz="1200" dirty="0" smtClean="0">
                <a:latin typeface="Arial"/>
                <a:cs typeface="Arial"/>
              </a:rPr>
              <a:t>, Bioinformatics 2009 (</a:t>
            </a:r>
            <a:r>
              <a:rPr lang="en-US" sz="1200" dirty="0" err="1" smtClean="0">
                <a:latin typeface="Arial"/>
                <a:cs typeface="Arial"/>
              </a:rPr>
              <a:t>Mappping</a:t>
            </a:r>
            <a:r>
              <a:rPr lang="en-US" sz="1200" dirty="0" smtClean="0">
                <a:latin typeface="Arial"/>
                <a:cs typeface="Arial"/>
              </a:rPr>
              <a:t> bias)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4D65-5AFB-D243-9EF1-C3E3BB7902C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4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SNPs in </a:t>
            </a:r>
            <a:r>
              <a:rPr lang="en-US" dirty="0" err="1" smtClean="0"/>
              <a:t>thyroid,m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analyses sampling are done to exactly 30 reads in order to avoid coverage issues. Note: only relatively highly expressed, perhaps ubiquitously expressed, genes can be analyzed.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4D65-5AFB-D243-9EF1-C3E3BB7902C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90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 expression data and PPIs are used to inform the clinical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exome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sequencing. IBAS protein-protein interaction score and way to score placement within a PPI network.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4D65-5AFB-D243-9EF1-C3E3BB7902C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01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treating RNA expression levels as quantitative traits,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eQTLs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will be identified as sites containing genetic variation that correlate with changes in RNA expression.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4D65-5AFB-D243-9EF1-C3E3BB7902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232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Effect of sample size</a:t>
            </a:r>
            <a:r>
              <a:rPr lang="en-US" baseline="0" dirty="0" smtClean="0"/>
              <a:t> and MAF to detect </a:t>
            </a:r>
            <a:r>
              <a:rPr lang="en-US" baseline="0" dirty="0" err="1" smtClean="0"/>
              <a:t>cis-eqtls</a:t>
            </a:r>
            <a:r>
              <a:rPr lang="en-US" baseline="0" dirty="0" smtClean="0"/>
              <a:t>. </a:t>
            </a:r>
            <a:r>
              <a:rPr lang="el-G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α = 0.05/200,000,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reflecting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Bonferroni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correction for 200,000 hypotheses based on 20,000 genes and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anaverage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10 non-redundant SNPs in the region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±100 kb of each gene.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4D65-5AFB-D243-9EF1-C3E3BB7902C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919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Unique</a:t>
            </a:r>
            <a:r>
              <a:rPr lang="en-US" baseline="0" dirty="0" smtClean="0"/>
              <a:t> mapping, 6 max mismatches, linear regression, 1MB radius around TSS, 5% FRD (</a:t>
            </a:r>
            <a:r>
              <a:rPr lang="en-US" baseline="0" dirty="0" err="1" smtClean="0"/>
              <a:t>Storey</a:t>
            </a:r>
            <a:r>
              <a:rPr lang="en-US" baseline="0" dirty="0" smtClean="0"/>
              <a:t>), Also looked around 100kB window, David DeLuca, </a:t>
            </a:r>
            <a:r>
              <a:rPr lang="en-US" baseline="0" dirty="0" err="1" smtClean="0"/>
              <a:t>Firehose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Gtex</a:t>
            </a:r>
            <a:r>
              <a:rPr lang="en-US" baseline="0" dirty="0" smtClean="0"/>
              <a:t>, 5,000-10000 </a:t>
            </a:r>
            <a:r>
              <a:rPr lang="en-US" baseline="0" dirty="0" err="1" smtClean="0"/>
              <a:t>cis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eQTLs</a:t>
            </a:r>
            <a:r>
              <a:rPr lang="en-US" baseline="0" dirty="0" smtClean="0"/>
              <a:t>, 5X&gt; depth than </a:t>
            </a:r>
            <a:r>
              <a:rPr lang="en-US" baseline="0" dirty="0" err="1" smtClean="0"/>
              <a:t>Pickrell</a:t>
            </a:r>
            <a:r>
              <a:rPr lang="en-US" baseline="0" dirty="0" smtClean="0"/>
              <a:t>/Montgomery. Intersect </a:t>
            </a:r>
            <a:r>
              <a:rPr lang="en-US" baseline="0" dirty="0" err="1" smtClean="0"/>
              <a:t>GTEx</a:t>
            </a:r>
            <a:r>
              <a:rPr lang="en-US" baseline="0" dirty="0" smtClean="0"/>
              <a:t> with GWS, ENCODE, </a:t>
            </a:r>
            <a:r>
              <a:rPr lang="en-US" baseline="0" dirty="0" err="1" smtClean="0"/>
              <a:t>Epigenomcs</a:t>
            </a:r>
            <a:r>
              <a:rPr lang="en-US" baseline="0" dirty="0" smtClean="0"/>
              <a:t> Roadmap. Will </a:t>
            </a:r>
            <a:r>
              <a:rPr lang="en-US" baseline="0" dirty="0" err="1" smtClean="0"/>
              <a:t>mis</a:t>
            </a:r>
            <a:r>
              <a:rPr lang="en-US" baseline="0" dirty="0" smtClean="0"/>
              <a:t> some </a:t>
            </a:r>
            <a:r>
              <a:rPr lang="en-US" baseline="0" dirty="0" err="1" smtClean="0"/>
              <a:t>eQTLs</a:t>
            </a:r>
            <a:r>
              <a:rPr lang="en-US" baseline="0" dirty="0" smtClean="0"/>
              <a:t> due to strict thresholds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4D65-5AFB-D243-9EF1-C3E3BB7902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093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dirty="0" smtClean="0">
                <a:solidFill>
                  <a:schemeClr val="tx1"/>
                </a:solidFill>
                <a:latin typeface="Arial"/>
                <a:cs typeface="Arial"/>
              </a:rPr>
              <a:t>2 factor </a:t>
            </a:r>
            <a:r>
              <a:rPr lang="en-US" sz="1200" dirty="0" err="1" smtClean="0">
                <a:solidFill>
                  <a:schemeClr val="tx1"/>
                </a:solidFill>
                <a:latin typeface="Arial"/>
                <a:cs typeface="Arial"/>
              </a:rPr>
              <a:t>annova</a:t>
            </a:r>
            <a:r>
              <a:rPr lang="en-US" sz="1200" dirty="0" smtClean="0">
                <a:solidFill>
                  <a:schemeClr val="tx1"/>
                </a:solidFill>
                <a:latin typeface="Arial"/>
                <a:cs typeface="Arial"/>
              </a:rPr>
              <a:t> to estimate variances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chemeClr val="tx1"/>
                </a:solidFill>
                <a:latin typeface="Arial"/>
                <a:cs typeface="Arial"/>
              </a:rPr>
              <a:t>interindividual</a:t>
            </a:r>
            <a:r>
              <a:rPr lang="en-US" sz="1200" dirty="0" smtClean="0">
                <a:solidFill>
                  <a:schemeClr val="tx1"/>
                </a:solidFill>
                <a:latin typeface="Arial"/>
                <a:cs typeface="Arial"/>
              </a:rPr>
              <a:t> variability of gene expression in all tissues. </a:t>
            </a:r>
            <a:r>
              <a:rPr lang="en-US" sz="1200" dirty="0" err="1" smtClean="0">
                <a:solidFill>
                  <a:schemeClr val="tx1"/>
                </a:solidFill>
                <a:latin typeface="Arial"/>
                <a:cs typeface="Arial"/>
              </a:rPr>
              <a:t>Xist</a:t>
            </a:r>
            <a:r>
              <a:rPr lang="en-US" sz="1200" dirty="0" smtClean="0">
                <a:solidFill>
                  <a:schemeClr val="tx1"/>
                </a:solidFill>
                <a:latin typeface="Arial"/>
                <a:cs typeface="Arial"/>
              </a:rPr>
              <a:t> expressed in females, rp5-1164c1.2 : </a:t>
            </a:r>
            <a:r>
              <a:rPr lang="en-US" sz="1200" dirty="0" err="1" smtClean="0">
                <a:solidFill>
                  <a:schemeClr val="tx1"/>
                </a:solidFill>
                <a:latin typeface="Arial"/>
                <a:cs typeface="Arial"/>
              </a:rPr>
              <a:t>chr</a:t>
            </a:r>
            <a:r>
              <a:rPr lang="en-US" sz="1200" dirty="0" smtClean="0">
                <a:solidFill>
                  <a:schemeClr val="tx1"/>
                </a:solidFill>
                <a:latin typeface="Arial"/>
                <a:cs typeface="Arial"/>
              </a:rPr>
              <a:t> 20 </a:t>
            </a:r>
            <a:r>
              <a:rPr lang="en-US" sz="1200" dirty="0" err="1" smtClean="0">
                <a:solidFill>
                  <a:schemeClr val="tx1"/>
                </a:solidFill>
                <a:latin typeface="Arial"/>
                <a:cs typeface="Arial"/>
              </a:rPr>
              <a:t>lncrna</a:t>
            </a:r>
            <a:r>
              <a:rPr lang="en-US" sz="1200" dirty="0" smtClean="0">
                <a:solidFill>
                  <a:schemeClr val="tx1"/>
                </a:solidFill>
                <a:latin typeface="Arial"/>
                <a:cs typeface="Arial"/>
              </a:rPr>
              <a:t> Asian-specific higher expression. Exon skipping, </a:t>
            </a:r>
            <a:r>
              <a:rPr lang="en-US" sz="1200" dirty="0" err="1" smtClean="0">
                <a:solidFill>
                  <a:schemeClr val="tx1"/>
                </a:solidFill>
                <a:latin typeface="Arial"/>
                <a:cs typeface="Arial"/>
              </a:rPr>
              <a:t>gwas</a:t>
            </a:r>
            <a:r>
              <a:rPr lang="en-US" sz="1200" dirty="0" smtClean="0">
                <a:solidFill>
                  <a:schemeClr val="tx1"/>
                </a:solidFill>
                <a:latin typeface="Arial"/>
                <a:cs typeface="Arial"/>
              </a:rPr>
              <a:t> hit for Alzheimer, no known e-</a:t>
            </a:r>
            <a:r>
              <a:rPr lang="en-US" sz="1200" dirty="0" err="1" smtClean="0">
                <a:solidFill>
                  <a:schemeClr val="tx1"/>
                </a:solidFill>
                <a:latin typeface="Arial"/>
                <a:cs typeface="Arial"/>
              </a:rPr>
              <a:t>qtl</a:t>
            </a:r>
            <a:endParaRPr lang="en-US" sz="1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endParaRPr lang="en-US" sz="1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4D65-5AFB-D243-9EF1-C3E3BB7902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5656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Polymorphisms</a:t>
            </a:r>
            <a:r>
              <a:rPr lang="en-US" baseline="0" dirty="0" smtClean="0"/>
              <a:t> in target mRNA sequence can affect binding to probe sequence leading to false +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and false –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eQTLs</a:t>
            </a:r>
            <a:r>
              <a:rPr lang="en-US" baseline="0" dirty="0" smtClean="0"/>
              <a:t> with any other SNPs in LD. </a:t>
            </a:r>
            <a:endParaRPr lang="en-US" dirty="0" smtClean="0"/>
          </a:p>
          <a:p>
            <a:r>
              <a:rPr lang="en-US" dirty="0" smtClean="0"/>
              <a:t>UK Brain expression Consortium Exon-level expression, </a:t>
            </a:r>
            <a:r>
              <a:rPr lang="en-US" dirty="0" err="1" smtClean="0"/>
              <a:t>Affy</a:t>
            </a:r>
            <a:r>
              <a:rPr lang="en-US" dirty="0" smtClean="0"/>
              <a:t> human exon 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4D65-5AFB-D243-9EF1-C3E3BB7902C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779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Gene-correlation networks, co-regulated genes, regulated by a specific genetic variant</a:t>
            </a:r>
          </a:p>
          <a:p>
            <a:r>
              <a:rPr lang="en-US" dirty="0" smtClean="0"/>
              <a:t>Dictionary learning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4D65-5AFB-D243-9EF1-C3E3BB7902C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116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STRs can modulate expression by the formation of secondary structures. STRs</a:t>
            </a:r>
            <a:r>
              <a:rPr lang="en-US" baseline="0" dirty="0" smtClean="0"/>
              <a:t> are 2-6 </a:t>
            </a:r>
            <a:r>
              <a:rPr lang="en-US" baseline="0" dirty="0" err="1" smtClean="0"/>
              <a:t>bp.</a:t>
            </a:r>
            <a:r>
              <a:rPr lang="en-US" baseline="0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Regressing conditioned on SNPs to show STR is not just tagging a causal SNP. Back mutation higher in STRs , so LD not as high as you would see with linked SNPs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Genome-wide survey of expression STRs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4D65-5AFB-D243-9EF1-C3E3BB7902C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918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, centralized tissue bank, so many different people may work on same sample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484D65-5AFB-D243-9EF1-C3E3BB7902C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85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68E96-C397-B24E-9FF6-1BCB6255DD85}" type="datetime1">
              <a:rPr lang="en-US" smtClean="0"/>
              <a:t>7/11/13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83BB-C8EF-3B48-A403-339CF7E87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185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BBEE8-833C-924D-A86F-2A401A7658A7}" type="datetime1">
              <a:rPr lang="en-US" smtClean="0"/>
              <a:t>7/11/13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83BB-C8EF-3B48-A403-339CF7E87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19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E8FF4-1517-D54E-9A2B-894C40064E7A}" type="datetime1">
              <a:rPr lang="en-US" smtClean="0"/>
              <a:t>7/11/13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83BB-C8EF-3B48-A403-339CF7E87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1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80CDE-DB58-954A-B70D-813233DACD55}" type="datetime1">
              <a:rPr lang="en-US" smtClean="0"/>
              <a:t>7/11/13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83BB-C8EF-3B48-A403-339CF7E87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67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5549F-6680-6F43-9BC9-544FB50E27CF}" type="datetime1">
              <a:rPr lang="en-US" smtClean="0"/>
              <a:t>7/11/13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83BB-C8EF-3B48-A403-339CF7E87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63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B8BFB-708E-AD4E-B2E7-3BB55C7FA2C8}" type="datetime1">
              <a:rPr lang="en-US" smtClean="0"/>
              <a:t>7/11/13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83BB-C8EF-3B48-A403-339CF7E87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84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36017-734B-9F43-A96E-995067D53107}" type="datetime1">
              <a:rPr lang="en-US" smtClean="0"/>
              <a:t>7/11/13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83BB-C8EF-3B48-A403-339CF7E87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74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198ED-FDDD-9642-840A-69D977D908DD}" type="datetime1">
              <a:rPr lang="en-US" smtClean="0"/>
              <a:t>7/11/13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83BB-C8EF-3B48-A403-339CF7E87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61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A953-8964-9A48-BC8E-2B2CB2DD0032}" type="datetime1">
              <a:rPr lang="en-US" smtClean="0"/>
              <a:t>7/11/13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83BB-C8EF-3B48-A403-339CF7E87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1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57C9F-F660-C64F-B935-5A53FB84EB76}" type="datetime1">
              <a:rPr lang="en-US" smtClean="0"/>
              <a:t>7/11/13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83BB-C8EF-3B48-A403-339CF7E87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05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6357A-4B1B-C648-A48F-031437BB48F3}" type="datetime1">
              <a:rPr lang="en-US" smtClean="0"/>
              <a:t>7/11/13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83BB-C8EF-3B48-A403-339CF7E87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81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2FCCE-5D64-C644-8E5E-CB8116678657}" type="datetime1">
              <a:rPr lang="en-US" smtClean="0"/>
              <a:t>7/11/13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383BB-C8EF-3B48-A403-339CF7E87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7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067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/>
                <a:cs typeface="Arial"/>
              </a:rPr>
              <a:t>The Genotype-Tissue Expression (</a:t>
            </a:r>
            <a:r>
              <a:rPr lang="en-US" b="1" dirty="0" err="1">
                <a:latin typeface="Arial"/>
                <a:cs typeface="Arial"/>
              </a:rPr>
              <a:t>GTEx</a:t>
            </a:r>
            <a:r>
              <a:rPr lang="en-US" b="1" dirty="0">
                <a:latin typeface="Arial"/>
                <a:cs typeface="Arial"/>
              </a:rPr>
              <a:t>) </a:t>
            </a:r>
            <a:r>
              <a:rPr lang="en-US" b="1" dirty="0" smtClean="0">
                <a:latin typeface="Arial"/>
                <a:cs typeface="Arial"/>
              </a:rPr>
              <a:t>Project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30920"/>
            <a:ext cx="8229600" cy="258979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Arial"/>
                <a:cs typeface="Arial"/>
              </a:rPr>
              <a:t>T</a:t>
            </a:r>
            <a:r>
              <a:rPr lang="en-US" b="1" dirty="0" smtClean="0">
                <a:latin typeface="Arial"/>
                <a:cs typeface="Arial"/>
              </a:rPr>
              <a:t>o study </a:t>
            </a:r>
            <a:r>
              <a:rPr lang="en-US" b="1" dirty="0">
                <a:latin typeface="Arial"/>
                <a:cs typeface="Arial"/>
              </a:rPr>
              <a:t>the relationship between genetic variation and gene expression in human tissues.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83BB-C8EF-3B48-A403-339CF7E876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974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Arial"/>
                <a:cs typeface="Arial"/>
              </a:rPr>
              <a:t>Power To </a:t>
            </a:r>
            <a:r>
              <a:rPr lang="en-US" sz="4000" b="1" dirty="0">
                <a:latin typeface="Arial"/>
                <a:cs typeface="Arial"/>
              </a:rPr>
              <a:t>D</a:t>
            </a:r>
            <a:r>
              <a:rPr lang="en-US" sz="4000" b="1" dirty="0" smtClean="0">
                <a:latin typeface="Arial"/>
                <a:cs typeface="Arial"/>
              </a:rPr>
              <a:t>etect </a:t>
            </a:r>
            <a:r>
              <a:rPr lang="en-US" sz="4000" b="1" dirty="0" err="1" smtClean="0">
                <a:latin typeface="Arial"/>
                <a:cs typeface="Arial"/>
              </a:rPr>
              <a:t>eqtls</a:t>
            </a:r>
            <a:endParaRPr lang="en-US" sz="4000" b="1" dirty="0">
              <a:latin typeface="Arial"/>
              <a:cs typeface="Arial"/>
            </a:endParaRPr>
          </a:p>
        </p:txBody>
      </p:sp>
      <p:pic>
        <p:nvPicPr>
          <p:cNvPr id="5" name="Content Placeholder 4" descr="Screen Shot 2013-07-11 at 7.33.25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381" r="-21381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83BB-C8EF-3B48-A403-339CF7E8761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atin typeface="Arial"/>
                <a:cs typeface="Arial"/>
              </a:rPr>
              <a:t>GTEx</a:t>
            </a:r>
            <a:r>
              <a:rPr lang="en-US" b="1" dirty="0" smtClean="0">
                <a:latin typeface="Arial"/>
                <a:cs typeface="Arial"/>
              </a:rPr>
              <a:t> Project Community Meeting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Broad Institute on June 18</a:t>
            </a:r>
            <a:r>
              <a:rPr lang="en-US" baseline="30000" dirty="0" smtClean="0"/>
              <a:t>th</a:t>
            </a:r>
            <a:r>
              <a:rPr lang="en-US" dirty="0" smtClean="0"/>
              <a:t>, 2013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16 talks, missed 2.5 talks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250 attendees, many from </a:t>
            </a:r>
            <a:r>
              <a:rPr lang="en-US" dirty="0" err="1" smtClean="0"/>
              <a:t>pharma</a:t>
            </a:r>
            <a:r>
              <a:rPr lang="en-US" dirty="0" smtClean="0"/>
              <a:t>/biotech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83BB-C8EF-3B48-A403-339CF7E8761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89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9322"/>
            <a:ext cx="8229600" cy="1143000"/>
          </a:xfrm>
        </p:spPr>
        <p:txBody>
          <a:bodyPr/>
          <a:lstStyle/>
          <a:p>
            <a:r>
              <a:rPr lang="en-US" dirty="0" err="1" smtClean="0"/>
              <a:t>Dermitzakis:eQTLs</a:t>
            </a:r>
            <a:r>
              <a:rPr lang="en-US" dirty="0" smtClean="0"/>
              <a:t> in </a:t>
            </a:r>
            <a:r>
              <a:rPr lang="en-US" dirty="0" err="1" smtClean="0"/>
              <a:t>GTEx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0463"/>
            <a:ext cx="9144000" cy="7407524"/>
          </a:xfrm>
        </p:spPr>
        <p:txBody>
          <a:bodyPr>
            <a:noAutofit/>
          </a:bodyPr>
          <a:lstStyle/>
          <a:p>
            <a:r>
              <a:rPr lang="en-US" sz="2800" dirty="0" smtClean="0"/>
              <a:t>Comprehensive list of  </a:t>
            </a:r>
            <a:r>
              <a:rPr lang="en-US" sz="2800" dirty="0" err="1" smtClean="0"/>
              <a:t>eQTLs</a:t>
            </a:r>
            <a:r>
              <a:rPr lang="en-US" sz="2800" dirty="0" smtClean="0"/>
              <a:t>. 1000s of </a:t>
            </a:r>
            <a:r>
              <a:rPr lang="en-US" sz="2800" dirty="0" err="1" smtClean="0"/>
              <a:t>eQTLs</a:t>
            </a:r>
            <a:r>
              <a:rPr lang="en-US" sz="2800" dirty="0" smtClean="0"/>
              <a:t> in each tissue</a:t>
            </a:r>
          </a:p>
          <a:p>
            <a:endParaRPr lang="en-US" sz="2800" dirty="0" smtClean="0"/>
          </a:p>
          <a:p>
            <a:r>
              <a:rPr lang="en-US" sz="2800" dirty="0" smtClean="0"/>
              <a:t>Estimated the degree of overlap among tissues, talked about methods development for </a:t>
            </a:r>
            <a:r>
              <a:rPr lang="en-US" sz="2800" dirty="0" err="1" smtClean="0"/>
              <a:t>eQTL</a:t>
            </a:r>
            <a:r>
              <a:rPr lang="en-US" sz="2800" dirty="0" smtClean="0"/>
              <a:t> discovery, tissue comparisons, and effect size estimation</a:t>
            </a:r>
          </a:p>
          <a:p>
            <a:endParaRPr lang="en-US" sz="2800" dirty="0" smtClean="0"/>
          </a:p>
          <a:p>
            <a:r>
              <a:rPr lang="en-US" sz="2800" dirty="0" smtClean="0"/>
              <a:t>Discovering </a:t>
            </a:r>
            <a:r>
              <a:rPr lang="en-US" sz="2800" dirty="0" err="1" smtClean="0"/>
              <a:t>eQTL</a:t>
            </a:r>
            <a:r>
              <a:rPr lang="en-US" sz="2800" dirty="0" smtClean="0"/>
              <a:t> in one tissue increased by probing many tissues</a:t>
            </a:r>
          </a:p>
          <a:p>
            <a:endParaRPr lang="en-US" sz="2800" dirty="0" smtClean="0"/>
          </a:p>
          <a:p>
            <a:r>
              <a:rPr lang="en-US" sz="2800" dirty="0" smtClean="0"/>
              <a:t>Most </a:t>
            </a:r>
            <a:r>
              <a:rPr lang="en-US" sz="2800" dirty="0" err="1" smtClean="0"/>
              <a:t>eQTLs</a:t>
            </a:r>
            <a:r>
              <a:rPr lang="en-US" sz="2800" dirty="0" smtClean="0"/>
              <a:t> are either shared or specific, intermediate sharing is less. </a:t>
            </a:r>
            <a:r>
              <a:rPr lang="en-US" sz="2800" dirty="0"/>
              <a:t>P</a:t>
            </a:r>
            <a:r>
              <a:rPr lang="en-US" sz="2800" dirty="0" smtClean="0"/>
              <a:t>robability </a:t>
            </a:r>
            <a:r>
              <a:rPr lang="en-US" sz="2800" dirty="0"/>
              <a:t>for a SNP to be active in all nine </a:t>
            </a:r>
            <a:r>
              <a:rPr lang="en-US" sz="2800" dirty="0" smtClean="0"/>
              <a:t>tissues is 0.56. </a:t>
            </a:r>
            <a:r>
              <a:rPr lang="en-US" sz="2800" dirty="0"/>
              <a:t>Probability of being active in a single tissue is just 0.03.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83BB-C8EF-3B48-A403-339CF7E8761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98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49248"/>
            <a:ext cx="91440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/>
              <a:t>Roderic</a:t>
            </a:r>
            <a:r>
              <a:rPr lang="en-US" dirty="0" smtClean="0"/>
              <a:t> </a:t>
            </a:r>
            <a:r>
              <a:rPr lang="en-US" dirty="0" err="1" smtClean="0"/>
              <a:t>Guigo</a:t>
            </a:r>
            <a:r>
              <a:rPr lang="en-US" dirty="0" smtClean="0"/>
              <a:t>: The Human </a:t>
            </a:r>
            <a:r>
              <a:rPr lang="en-US" dirty="0" err="1" smtClean="0"/>
              <a:t>Trancriptome</a:t>
            </a:r>
            <a:r>
              <a:rPr lang="en-US" dirty="0" smtClean="0"/>
              <a:t> Across Tissues And Individuals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581" y="1155288"/>
            <a:ext cx="8983419" cy="567631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6200" b="1" dirty="0" smtClean="0">
                <a:solidFill>
                  <a:schemeClr val="tx1"/>
                </a:solidFill>
                <a:latin typeface="Arial"/>
                <a:cs typeface="Arial"/>
              </a:rPr>
              <a:t>Aim: Reference </a:t>
            </a:r>
            <a:r>
              <a:rPr lang="en-US" sz="6200" b="1" dirty="0" err="1" smtClean="0">
                <a:solidFill>
                  <a:schemeClr val="tx1"/>
                </a:solidFill>
                <a:latin typeface="Arial"/>
                <a:cs typeface="Arial"/>
              </a:rPr>
              <a:t>distbribution</a:t>
            </a:r>
            <a:r>
              <a:rPr lang="en-US" sz="6200" b="1" dirty="0" smtClean="0">
                <a:solidFill>
                  <a:schemeClr val="tx1"/>
                </a:solidFill>
                <a:latin typeface="Arial"/>
                <a:cs typeface="Arial"/>
              </a:rPr>
              <a:t> of </a:t>
            </a:r>
            <a:r>
              <a:rPr lang="en-US" sz="6200" b="1" dirty="0">
                <a:solidFill>
                  <a:schemeClr val="tx1"/>
                </a:solidFill>
                <a:latin typeface="Arial"/>
                <a:cs typeface="Arial"/>
              </a:rPr>
              <a:t>gene expression levels</a:t>
            </a:r>
          </a:p>
          <a:p>
            <a:pPr algn="l"/>
            <a:r>
              <a:rPr lang="en-US" sz="6200" dirty="0" smtClean="0">
                <a:solidFill>
                  <a:schemeClr val="tx1"/>
                </a:solidFill>
                <a:latin typeface="Arial"/>
                <a:cs typeface="Arial"/>
              </a:rPr>
              <a:t>15,000 – 20,000 genes in most tissues. Blood </a:t>
            </a:r>
            <a:r>
              <a:rPr lang="en-US" sz="6200" dirty="0">
                <a:solidFill>
                  <a:schemeClr val="tx1"/>
                </a:solidFill>
                <a:latin typeface="Arial"/>
                <a:cs typeface="Arial"/>
              </a:rPr>
              <a:t>and testis two outliers ( </a:t>
            </a:r>
            <a:r>
              <a:rPr lang="en-US" sz="6200" dirty="0" smtClean="0">
                <a:solidFill>
                  <a:schemeClr val="tx1"/>
                </a:solidFill>
                <a:latin typeface="Arial"/>
                <a:cs typeface="Arial"/>
              </a:rPr>
              <a:t>fewer genes expressed in blood, </a:t>
            </a:r>
            <a:r>
              <a:rPr lang="en-US" sz="6200" dirty="0">
                <a:solidFill>
                  <a:schemeClr val="tx1"/>
                </a:solidFill>
                <a:latin typeface="Arial"/>
                <a:cs typeface="Arial"/>
              </a:rPr>
              <a:t>testis more genes expressed)</a:t>
            </a:r>
          </a:p>
          <a:p>
            <a:pPr algn="l"/>
            <a:r>
              <a:rPr lang="en-US" sz="6200" dirty="0" smtClean="0">
                <a:solidFill>
                  <a:schemeClr val="tx1"/>
                </a:solidFill>
                <a:latin typeface="Arial"/>
                <a:cs typeface="Arial"/>
              </a:rPr>
              <a:t>5  </a:t>
            </a:r>
            <a:r>
              <a:rPr lang="en-US" sz="6200" dirty="0">
                <a:solidFill>
                  <a:schemeClr val="tx1"/>
                </a:solidFill>
                <a:latin typeface="Arial"/>
                <a:cs typeface="Arial"/>
              </a:rPr>
              <a:t>genes are highly expressed accounting </a:t>
            </a:r>
            <a:r>
              <a:rPr lang="en-US" sz="6200" dirty="0" smtClean="0">
                <a:solidFill>
                  <a:schemeClr val="tx1"/>
                </a:solidFill>
                <a:latin typeface="Arial"/>
                <a:cs typeface="Arial"/>
              </a:rPr>
              <a:t>for </a:t>
            </a:r>
            <a:r>
              <a:rPr lang="en-US" sz="6200" dirty="0">
                <a:solidFill>
                  <a:schemeClr val="tx1"/>
                </a:solidFill>
                <a:latin typeface="Arial"/>
                <a:cs typeface="Arial"/>
              </a:rPr>
              <a:t>50% of </a:t>
            </a:r>
            <a:r>
              <a:rPr lang="en-US" sz="6200" dirty="0" smtClean="0">
                <a:solidFill>
                  <a:schemeClr val="tx1"/>
                </a:solidFill>
                <a:latin typeface="Arial"/>
                <a:cs typeface="Arial"/>
              </a:rPr>
              <a:t>transcription in blood</a:t>
            </a:r>
            <a:endParaRPr lang="en-US" sz="62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r>
              <a:rPr lang="en-US" sz="6200" dirty="0" smtClean="0">
                <a:solidFill>
                  <a:schemeClr val="tx1"/>
                </a:solidFill>
                <a:latin typeface="Arial"/>
                <a:cs typeface="Arial"/>
              </a:rPr>
              <a:t>2,000-3,000 </a:t>
            </a:r>
            <a:r>
              <a:rPr lang="en-US" sz="6200" dirty="0" err="1" smtClean="0">
                <a:solidFill>
                  <a:schemeClr val="tx1"/>
                </a:solidFill>
                <a:latin typeface="Arial"/>
                <a:cs typeface="Arial"/>
              </a:rPr>
              <a:t>lncRNAs</a:t>
            </a:r>
            <a:r>
              <a:rPr lang="en-US" sz="6200" dirty="0" smtClean="0">
                <a:solidFill>
                  <a:schemeClr val="tx1"/>
                </a:solidFill>
                <a:latin typeface="Arial"/>
                <a:cs typeface="Arial"/>
              </a:rPr>
              <a:t>, 12,000 </a:t>
            </a:r>
            <a:r>
              <a:rPr lang="en-US" sz="6200" dirty="0" err="1">
                <a:solidFill>
                  <a:schemeClr val="tx1"/>
                </a:solidFill>
                <a:latin typeface="Arial"/>
                <a:cs typeface="Arial"/>
              </a:rPr>
              <a:t>pgenes</a:t>
            </a:r>
            <a:r>
              <a:rPr lang="en-US" sz="6200" dirty="0">
                <a:solidFill>
                  <a:schemeClr val="tx1"/>
                </a:solidFill>
                <a:latin typeface="Arial"/>
                <a:cs typeface="Arial"/>
              </a:rPr>
              <a:t> expressed</a:t>
            </a:r>
          </a:p>
          <a:p>
            <a:pPr algn="l"/>
            <a:r>
              <a:rPr lang="en-US" sz="6200" dirty="0">
                <a:solidFill>
                  <a:schemeClr val="tx1"/>
                </a:solidFill>
                <a:latin typeface="Arial"/>
                <a:cs typeface="Arial"/>
              </a:rPr>
              <a:t>Testis expresses twice the number of </a:t>
            </a:r>
            <a:r>
              <a:rPr lang="en-US" sz="6200" dirty="0" err="1">
                <a:solidFill>
                  <a:schemeClr val="tx1"/>
                </a:solidFill>
                <a:latin typeface="Arial"/>
                <a:cs typeface="Arial"/>
              </a:rPr>
              <a:t>lncrnas</a:t>
            </a:r>
            <a:r>
              <a:rPr lang="en-US" sz="6200" dirty="0">
                <a:solidFill>
                  <a:schemeClr val="tx1"/>
                </a:solidFill>
                <a:latin typeface="Arial"/>
                <a:cs typeface="Arial"/>
              </a:rPr>
              <a:t> than other tissues</a:t>
            </a:r>
          </a:p>
          <a:p>
            <a:pPr algn="l"/>
            <a:r>
              <a:rPr lang="en-US" sz="6200" dirty="0">
                <a:solidFill>
                  <a:schemeClr val="tx1"/>
                </a:solidFill>
                <a:latin typeface="Arial"/>
                <a:cs typeface="Arial"/>
              </a:rPr>
              <a:t> </a:t>
            </a:r>
          </a:p>
          <a:p>
            <a:pPr algn="l"/>
            <a:r>
              <a:rPr lang="en-US" sz="6200" dirty="0" err="1">
                <a:solidFill>
                  <a:schemeClr val="tx1"/>
                </a:solidFill>
                <a:latin typeface="Arial"/>
                <a:cs typeface="Arial"/>
              </a:rPr>
              <a:t>Lncrnas</a:t>
            </a:r>
            <a:r>
              <a:rPr lang="en-US" sz="6200" dirty="0">
                <a:solidFill>
                  <a:schemeClr val="tx1"/>
                </a:solidFill>
                <a:latin typeface="Arial"/>
                <a:cs typeface="Arial"/>
              </a:rPr>
              <a:t> and </a:t>
            </a:r>
            <a:r>
              <a:rPr lang="en-US" sz="6200" dirty="0" err="1">
                <a:solidFill>
                  <a:schemeClr val="tx1"/>
                </a:solidFill>
                <a:latin typeface="Arial"/>
                <a:cs typeface="Arial"/>
              </a:rPr>
              <a:t>pgenes</a:t>
            </a:r>
            <a:r>
              <a:rPr lang="en-US" sz="6200" dirty="0">
                <a:solidFill>
                  <a:schemeClr val="tx1"/>
                </a:solidFill>
                <a:latin typeface="Arial"/>
                <a:cs typeface="Arial"/>
              </a:rPr>
              <a:t> are tissue-specific </a:t>
            </a:r>
            <a:r>
              <a:rPr lang="en-US" sz="6200" dirty="0" smtClean="0">
                <a:solidFill>
                  <a:schemeClr val="tx1"/>
                </a:solidFill>
                <a:latin typeface="Arial"/>
                <a:cs typeface="Arial"/>
              </a:rPr>
              <a:t>compared to coding </a:t>
            </a:r>
            <a:r>
              <a:rPr lang="en-US" sz="6200" dirty="0">
                <a:solidFill>
                  <a:schemeClr val="tx1"/>
                </a:solidFill>
                <a:latin typeface="Arial"/>
                <a:cs typeface="Arial"/>
              </a:rPr>
              <a:t>genes </a:t>
            </a:r>
            <a:endParaRPr lang="en-US" sz="6200" dirty="0" smtClean="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endParaRPr lang="en-US" sz="62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r>
              <a:rPr lang="en-US" sz="6200" dirty="0" smtClean="0">
                <a:solidFill>
                  <a:schemeClr val="tx1"/>
                </a:solidFill>
                <a:latin typeface="Arial"/>
                <a:cs typeface="Arial"/>
              </a:rPr>
              <a:t>In </a:t>
            </a:r>
            <a:r>
              <a:rPr lang="en-US" sz="6200" dirty="0">
                <a:solidFill>
                  <a:schemeClr val="tx1"/>
                </a:solidFill>
                <a:latin typeface="Arial"/>
                <a:cs typeface="Arial"/>
              </a:rPr>
              <a:t>general, one isoform dominates the </a:t>
            </a:r>
            <a:r>
              <a:rPr lang="en-US" sz="6200" dirty="0" smtClean="0">
                <a:solidFill>
                  <a:schemeClr val="tx1"/>
                </a:solidFill>
                <a:latin typeface="Arial"/>
                <a:cs typeface="Arial"/>
              </a:rPr>
              <a:t>expression when there are 2 isoforms.</a:t>
            </a:r>
          </a:p>
          <a:p>
            <a:pPr algn="l"/>
            <a:r>
              <a:rPr lang="en-US" sz="6200" dirty="0" err="1" smtClean="0">
                <a:solidFill>
                  <a:schemeClr val="tx1"/>
                </a:solidFill>
                <a:latin typeface="Arial"/>
                <a:cs typeface="Arial"/>
              </a:rPr>
              <a:t>Aprroximately</a:t>
            </a:r>
            <a:r>
              <a:rPr lang="en-US" sz="6200" dirty="0" smtClean="0">
                <a:solidFill>
                  <a:schemeClr val="tx1"/>
                </a:solidFill>
                <a:latin typeface="Arial"/>
                <a:cs typeface="Arial"/>
              </a:rPr>
              <a:t> half of the annotated isoforms are expressed for most genes in one tissue.</a:t>
            </a:r>
            <a:endParaRPr lang="en-US" sz="62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r>
              <a:rPr lang="en-US" sz="6200" dirty="0">
                <a:solidFill>
                  <a:schemeClr val="tx1"/>
                </a:solidFill>
                <a:latin typeface="Arial"/>
                <a:cs typeface="Arial"/>
              </a:rPr>
              <a:t> </a:t>
            </a:r>
          </a:p>
          <a:p>
            <a:pPr algn="l"/>
            <a:r>
              <a:rPr lang="en-US" sz="6200" dirty="0" smtClean="0">
                <a:solidFill>
                  <a:schemeClr val="tx1"/>
                </a:solidFill>
                <a:latin typeface="Arial"/>
                <a:cs typeface="Arial"/>
              </a:rPr>
              <a:t>In </a:t>
            </a:r>
            <a:r>
              <a:rPr lang="en-US" sz="6200" dirty="0">
                <a:solidFill>
                  <a:schemeClr val="tx1"/>
                </a:solidFill>
                <a:latin typeface="Arial"/>
                <a:cs typeface="Arial"/>
              </a:rPr>
              <a:t>blood, 3 </a:t>
            </a:r>
            <a:r>
              <a:rPr lang="en-US" sz="6200" dirty="0" smtClean="0">
                <a:solidFill>
                  <a:schemeClr val="tx1"/>
                </a:solidFill>
                <a:latin typeface="Arial"/>
                <a:cs typeface="Arial"/>
              </a:rPr>
              <a:t>isoforms </a:t>
            </a:r>
            <a:r>
              <a:rPr lang="en-US" sz="6200" dirty="0">
                <a:solidFill>
                  <a:schemeClr val="tx1"/>
                </a:solidFill>
                <a:latin typeface="Arial"/>
                <a:cs typeface="Arial"/>
              </a:rPr>
              <a:t>are expressed equally, whereas in the rest one major isoform seen for one example.</a:t>
            </a:r>
          </a:p>
          <a:p>
            <a:pPr algn="l"/>
            <a:r>
              <a:rPr lang="en-US" sz="6200" dirty="0">
                <a:solidFill>
                  <a:schemeClr val="tx1"/>
                </a:solidFill>
                <a:latin typeface="Arial"/>
                <a:cs typeface="Arial"/>
              </a:rPr>
              <a:t> </a:t>
            </a:r>
            <a:endParaRPr lang="en-US" sz="62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r>
              <a:rPr lang="en-US" sz="6200" b="1" dirty="0">
                <a:solidFill>
                  <a:schemeClr val="tx1"/>
                </a:solidFill>
                <a:latin typeface="Arial"/>
                <a:cs typeface="Arial"/>
              </a:rPr>
              <a:t>Splicing QTLs: </a:t>
            </a:r>
            <a:r>
              <a:rPr lang="en-US" sz="6200" dirty="0" err="1">
                <a:solidFill>
                  <a:schemeClr val="tx1"/>
                </a:solidFill>
                <a:latin typeface="Arial"/>
                <a:cs typeface="Arial"/>
              </a:rPr>
              <a:t>Altrans</a:t>
            </a:r>
            <a:r>
              <a:rPr lang="en-US" sz="6200" dirty="0">
                <a:solidFill>
                  <a:schemeClr val="tx1"/>
                </a:solidFill>
                <a:latin typeface="Arial"/>
                <a:cs typeface="Arial"/>
              </a:rPr>
              <a:t> (</a:t>
            </a:r>
            <a:r>
              <a:rPr lang="en-US" sz="6200" dirty="0" err="1">
                <a:solidFill>
                  <a:schemeClr val="tx1"/>
                </a:solidFill>
                <a:latin typeface="Arial"/>
                <a:cs typeface="Arial"/>
              </a:rPr>
              <a:t>Drematzikis</a:t>
            </a:r>
            <a:r>
              <a:rPr lang="en-US" sz="6200" dirty="0">
                <a:solidFill>
                  <a:schemeClr val="tx1"/>
                </a:solidFill>
                <a:latin typeface="Arial"/>
                <a:cs typeface="Arial"/>
              </a:rPr>
              <a:t> lab method), looks for inclusion level of exon-exon junction</a:t>
            </a:r>
          </a:p>
          <a:p>
            <a:pPr algn="l"/>
            <a:r>
              <a:rPr lang="en-US" sz="6200" dirty="0">
                <a:solidFill>
                  <a:schemeClr val="tx1"/>
                </a:solidFill>
                <a:latin typeface="Arial"/>
                <a:cs typeface="Arial"/>
              </a:rPr>
              <a:t> </a:t>
            </a:r>
          </a:p>
          <a:p>
            <a:pPr algn="l"/>
            <a:r>
              <a:rPr lang="en-US" sz="6200" dirty="0" err="1">
                <a:solidFill>
                  <a:schemeClr val="tx1"/>
                </a:solidFill>
                <a:latin typeface="Arial"/>
                <a:cs typeface="Arial"/>
              </a:rPr>
              <a:t>eqtl</a:t>
            </a:r>
            <a:r>
              <a:rPr lang="en-US" sz="6200" dirty="0">
                <a:solidFill>
                  <a:schemeClr val="tx1"/>
                </a:solidFill>
                <a:latin typeface="Arial"/>
                <a:cs typeface="Arial"/>
              </a:rPr>
              <a:t> seeker (</a:t>
            </a:r>
            <a:r>
              <a:rPr lang="en-US" sz="6200" dirty="0" err="1">
                <a:solidFill>
                  <a:schemeClr val="tx1"/>
                </a:solidFill>
                <a:latin typeface="Arial"/>
                <a:cs typeface="Arial"/>
              </a:rPr>
              <a:t>Roderic’s</a:t>
            </a:r>
            <a:r>
              <a:rPr lang="en-US" sz="6200" dirty="0">
                <a:solidFill>
                  <a:schemeClr val="tx1"/>
                </a:solidFill>
                <a:latin typeface="Arial"/>
                <a:cs typeface="Arial"/>
              </a:rPr>
              <a:t> group)</a:t>
            </a:r>
          </a:p>
          <a:p>
            <a:pPr algn="l"/>
            <a:r>
              <a:rPr lang="en-US" sz="6200" dirty="0">
                <a:solidFill>
                  <a:schemeClr val="tx1"/>
                </a:solidFill>
                <a:latin typeface="Arial"/>
                <a:cs typeface="Arial"/>
              </a:rPr>
              <a:t>Two methods identify different kinds of events ( </a:t>
            </a:r>
            <a:r>
              <a:rPr lang="en-US" sz="6200" dirty="0" err="1">
                <a:solidFill>
                  <a:schemeClr val="tx1"/>
                </a:solidFill>
                <a:latin typeface="Arial"/>
                <a:cs typeface="Arial"/>
              </a:rPr>
              <a:t>ALtrans</a:t>
            </a:r>
            <a:r>
              <a:rPr lang="en-US" sz="6200" dirty="0">
                <a:solidFill>
                  <a:schemeClr val="tx1"/>
                </a:solidFill>
                <a:latin typeface="Arial"/>
                <a:cs typeface="Arial"/>
              </a:rPr>
              <a:t> more for exon skipping events</a:t>
            </a:r>
            <a:r>
              <a:rPr lang="en-US" sz="6200" dirty="0" smtClean="0">
                <a:solidFill>
                  <a:schemeClr val="tx1"/>
                </a:solidFill>
                <a:latin typeface="Arial"/>
                <a:cs typeface="Arial"/>
              </a:rPr>
              <a:t>)</a:t>
            </a:r>
          </a:p>
          <a:p>
            <a:pPr algn="l"/>
            <a:endParaRPr lang="en-US" sz="62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r>
              <a:rPr lang="en-US" sz="6200" dirty="0" smtClean="0">
                <a:solidFill>
                  <a:schemeClr val="tx1"/>
                </a:solidFill>
                <a:latin typeface="Arial"/>
                <a:cs typeface="Arial"/>
              </a:rPr>
              <a:t>Splicing </a:t>
            </a:r>
            <a:r>
              <a:rPr lang="en-US" sz="6200" dirty="0" err="1" smtClean="0">
                <a:solidFill>
                  <a:schemeClr val="tx1"/>
                </a:solidFill>
                <a:latin typeface="Arial"/>
                <a:cs typeface="Arial"/>
              </a:rPr>
              <a:t>eQTL</a:t>
            </a:r>
            <a:r>
              <a:rPr lang="en-US" sz="6200" dirty="0" smtClean="0">
                <a:solidFill>
                  <a:schemeClr val="tx1"/>
                </a:solidFill>
                <a:latin typeface="Arial"/>
                <a:cs typeface="Arial"/>
              </a:rPr>
              <a:t> affects splice pattern, may/may not affect expression level, emphasized results are preliminary</a:t>
            </a:r>
            <a:endParaRPr lang="en-US" sz="6200" dirty="0">
              <a:solidFill>
                <a:schemeClr val="tx1"/>
              </a:solidFill>
              <a:latin typeface="Arial"/>
              <a:cs typeface="Arial"/>
            </a:endParaRPr>
          </a:p>
          <a:p>
            <a:pPr algn="l"/>
            <a:r>
              <a:rPr lang="en-US" sz="6200" dirty="0">
                <a:solidFill>
                  <a:schemeClr val="tx1"/>
                </a:solidFill>
                <a:latin typeface="Arial"/>
                <a:cs typeface="Arial"/>
              </a:rPr>
              <a:t> </a:t>
            </a:r>
          </a:p>
          <a:p>
            <a:pPr algn="l"/>
            <a:endParaRPr lang="en-US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83BB-C8EF-3B48-A403-339CF7E8761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58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43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latin typeface="Arial"/>
                <a:cs typeface="Arial"/>
              </a:rPr>
              <a:t>Michael </a:t>
            </a:r>
            <a:r>
              <a:rPr lang="en-US" sz="3200" b="1" dirty="0" err="1" smtClean="0">
                <a:latin typeface="Arial"/>
                <a:cs typeface="Arial"/>
              </a:rPr>
              <a:t>Weale</a:t>
            </a:r>
            <a:r>
              <a:rPr lang="en-US" sz="3200" b="1" dirty="0" smtClean="0">
                <a:latin typeface="Arial"/>
                <a:cs typeface="Arial"/>
              </a:rPr>
              <a:t>: The Impact Of SNPs Within Probe Sequence On Expression </a:t>
            </a:r>
            <a:r>
              <a:rPr lang="en-US" sz="3200" b="1" dirty="0" err="1" smtClean="0">
                <a:latin typeface="Arial"/>
                <a:cs typeface="Arial"/>
              </a:rPr>
              <a:t>eQTL</a:t>
            </a:r>
            <a:r>
              <a:rPr lang="en-US" sz="3200" b="1" dirty="0" smtClean="0">
                <a:latin typeface="Arial"/>
                <a:cs typeface="Arial"/>
              </a:rPr>
              <a:t> Studies</a:t>
            </a:r>
            <a:endParaRPr lang="en-US" sz="32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3834"/>
            <a:ext cx="8229600" cy="5530047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Arrays are Cheap</a:t>
            </a:r>
            <a:r>
              <a:rPr lang="en-US" sz="2000" dirty="0">
                <a:latin typeface="Arial"/>
                <a:cs typeface="Arial"/>
              </a:rPr>
              <a:t>, </a:t>
            </a:r>
            <a:r>
              <a:rPr lang="en-US" sz="2000" dirty="0" smtClean="0">
                <a:latin typeface="Arial"/>
                <a:cs typeface="Arial"/>
              </a:rPr>
              <a:t>HT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suited for </a:t>
            </a:r>
            <a:r>
              <a:rPr lang="en-US" sz="2000" dirty="0" err="1">
                <a:latin typeface="Arial"/>
                <a:cs typeface="Arial"/>
              </a:rPr>
              <a:t>eQTL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studies, easier </a:t>
            </a:r>
            <a:r>
              <a:rPr lang="en-US" sz="2000" dirty="0">
                <a:latin typeface="Arial"/>
                <a:cs typeface="Arial"/>
              </a:rPr>
              <a:t>to interpret than RNA-</a:t>
            </a:r>
            <a:r>
              <a:rPr lang="en-US" sz="2000" dirty="0" err="1" smtClean="0">
                <a:latin typeface="Arial"/>
                <a:cs typeface="Arial"/>
              </a:rPr>
              <a:t>Seq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(</a:t>
            </a:r>
            <a:r>
              <a:rPr lang="en-US" sz="2000" dirty="0">
                <a:latin typeface="Arial"/>
                <a:cs typeface="Arial"/>
              </a:rPr>
              <a:t>LRKK2 low expressed </a:t>
            </a:r>
            <a:r>
              <a:rPr lang="en-US" sz="2000" dirty="0" smtClean="0">
                <a:latin typeface="Arial"/>
                <a:cs typeface="Arial"/>
              </a:rPr>
              <a:t>)</a:t>
            </a:r>
            <a:endParaRPr lang="en-US" sz="2000" dirty="0">
              <a:latin typeface="Arial"/>
              <a:cs typeface="Arial"/>
            </a:endParaRPr>
          </a:p>
          <a:p>
            <a:r>
              <a:rPr lang="en-US" sz="2000" dirty="0" err="1">
                <a:latin typeface="Arial"/>
                <a:cs typeface="Arial"/>
              </a:rPr>
              <a:t>PiP</a:t>
            </a:r>
            <a:r>
              <a:rPr lang="en-US" sz="2000" dirty="0">
                <a:latin typeface="Arial"/>
                <a:cs typeface="Arial"/>
              </a:rPr>
              <a:t> problem with arrays</a:t>
            </a:r>
          </a:p>
          <a:p>
            <a:pPr marL="0" indent="0">
              <a:buNone/>
            </a:pPr>
            <a:endParaRPr lang="en-US" sz="2000" dirty="0" smtClean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Based on 1000G/ESP6500, identified common variants in CEU in the probe sequence of two commonly used microarray panels.</a:t>
            </a:r>
            <a:endParaRPr lang="en-US" sz="2000" dirty="0">
              <a:latin typeface="Arial"/>
              <a:cs typeface="Arial"/>
            </a:endParaRPr>
          </a:p>
          <a:p>
            <a:r>
              <a:rPr lang="en-US" sz="2000" dirty="0" smtClean="0">
                <a:latin typeface="Arial"/>
                <a:cs typeface="Arial"/>
              </a:rPr>
              <a:t>Assessed impact of </a:t>
            </a:r>
            <a:r>
              <a:rPr lang="en-US" sz="2000" dirty="0" err="1" smtClean="0">
                <a:latin typeface="Arial"/>
                <a:cs typeface="Arial"/>
              </a:rPr>
              <a:t>PiP</a:t>
            </a:r>
            <a:r>
              <a:rPr lang="en-US" sz="2000" dirty="0" smtClean="0">
                <a:latin typeface="Arial"/>
                <a:cs typeface="Arial"/>
              </a:rPr>
              <a:t> in cerebellum and frontal cortex tissues in 438 healthy individuals on the number of declared </a:t>
            </a:r>
            <a:r>
              <a:rPr lang="en-US" sz="2000" dirty="0" err="1" smtClean="0">
                <a:latin typeface="Arial"/>
                <a:cs typeface="Arial"/>
              </a:rPr>
              <a:t>cis</a:t>
            </a:r>
            <a:r>
              <a:rPr lang="en-US" sz="2000" dirty="0" smtClean="0">
                <a:latin typeface="Arial"/>
                <a:cs typeface="Arial"/>
              </a:rPr>
              <a:t>-QTLs.</a:t>
            </a:r>
          </a:p>
          <a:p>
            <a:endParaRPr lang="en-US" sz="20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 5.5% of probes map to ref genome </a:t>
            </a:r>
            <a:r>
              <a:rPr lang="en-US" sz="2000" dirty="0" smtClean="0">
                <a:latin typeface="Arial"/>
                <a:cs typeface="Arial"/>
              </a:rPr>
              <a:t>polymorphisms </a:t>
            </a:r>
            <a:r>
              <a:rPr lang="en-US" sz="2000" dirty="0">
                <a:latin typeface="Arial"/>
                <a:cs typeface="Arial"/>
              </a:rPr>
              <a:t>but account for 90% of brain </a:t>
            </a:r>
            <a:r>
              <a:rPr lang="en-US" sz="2000" dirty="0" err="1">
                <a:latin typeface="Arial"/>
                <a:cs typeface="Arial"/>
              </a:rPr>
              <a:t>eQTL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smtClean="0">
                <a:latin typeface="Arial"/>
                <a:cs typeface="Arial"/>
              </a:rPr>
              <a:t>hits</a:t>
            </a:r>
            <a:endParaRPr lang="en-US" sz="2000" dirty="0">
              <a:latin typeface="Arial"/>
              <a:cs typeface="Arial"/>
            </a:endParaRPr>
          </a:p>
          <a:p>
            <a:r>
              <a:rPr lang="en-US" sz="2000" dirty="0">
                <a:latin typeface="Arial"/>
                <a:cs typeface="Arial"/>
              </a:rPr>
              <a:t>False positive </a:t>
            </a:r>
            <a:r>
              <a:rPr lang="en-US" sz="2000" dirty="0" err="1" smtClean="0">
                <a:latin typeface="Arial"/>
                <a:cs typeface="Arial"/>
              </a:rPr>
              <a:t>eQTL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in MAPT due to </a:t>
            </a:r>
            <a:r>
              <a:rPr lang="en-US" sz="2000" dirty="0" err="1">
                <a:latin typeface="Arial"/>
                <a:cs typeface="Arial"/>
              </a:rPr>
              <a:t>PiP</a:t>
            </a:r>
            <a:r>
              <a:rPr lang="en-US" sz="2000" dirty="0">
                <a:latin typeface="Arial"/>
                <a:cs typeface="Arial"/>
              </a:rPr>
              <a:t> (</a:t>
            </a:r>
            <a:r>
              <a:rPr lang="en-US" sz="2000" dirty="0" err="1">
                <a:latin typeface="Arial"/>
                <a:cs typeface="Arial"/>
              </a:rPr>
              <a:t>Trabzunii</a:t>
            </a:r>
            <a:r>
              <a:rPr lang="en-US" sz="2000" dirty="0">
                <a:latin typeface="Arial"/>
                <a:cs typeface="Arial"/>
              </a:rPr>
              <a:t> </a:t>
            </a:r>
            <a:r>
              <a:rPr lang="en-US" sz="2000" dirty="0" err="1">
                <a:latin typeface="Arial"/>
                <a:cs typeface="Arial"/>
              </a:rPr>
              <a:t>ert</a:t>
            </a:r>
            <a:r>
              <a:rPr lang="en-US" sz="2000" dirty="0">
                <a:latin typeface="Arial"/>
                <a:cs typeface="Arial"/>
              </a:rPr>
              <a:t> al )HMG, </a:t>
            </a:r>
            <a:r>
              <a:rPr lang="en-US" sz="2000" dirty="0" smtClean="0">
                <a:latin typeface="Arial"/>
                <a:cs typeface="Arial"/>
              </a:rPr>
              <a:t>2012</a:t>
            </a:r>
            <a:r>
              <a:rPr lang="en-US" sz="2000" dirty="0">
                <a:latin typeface="Arial"/>
                <a:cs typeface="Arial"/>
              </a:rPr>
              <a:t> </a:t>
            </a:r>
          </a:p>
          <a:p>
            <a:r>
              <a:rPr lang="en-US" sz="2000" dirty="0">
                <a:latin typeface="Arial"/>
                <a:cs typeface="Arial"/>
              </a:rPr>
              <a:t>Pip-finder tool </a:t>
            </a:r>
            <a:r>
              <a:rPr lang="en-US" sz="2000" dirty="0" err="1">
                <a:latin typeface="Arial"/>
                <a:cs typeface="Arial"/>
              </a:rPr>
              <a:t>bitly.com</a:t>
            </a:r>
            <a:r>
              <a:rPr lang="en-US" sz="2000" dirty="0">
                <a:latin typeface="Arial"/>
                <a:cs typeface="Arial"/>
              </a:rPr>
              <a:t>/</a:t>
            </a:r>
            <a:r>
              <a:rPr lang="en-US" sz="2000" dirty="0" err="1" smtClean="0">
                <a:latin typeface="Arial"/>
                <a:cs typeface="Arial"/>
              </a:rPr>
              <a:t>pipfinder</a:t>
            </a:r>
            <a:r>
              <a:rPr lang="en-US" sz="2000" dirty="0" smtClean="0">
                <a:latin typeface="Arial"/>
                <a:cs typeface="Arial"/>
              </a:rPr>
              <a:t>, existing and new </a:t>
            </a:r>
            <a:r>
              <a:rPr lang="en-US" sz="2000" dirty="0" err="1" smtClean="0">
                <a:latin typeface="Arial"/>
                <a:cs typeface="Arial"/>
              </a:rPr>
              <a:t>eQTL</a:t>
            </a:r>
            <a:r>
              <a:rPr lang="en-US" sz="2000" dirty="0" smtClean="0">
                <a:latin typeface="Arial"/>
                <a:cs typeface="Arial"/>
              </a:rPr>
              <a:t> data should be checked</a:t>
            </a:r>
            <a:endParaRPr lang="en-US" sz="2000" dirty="0">
              <a:latin typeface="Arial"/>
              <a:cs typeface="Arial"/>
            </a:endParaRPr>
          </a:p>
          <a:p>
            <a:r>
              <a:rPr lang="en-US" sz="2000" dirty="0" err="1">
                <a:latin typeface="Arial"/>
                <a:cs typeface="Arial"/>
              </a:rPr>
              <a:t>RNASeq</a:t>
            </a:r>
            <a:r>
              <a:rPr lang="en-US" sz="2000" dirty="0">
                <a:latin typeface="Arial"/>
                <a:cs typeface="Arial"/>
              </a:rPr>
              <a:t> alignments moving towards personal </a:t>
            </a:r>
            <a:r>
              <a:rPr lang="en-US" sz="2000" dirty="0" smtClean="0">
                <a:latin typeface="Arial"/>
                <a:cs typeface="Arial"/>
              </a:rPr>
              <a:t>diploid </a:t>
            </a:r>
            <a:r>
              <a:rPr lang="en-US" sz="2000" dirty="0">
                <a:latin typeface="Arial"/>
                <a:cs typeface="Arial"/>
              </a:rPr>
              <a:t>genome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83BB-C8EF-3B48-A403-339CF7E8761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223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Arial"/>
                <a:cs typeface="Arial"/>
              </a:rPr>
              <a:t>Barbara </a:t>
            </a:r>
            <a:r>
              <a:rPr lang="en-US" sz="3600" b="1" dirty="0" err="1" smtClean="0">
                <a:latin typeface="Arial"/>
                <a:cs typeface="Arial"/>
              </a:rPr>
              <a:t>Engelhardt</a:t>
            </a:r>
            <a:r>
              <a:rPr lang="en-US" sz="3600" b="1" dirty="0" smtClean="0">
                <a:latin typeface="Arial"/>
                <a:cs typeface="Arial"/>
              </a:rPr>
              <a:t>: Replication of </a:t>
            </a:r>
            <a:r>
              <a:rPr lang="en-US" sz="3600" b="1" dirty="0" err="1" smtClean="0">
                <a:latin typeface="Arial"/>
                <a:cs typeface="Arial"/>
              </a:rPr>
              <a:t>cis</a:t>
            </a:r>
            <a:r>
              <a:rPr lang="en-US" sz="3600" b="1" dirty="0" smtClean="0">
                <a:latin typeface="Arial"/>
                <a:cs typeface="Arial"/>
              </a:rPr>
              <a:t>- and trans-</a:t>
            </a:r>
            <a:r>
              <a:rPr lang="en-US" sz="3600" b="1" dirty="0" err="1" smtClean="0">
                <a:latin typeface="Arial"/>
                <a:cs typeface="Arial"/>
              </a:rPr>
              <a:t>eQTLs</a:t>
            </a:r>
            <a:r>
              <a:rPr lang="en-US" sz="3600" b="1" dirty="0" smtClean="0">
                <a:latin typeface="Arial"/>
                <a:cs typeface="Arial"/>
              </a:rPr>
              <a:t> across cell types</a:t>
            </a:r>
            <a:endParaRPr lang="en-US" sz="36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Identified </a:t>
            </a:r>
            <a:r>
              <a:rPr lang="en-US" dirty="0" err="1" smtClean="0"/>
              <a:t>cis-eQTLs</a:t>
            </a:r>
            <a:r>
              <a:rPr lang="en-US" dirty="0" smtClean="0"/>
              <a:t> from 11 studies on 7 cell-types.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smtClean="0"/>
              <a:t>Quantified cell-type specificity of </a:t>
            </a:r>
            <a:r>
              <a:rPr lang="en-US" dirty="0" err="1" smtClean="0"/>
              <a:t>eQTLs</a:t>
            </a:r>
            <a:r>
              <a:rPr lang="en-US" dirty="0" smtClean="0"/>
              <a:t> across studies</a:t>
            </a:r>
          </a:p>
          <a:p>
            <a:r>
              <a:rPr lang="en-US" dirty="0" smtClean="0"/>
              <a:t>Integrated </a:t>
            </a:r>
            <a:r>
              <a:rPr lang="en-US" dirty="0" err="1" smtClean="0"/>
              <a:t>eQTL</a:t>
            </a:r>
            <a:r>
              <a:rPr lang="en-US" dirty="0" smtClean="0"/>
              <a:t> with ENCODE data</a:t>
            </a:r>
          </a:p>
          <a:p>
            <a:r>
              <a:rPr lang="en-US" dirty="0" smtClean="0"/>
              <a:t>Predicted cell type specific </a:t>
            </a:r>
            <a:r>
              <a:rPr lang="en-US" dirty="0" err="1" smtClean="0"/>
              <a:t>eQTL</a:t>
            </a:r>
            <a:r>
              <a:rPr lang="en-US" dirty="0" smtClean="0"/>
              <a:t> based on a </a:t>
            </a:r>
            <a:r>
              <a:rPr lang="en-US" dirty="0"/>
              <a:t>classifier. (paper coming out in </a:t>
            </a:r>
            <a:r>
              <a:rPr lang="en-US" dirty="0" err="1"/>
              <a:t>Plos</a:t>
            </a:r>
            <a:r>
              <a:rPr lang="en-US" dirty="0"/>
              <a:t> gen). </a:t>
            </a:r>
            <a:endParaRPr lang="en-US" dirty="0" smtClean="0"/>
          </a:p>
          <a:p>
            <a:r>
              <a:rPr lang="en-US" dirty="0"/>
              <a:t>Study size and replicate arrays account for &gt;95% of the variability in fraction of genes showing an </a:t>
            </a:r>
            <a:r>
              <a:rPr lang="en-US" dirty="0" err="1"/>
              <a:t>eQTL</a:t>
            </a:r>
            <a:endParaRPr lang="en-US" dirty="0"/>
          </a:p>
          <a:p>
            <a:r>
              <a:rPr lang="en-US" dirty="0"/>
              <a:t>Replicate studies or deeper coverage </a:t>
            </a:r>
            <a:r>
              <a:rPr lang="en-US" dirty="0" smtClean="0"/>
              <a:t>will lead </a:t>
            </a:r>
            <a:r>
              <a:rPr lang="en-US" dirty="0"/>
              <a:t>to discovery of more </a:t>
            </a:r>
            <a:r>
              <a:rPr lang="en-US" dirty="0" err="1" smtClean="0"/>
              <a:t>eQTLs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83BB-C8EF-3B48-A403-339CF7E8761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27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04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latin typeface="Arial"/>
                <a:cs typeface="Arial"/>
              </a:rPr>
              <a:t>Yaniv</a:t>
            </a:r>
            <a:r>
              <a:rPr lang="en-US" b="1" dirty="0" smtClean="0">
                <a:latin typeface="Arial"/>
                <a:cs typeface="Arial"/>
              </a:rPr>
              <a:t> </a:t>
            </a:r>
            <a:r>
              <a:rPr lang="en-US" b="1" dirty="0" err="1" smtClean="0">
                <a:latin typeface="Arial"/>
                <a:cs typeface="Arial"/>
              </a:rPr>
              <a:t>Erlich</a:t>
            </a:r>
            <a:r>
              <a:rPr lang="en-US" b="1" dirty="0" smtClean="0">
                <a:latin typeface="Arial"/>
                <a:cs typeface="Arial"/>
              </a:rPr>
              <a:t>: Expression STRs Reveals a new layer of </a:t>
            </a:r>
            <a:r>
              <a:rPr lang="en-US" b="1" dirty="0" err="1" smtClean="0">
                <a:latin typeface="Arial"/>
                <a:cs typeface="Arial"/>
              </a:rPr>
              <a:t>eQTLs</a:t>
            </a:r>
            <a:endParaRPr lang="en-US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Mendelian</a:t>
            </a:r>
            <a:r>
              <a:rPr lang="en-US" dirty="0" smtClean="0"/>
              <a:t> </a:t>
            </a:r>
            <a:r>
              <a:rPr lang="en-US" dirty="0"/>
              <a:t>diseases with STR repeats</a:t>
            </a:r>
          </a:p>
          <a:p>
            <a:r>
              <a:rPr lang="en-US" dirty="0"/>
              <a:t>Unstable tandem repeats in promoter confer transcriptional </a:t>
            </a:r>
            <a:r>
              <a:rPr lang="en-US" dirty="0" err="1" smtClean="0"/>
              <a:t>evolvability</a:t>
            </a:r>
            <a:r>
              <a:rPr lang="en-US" dirty="0"/>
              <a:t> </a:t>
            </a:r>
          </a:p>
          <a:p>
            <a:r>
              <a:rPr lang="en-US" dirty="0" err="1"/>
              <a:t>eSTRs</a:t>
            </a:r>
            <a:r>
              <a:rPr lang="en-US" dirty="0"/>
              <a:t> PIG3, NOS2A, MMP9, </a:t>
            </a:r>
            <a:r>
              <a:rPr lang="en-US" dirty="0" smtClean="0"/>
              <a:t>EGFR</a:t>
            </a:r>
          </a:p>
          <a:p>
            <a:r>
              <a:rPr lang="en-US" dirty="0" smtClean="0"/>
              <a:t>Genome-wide survey of STRs based on 1000G</a:t>
            </a:r>
          </a:p>
          <a:p>
            <a:r>
              <a:rPr lang="en-US" dirty="0" smtClean="0"/>
              <a:t>8-% polymorphic with MAF&gt; 1%</a:t>
            </a:r>
          </a:p>
          <a:p>
            <a:r>
              <a:rPr lang="en-US" dirty="0" smtClean="0"/>
              <a:t>Greater no. of STRs in introns </a:t>
            </a:r>
            <a:r>
              <a:rPr lang="en-US" dirty="0" err="1" smtClean="0"/>
              <a:t>vs</a:t>
            </a:r>
            <a:r>
              <a:rPr lang="en-US" dirty="0" smtClean="0"/>
              <a:t> exons</a:t>
            </a:r>
          </a:p>
          <a:p>
            <a:r>
              <a:rPr lang="en-US" dirty="0" smtClean="0"/>
              <a:t>~3000 </a:t>
            </a:r>
            <a:r>
              <a:rPr lang="en-US" dirty="0" err="1" smtClean="0"/>
              <a:t>signifcant</a:t>
            </a:r>
            <a:r>
              <a:rPr lang="en-US" dirty="0" smtClean="0"/>
              <a:t> expression STRs. (don’t remember what data, mentioned both RNA-</a:t>
            </a:r>
            <a:r>
              <a:rPr lang="en-US" dirty="0" err="1" smtClean="0"/>
              <a:t>Seq</a:t>
            </a:r>
            <a:r>
              <a:rPr lang="en-US" dirty="0" smtClean="0"/>
              <a:t> and array data to correlate STR variation and expression, I think </a:t>
            </a:r>
            <a:r>
              <a:rPr lang="en-US" dirty="0" err="1" smtClean="0"/>
              <a:t>Geuvadis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Creation </a:t>
            </a:r>
            <a:r>
              <a:rPr lang="en-US" dirty="0"/>
              <a:t>of z-</a:t>
            </a:r>
            <a:r>
              <a:rPr lang="en-US" dirty="0" err="1"/>
              <a:t>dna</a:t>
            </a:r>
            <a:r>
              <a:rPr lang="en-US" dirty="0"/>
              <a:t> as </a:t>
            </a:r>
            <a:r>
              <a:rPr lang="en-US" dirty="0" smtClean="0"/>
              <a:t>one possible </a:t>
            </a:r>
            <a:r>
              <a:rPr lang="en-US" dirty="0"/>
              <a:t>mechanism for STRs being </a:t>
            </a:r>
            <a:r>
              <a:rPr lang="en-US" dirty="0" err="1"/>
              <a:t>eSTR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1668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r>
              <a:rPr lang="en-US" dirty="0"/>
              <a:t> 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83BB-C8EF-3B48-A403-339CF7E8761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632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7"/>
            <a:ext cx="9144000" cy="1169204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latin typeface="Arial"/>
                <a:cs typeface="Arial"/>
              </a:rPr>
              <a:t>Joao </a:t>
            </a:r>
            <a:r>
              <a:rPr lang="en-US" sz="3600" dirty="0" err="1" smtClean="0">
                <a:latin typeface="Arial"/>
                <a:cs typeface="Arial"/>
              </a:rPr>
              <a:t>Fadista</a:t>
            </a:r>
            <a:r>
              <a:rPr lang="en-US" sz="3600" dirty="0" smtClean="0">
                <a:latin typeface="Arial"/>
                <a:cs typeface="Arial"/>
              </a:rPr>
              <a:t>: Prediction of individual level genotypes based on </a:t>
            </a:r>
            <a:r>
              <a:rPr lang="en-US" sz="3600" dirty="0" err="1" smtClean="0">
                <a:latin typeface="Arial"/>
                <a:cs typeface="Arial"/>
              </a:rPr>
              <a:t>GTEx</a:t>
            </a:r>
            <a:r>
              <a:rPr lang="en-US" sz="3600" dirty="0" smtClean="0">
                <a:latin typeface="Arial"/>
                <a:cs typeface="Arial"/>
              </a:rPr>
              <a:t> gene expression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Nordic </a:t>
            </a:r>
            <a:r>
              <a:rPr lang="en-US" dirty="0"/>
              <a:t>transplantation units (network for islet transplantation</a:t>
            </a:r>
            <a:r>
              <a:rPr lang="en-US" dirty="0" smtClean="0"/>
              <a:t>).</a:t>
            </a:r>
          </a:p>
          <a:p>
            <a:r>
              <a:rPr lang="en-US" dirty="0" smtClean="0"/>
              <a:t>Used top </a:t>
            </a:r>
            <a:r>
              <a:rPr lang="en-US" dirty="0" err="1" smtClean="0"/>
              <a:t>eQTLs</a:t>
            </a:r>
            <a:r>
              <a:rPr lang="en-US" dirty="0" smtClean="0"/>
              <a:t> from 89 human pancreatic islets</a:t>
            </a:r>
          </a:p>
          <a:p>
            <a:r>
              <a:rPr lang="en-US" dirty="0" smtClean="0"/>
              <a:t>Bayesian method to predict SNP genotypes from 19 </a:t>
            </a:r>
            <a:r>
              <a:rPr lang="en-US" dirty="0" err="1" smtClean="0"/>
              <a:t>GTEx</a:t>
            </a:r>
            <a:r>
              <a:rPr lang="en-US" dirty="0" smtClean="0"/>
              <a:t> samples for which gene expression has been made public (note genotypes only available through </a:t>
            </a:r>
            <a:r>
              <a:rPr lang="en-US" dirty="0" err="1" smtClean="0"/>
              <a:t>dbGap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Matrix-</a:t>
            </a:r>
            <a:r>
              <a:rPr lang="en-US" dirty="0" err="1"/>
              <a:t>eqtl</a:t>
            </a:r>
            <a:r>
              <a:rPr lang="en-US" dirty="0"/>
              <a:t> (R package)</a:t>
            </a:r>
          </a:p>
          <a:p>
            <a:r>
              <a:rPr lang="en-US" dirty="0"/>
              <a:t> </a:t>
            </a:r>
            <a:r>
              <a:rPr lang="en-US" dirty="0" smtClean="0"/>
              <a:t>Average posterior probability of 89% for individual genotype prediction.</a:t>
            </a:r>
            <a:endParaRPr lang="en-US" dirty="0"/>
          </a:p>
          <a:p>
            <a:r>
              <a:rPr lang="en-US" dirty="0" smtClean="0"/>
              <a:t>Limitations </a:t>
            </a:r>
            <a:r>
              <a:rPr lang="en-US" dirty="0"/>
              <a:t>of current methods of </a:t>
            </a:r>
            <a:r>
              <a:rPr lang="en-US" dirty="0" err="1"/>
              <a:t>deidentification</a:t>
            </a:r>
            <a:r>
              <a:rPr lang="en-US" dirty="0"/>
              <a:t>,  can identify sample mix </a:t>
            </a:r>
            <a:r>
              <a:rPr lang="en-US" dirty="0" smtClean="0"/>
              <a:t>up</a:t>
            </a:r>
          </a:p>
          <a:p>
            <a:r>
              <a:rPr lang="en-US" dirty="0" smtClean="0"/>
              <a:t>However prediction works well with common variants, not rare/private: so probably not useful by itself for individual identification</a:t>
            </a:r>
          </a:p>
          <a:p>
            <a:r>
              <a:rPr lang="en-US" dirty="0"/>
              <a:t>Eric </a:t>
            </a:r>
            <a:r>
              <a:rPr lang="en-US" dirty="0" err="1"/>
              <a:t>Schadt</a:t>
            </a:r>
            <a:r>
              <a:rPr lang="en-US" dirty="0"/>
              <a:t> , </a:t>
            </a:r>
            <a:r>
              <a:rPr lang="en-US" dirty="0" err="1"/>
              <a:t>Sangsoon</a:t>
            </a:r>
            <a:r>
              <a:rPr lang="en-US" dirty="0"/>
              <a:t> Woo: Bayesian method Nat Genetics, 2012?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44384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83BB-C8EF-3B48-A403-339CF7E8761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77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0252"/>
            <a:ext cx="9144000" cy="980898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Stephen </a:t>
            </a:r>
            <a:r>
              <a:rPr lang="en-US" sz="3200" dirty="0" err="1" smtClean="0">
                <a:latin typeface="Arial"/>
                <a:cs typeface="Arial"/>
              </a:rPr>
              <a:t>Montogomery</a:t>
            </a:r>
            <a:r>
              <a:rPr lang="en-US" sz="3200" dirty="0" smtClean="0">
                <a:latin typeface="Arial"/>
                <a:cs typeface="Arial"/>
              </a:rPr>
              <a:t>: High Resolution Allele-Specific Expression Across Multiple Tissues</a:t>
            </a:r>
            <a:endParaRPr lang="en-US" sz="32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1150"/>
            <a:ext cx="8229600" cy="5806850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 smtClean="0">
                <a:latin typeface="Arial"/>
                <a:cs typeface="Arial"/>
              </a:rPr>
              <a:t>Analyzed allele-specific expression in one sample (10 tissues collected post-mortem)</a:t>
            </a:r>
          </a:p>
          <a:p>
            <a:endParaRPr lang="en-US" sz="8000" dirty="0">
              <a:latin typeface="Arial"/>
              <a:cs typeface="Arial"/>
            </a:endParaRPr>
          </a:p>
          <a:p>
            <a:r>
              <a:rPr lang="en-US" sz="8000" dirty="0" smtClean="0">
                <a:latin typeface="Arial"/>
                <a:cs typeface="Arial"/>
              </a:rPr>
              <a:t>Even </a:t>
            </a:r>
            <a:r>
              <a:rPr lang="en-US" sz="8000" dirty="0">
                <a:latin typeface="Arial"/>
                <a:cs typeface="Arial"/>
              </a:rPr>
              <a:t>with 15 million RNA-</a:t>
            </a:r>
            <a:r>
              <a:rPr lang="en-US" sz="8000" dirty="0" err="1">
                <a:latin typeface="Arial"/>
                <a:cs typeface="Arial"/>
              </a:rPr>
              <a:t>seq</a:t>
            </a:r>
            <a:r>
              <a:rPr lang="en-US" sz="8000" dirty="0">
                <a:latin typeface="Arial"/>
                <a:cs typeface="Arial"/>
              </a:rPr>
              <a:t> reads, 52.2% of sites have depth less than 30 and </a:t>
            </a:r>
            <a:r>
              <a:rPr lang="en-US" sz="8000" dirty="0" smtClean="0">
                <a:latin typeface="Arial"/>
                <a:cs typeface="Arial"/>
              </a:rPr>
              <a:t>therefore </a:t>
            </a:r>
            <a:r>
              <a:rPr lang="en-US" sz="8000" dirty="0">
                <a:latin typeface="Arial"/>
                <a:cs typeface="Arial"/>
              </a:rPr>
              <a:t>have lowered ability to confidently label as ASE </a:t>
            </a:r>
            <a:endParaRPr lang="en-US" sz="8000" dirty="0" smtClean="0">
              <a:latin typeface="Arial"/>
              <a:cs typeface="Arial"/>
            </a:endParaRPr>
          </a:p>
          <a:p>
            <a:endParaRPr lang="en-US" sz="8000" dirty="0">
              <a:latin typeface="Arial"/>
              <a:cs typeface="Arial"/>
            </a:endParaRPr>
          </a:p>
          <a:p>
            <a:r>
              <a:rPr lang="en-US" sz="8000" dirty="0">
                <a:latin typeface="Arial"/>
                <a:cs typeface="Arial"/>
              </a:rPr>
              <a:t> Deep and targeted </a:t>
            </a:r>
            <a:r>
              <a:rPr lang="en-US" sz="8000" dirty="0" smtClean="0">
                <a:latin typeface="Arial"/>
                <a:cs typeface="Arial"/>
              </a:rPr>
              <a:t>allelic sequencing of variants of unknown </a:t>
            </a:r>
            <a:r>
              <a:rPr lang="en-US" sz="8000" dirty="0" err="1" smtClean="0">
                <a:latin typeface="Arial"/>
                <a:cs typeface="Arial"/>
              </a:rPr>
              <a:t>signif</a:t>
            </a:r>
            <a:endParaRPr lang="en-US" sz="80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8000" dirty="0">
              <a:latin typeface="Arial"/>
              <a:cs typeface="Arial"/>
            </a:endParaRPr>
          </a:p>
          <a:p>
            <a:r>
              <a:rPr lang="en-US" sz="8000" dirty="0" smtClean="0">
                <a:latin typeface="Arial"/>
                <a:cs typeface="Arial"/>
              </a:rPr>
              <a:t>Analysis of 50, loss-of-function Stop sites, 74 private and predicted deleterious </a:t>
            </a:r>
            <a:r>
              <a:rPr lang="en-US" sz="8000" dirty="0" err="1" smtClean="0">
                <a:latin typeface="Arial"/>
                <a:cs typeface="Arial"/>
              </a:rPr>
              <a:t>i</a:t>
            </a:r>
            <a:r>
              <a:rPr lang="en-US" sz="8000" dirty="0" smtClean="0">
                <a:latin typeface="Arial"/>
                <a:cs typeface="Arial"/>
              </a:rPr>
              <a:t>. The </a:t>
            </a:r>
            <a:r>
              <a:rPr lang="en-US" sz="8000" dirty="0" err="1" smtClean="0">
                <a:latin typeface="Arial"/>
                <a:cs typeface="Arial"/>
              </a:rPr>
              <a:t>LoF</a:t>
            </a:r>
            <a:r>
              <a:rPr lang="en-US" sz="8000" dirty="0" smtClean="0">
                <a:latin typeface="Arial"/>
                <a:cs typeface="Arial"/>
              </a:rPr>
              <a:t> variant is lowly expressed across the tissues</a:t>
            </a:r>
            <a:r>
              <a:rPr lang="en-US" sz="8000" dirty="0">
                <a:latin typeface="Arial"/>
                <a:cs typeface="Arial"/>
              </a:rPr>
              <a:t> </a:t>
            </a:r>
          </a:p>
          <a:p>
            <a:r>
              <a:rPr lang="en-US" sz="8000" dirty="0" smtClean="0">
                <a:latin typeface="Arial"/>
                <a:cs typeface="Arial"/>
              </a:rPr>
              <a:t>Identified tissue-specific </a:t>
            </a:r>
            <a:r>
              <a:rPr lang="en-US" sz="8000" dirty="0">
                <a:latin typeface="Arial"/>
                <a:cs typeface="Arial"/>
              </a:rPr>
              <a:t>ASE in genes with rare, deleterious </a:t>
            </a:r>
            <a:r>
              <a:rPr lang="en-US" sz="8000" dirty="0" err="1" smtClean="0">
                <a:latin typeface="Arial"/>
                <a:cs typeface="Arial"/>
              </a:rPr>
              <a:t>nsSNPs</a:t>
            </a:r>
            <a:endParaRPr lang="en-US" sz="8000" dirty="0" smtClean="0">
              <a:latin typeface="Arial"/>
              <a:cs typeface="Arial"/>
            </a:endParaRPr>
          </a:p>
          <a:p>
            <a:pPr marL="0" indent="0">
              <a:buNone/>
            </a:pPr>
            <a:endParaRPr lang="en-US" sz="8000" dirty="0" smtClean="0">
              <a:latin typeface="Arial"/>
              <a:cs typeface="Arial"/>
            </a:endParaRPr>
          </a:p>
          <a:p>
            <a:r>
              <a:rPr lang="en-US" sz="8000" dirty="0">
                <a:latin typeface="Arial"/>
                <a:cs typeface="Arial"/>
              </a:rPr>
              <a:t>Allelic heterogeneity in different tissues (coding SNPs based on </a:t>
            </a:r>
            <a:r>
              <a:rPr lang="en-US" sz="8000" dirty="0" err="1">
                <a:latin typeface="Arial"/>
                <a:cs typeface="Arial"/>
              </a:rPr>
              <a:t>exome</a:t>
            </a:r>
            <a:r>
              <a:rPr lang="en-US" sz="8000" dirty="0">
                <a:latin typeface="Arial"/>
                <a:cs typeface="Arial"/>
              </a:rPr>
              <a:t> sequencing), also heritable based on an analysis of a 3 generation 17-member CEPH family</a:t>
            </a:r>
          </a:p>
          <a:p>
            <a:endParaRPr lang="en-US" sz="8000" dirty="0">
              <a:latin typeface="Arial"/>
              <a:cs typeface="Arial"/>
            </a:endParaRPr>
          </a:p>
          <a:p>
            <a:r>
              <a:rPr lang="en-US" sz="8000" dirty="0">
                <a:latin typeface="Arial"/>
                <a:cs typeface="Arial"/>
              </a:rPr>
              <a:t>A set of gold standard </a:t>
            </a:r>
            <a:r>
              <a:rPr lang="en-US" sz="8000" dirty="0" err="1" smtClean="0">
                <a:latin typeface="Arial"/>
                <a:cs typeface="Arial"/>
              </a:rPr>
              <a:t>eQTLs</a:t>
            </a:r>
            <a:r>
              <a:rPr lang="en-US" sz="8000" dirty="0" smtClean="0">
                <a:latin typeface="Arial"/>
                <a:cs typeface="Arial"/>
              </a:rPr>
              <a:t> that can be used to identify </a:t>
            </a:r>
            <a:r>
              <a:rPr lang="en-US" sz="8000" dirty="0">
                <a:latin typeface="Arial"/>
                <a:cs typeface="Arial"/>
              </a:rPr>
              <a:t>the multi-tissue </a:t>
            </a:r>
            <a:r>
              <a:rPr lang="en-US" sz="8000" dirty="0" smtClean="0">
                <a:latin typeface="Arial"/>
                <a:cs typeface="Arial"/>
              </a:rPr>
              <a:t>impact </a:t>
            </a:r>
            <a:r>
              <a:rPr lang="en-US" sz="8000" dirty="0">
                <a:latin typeface="Arial"/>
                <a:cs typeface="Arial"/>
              </a:rPr>
              <a:t>of rare and deleterious </a:t>
            </a:r>
            <a:r>
              <a:rPr lang="en-US" sz="8000" dirty="0" smtClean="0">
                <a:latin typeface="Arial"/>
                <a:cs typeface="Arial"/>
              </a:rPr>
              <a:t>variants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2769" y="-772148"/>
            <a:ext cx="81312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83BB-C8EF-3B48-A403-339CF7E8761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08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84" y="128648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en-US" sz="3600" dirty="0" err="1" smtClean="0">
                <a:latin typeface="Arial"/>
                <a:cs typeface="Arial"/>
              </a:rPr>
              <a:t>Tuuli</a:t>
            </a:r>
            <a:r>
              <a:rPr lang="en-US" sz="3600" dirty="0" smtClean="0">
                <a:latin typeface="Arial"/>
                <a:cs typeface="Arial"/>
              </a:rPr>
              <a:t>: ASE in </a:t>
            </a:r>
            <a:r>
              <a:rPr lang="en-US" sz="3600" dirty="0" err="1" smtClean="0">
                <a:latin typeface="Arial"/>
                <a:cs typeface="Arial"/>
              </a:rPr>
              <a:t>GTEx</a:t>
            </a:r>
            <a:r>
              <a:rPr lang="en-US" sz="3600" dirty="0" smtClean="0">
                <a:latin typeface="Arial"/>
                <a:cs typeface="Arial"/>
              </a:rPr>
              <a:t>, quantifying regulatory variation in personalized </a:t>
            </a:r>
            <a:r>
              <a:rPr lang="en-US" sz="3600" dirty="0" err="1" smtClean="0">
                <a:latin typeface="Arial"/>
                <a:cs typeface="Arial"/>
              </a:rPr>
              <a:t>transcriptomes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167 individuals, 45 tissues, total 1658 samples</a:t>
            </a:r>
          </a:p>
          <a:p>
            <a:r>
              <a:rPr lang="en-US" dirty="0"/>
              <a:t>Thyroid has higher </a:t>
            </a:r>
            <a:r>
              <a:rPr lang="en-US" dirty="0" err="1"/>
              <a:t>eqtl</a:t>
            </a:r>
            <a:r>
              <a:rPr lang="en-US" dirty="0"/>
              <a:t> as well higher ASE ( more regulatory variation</a:t>
            </a:r>
            <a:r>
              <a:rPr lang="en-US" dirty="0" smtClean="0"/>
              <a:t>)</a:t>
            </a:r>
            <a:r>
              <a:rPr lang="en-US" dirty="0"/>
              <a:t> </a:t>
            </a:r>
          </a:p>
          <a:p>
            <a:r>
              <a:rPr lang="en-US" dirty="0"/>
              <a:t> </a:t>
            </a:r>
            <a:r>
              <a:rPr lang="en-US" dirty="0" smtClean="0"/>
              <a:t>Only </a:t>
            </a:r>
            <a:r>
              <a:rPr lang="en-US" dirty="0"/>
              <a:t>20% of cases you will be able to assess ASE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Quantifying </a:t>
            </a:r>
            <a:r>
              <a:rPr lang="en-US" dirty="0" smtClean="0"/>
              <a:t>tissue-specificity</a:t>
            </a:r>
            <a:endParaRPr lang="en-US" dirty="0"/>
          </a:p>
          <a:p>
            <a:r>
              <a:rPr lang="en-US" dirty="0"/>
              <a:t>10% chance of being expressed and also exhibit ASE in different tissues</a:t>
            </a:r>
          </a:p>
          <a:p>
            <a:r>
              <a:rPr lang="en-US" dirty="0"/>
              <a:t>ASE different in different individuals</a:t>
            </a:r>
          </a:p>
          <a:p>
            <a:r>
              <a:rPr lang="en-US" dirty="0" err="1" smtClean="0"/>
              <a:t>eQTL</a:t>
            </a:r>
            <a:r>
              <a:rPr lang="en-US" dirty="0" smtClean="0"/>
              <a:t>  </a:t>
            </a:r>
            <a:r>
              <a:rPr lang="en-US" dirty="0"/>
              <a:t>genotypes are not great predictors of individual phenotype even at the cellular level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83BB-C8EF-3B48-A403-339CF7E8761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39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/>
                <a:cs typeface="Arial"/>
              </a:rPr>
              <a:t>Goals</a:t>
            </a:r>
            <a:endParaRPr lang="en-US" b="1" dirty="0">
              <a:latin typeface="Arial"/>
              <a:cs typeface="Arial"/>
            </a:endParaRPr>
          </a:p>
        </p:txBody>
      </p:sp>
      <p:pic>
        <p:nvPicPr>
          <p:cNvPr id="8" name="Content Placeholder 7" descr="Screen Shot 2013-07-10 at 12.17.23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03" b="-1603"/>
          <a:stretch/>
        </p:blipFill>
        <p:spPr>
          <a:xfrm>
            <a:off x="-151813" y="2048435"/>
            <a:ext cx="9293412" cy="3493292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83BB-C8EF-3B48-A403-339CF7E876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615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Manuel Rivas: </a:t>
            </a:r>
            <a:r>
              <a:rPr lang="en-US" dirty="0" err="1" smtClean="0"/>
              <a:t>Transcriptome</a:t>
            </a:r>
            <a:r>
              <a:rPr lang="en-US" dirty="0" smtClean="0"/>
              <a:t> analysis of functional impact of </a:t>
            </a:r>
            <a:r>
              <a:rPr lang="en-US" dirty="0" err="1" smtClean="0"/>
              <a:t>LoF</a:t>
            </a:r>
            <a:r>
              <a:rPr lang="en-US" dirty="0" smtClean="0"/>
              <a:t> variants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4877"/>
            <a:ext cx="8229600" cy="7067500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 </a:t>
            </a:r>
          </a:p>
          <a:p>
            <a:r>
              <a:rPr lang="en-US" sz="9600" dirty="0">
                <a:latin typeface="Arial"/>
                <a:cs typeface="Arial"/>
              </a:rPr>
              <a:t>R</a:t>
            </a:r>
            <a:r>
              <a:rPr lang="en-US" sz="9600" dirty="0" smtClean="0">
                <a:latin typeface="Arial"/>
                <a:cs typeface="Arial"/>
              </a:rPr>
              <a:t>esource </a:t>
            </a:r>
            <a:r>
              <a:rPr lang="en-US" sz="9600" dirty="0">
                <a:latin typeface="Arial"/>
                <a:cs typeface="Arial"/>
              </a:rPr>
              <a:t>for annotation of </a:t>
            </a:r>
            <a:r>
              <a:rPr lang="en-US" sz="9600" dirty="0" err="1" smtClean="0">
                <a:latin typeface="Arial"/>
                <a:cs typeface="Arial"/>
              </a:rPr>
              <a:t>LoF</a:t>
            </a:r>
            <a:r>
              <a:rPr lang="en-US" sz="9600" dirty="0" smtClean="0">
                <a:latin typeface="Arial"/>
                <a:cs typeface="Arial"/>
              </a:rPr>
              <a:t>, annotate SNPs from </a:t>
            </a:r>
            <a:r>
              <a:rPr lang="en-US" sz="9600" dirty="0" err="1" smtClean="0">
                <a:latin typeface="Arial"/>
                <a:cs typeface="Arial"/>
              </a:rPr>
              <a:t>exome</a:t>
            </a:r>
            <a:r>
              <a:rPr lang="en-US" sz="9600" dirty="0" smtClean="0">
                <a:latin typeface="Arial"/>
                <a:cs typeface="Arial"/>
              </a:rPr>
              <a:t> based on expression data</a:t>
            </a:r>
            <a:endParaRPr lang="en-US" sz="9600" dirty="0">
              <a:latin typeface="Arial"/>
              <a:cs typeface="Arial"/>
            </a:endParaRPr>
          </a:p>
          <a:p>
            <a:r>
              <a:rPr lang="en-US" sz="9600" dirty="0">
                <a:latin typeface="Arial"/>
                <a:cs typeface="Arial"/>
              </a:rPr>
              <a:t>Assessing NMD via ASE</a:t>
            </a:r>
          </a:p>
          <a:p>
            <a:pPr marL="0" indent="0">
              <a:buNone/>
            </a:pPr>
            <a:r>
              <a:rPr lang="en-US" sz="9600" dirty="0">
                <a:latin typeface="Arial"/>
                <a:cs typeface="Arial"/>
              </a:rPr>
              <a:t> </a:t>
            </a:r>
          </a:p>
          <a:p>
            <a:r>
              <a:rPr lang="en-US" sz="9600" dirty="0">
                <a:latin typeface="Arial"/>
                <a:cs typeface="Arial"/>
              </a:rPr>
              <a:t>Transcript isoform quantifications using FLUX</a:t>
            </a:r>
          </a:p>
          <a:p>
            <a:pPr marL="0" indent="0">
              <a:buNone/>
            </a:pPr>
            <a:r>
              <a:rPr lang="en-US" sz="9600" dirty="0">
                <a:latin typeface="Arial"/>
                <a:cs typeface="Arial"/>
              </a:rPr>
              <a:t> </a:t>
            </a:r>
          </a:p>
          <a:p>
            <a:r>
              <a:rPr lang="en-US" sz="9600" dirty="0" err="1" smtClean="0">
                <a:latin typeface="Arial"/>
                <a:cs typeface="Arial"/>
              </a:rPr>
              <a:t>Exome</a:t>
            </a:r>
            <a:r>
              <a:rPr lang="en-US" sz="9600" dirty="0" smtClean="0">
                <a:latin typeface="Arial"/>
                <a:cs typeface="Arial"/>
              </a:rPr>
              <a:t> </a:t>
            </a:r>
            <a:r>
              <a:rPr lang="en-US" sz="9600" dirty="0">
                <a:latin typeface="Arial"/>
                <a:cs typeface="Arial"/>
              </a:rPr>
              <a:t>chip data </a:t>
            </a:r>
            <a:r>
              <a:rPr lang="en-US" sz="9600" dirty="0" err="1">
                <a:latin typeface="Arial"/>
                <a:cs typeface="Arial"/>
              </a:rPr>
              <a:t>vs</a:t>
            </a:r>
            <a:r>
              <a:rPr lang="en-US" sz="9600" dirty="0">
                <a:latin typeface="Arial"/>
                <a:cs typeface="Arial"/>
              </a:rPr>
              <a:t> </a:t>
            </a:r>
            <a:r>
              <a:rPr lang="en-US" sz="9600" dirty="0" err="1">
                <a:latin typeface="Arial"/>
                <a:cs typeface="Arial"/>
              </a:rPr>
              <a:t>Gtex</a:t>
            </a:r>
            <a:r>
              <a:rPr lang="en-US" sz="9600" dirty="0">
                <a:latin typeface="Arial"/>
                <a:cs typeface="Arial"/>
              </a:rPr>
              <a:t> (only 40% will be LOF in all </a:t>
            </a:r>
            <a:r>
              <a:rPr lang="en-US" sz="9600" dirty="0" smtClean="0">
                <a:latin typeface="Arial"/>
                <a:cs typeface="Arial"/>
              </a:rPr>
              <a:t>tissues</a:t>
            </a:r>
            <a:r>
              <a:rPr lang="en-US" sz="9600" dirty="0">
                <a:latin typeface="Arial"/>
                <a:cs typeface="Arial"/>
              </a:rPr>
              <a:t>)</a:t>
            </a:r>
          </a:p>
          <a:p>
            <a:pPr marL="0" indent="0">
              <a:buNone/>
            </a:pPr>
            <a:endParaRPr lang="en-US" sz="9600" dirty="0">
              <a:latin typeface="Arial"/>
              <a:cs typeface="Arial"/>
            </a:endParaRPr>
          </a:p>
          <a:p>
            <a:r>
              <a:rPr lang="en-US" sz="9600" dirty="0">
                <a:latin typeface="Arial"/>
                <a:cs typeface="Arial"/>
              </a:rPr>
              <a:t>Analyzing muscle –specific for a disorder: Good to look at the </a:t>
            </a:r>
            <a:r>
              <a:rPr lang="en-US" sz="9600" dirty="0" smtClean="0">
                <a:latin typeface="Arial"/>
                <a:cs typeface="Arial"/>
              </a:rPr>
              <a:t>dominant </a:t>
            </a:r>
            <a:r>
              <a:rPr lang="en-US" sz="9600" dirty="0">
                <a:latin typeface="Arial"/>
                <a:cs typeface="Arial"/>
              </a:rPr>
              <a:t>form that is expressed in </a:t>
            </a:r>
            <a:r>
              <a:rPr lang="en-US" sz="9600" dirty="0" smtClean="0">
                <a:latin typeface="Arial"/>
                <a:cs typeface="Arial"/>
              </a:rPr>
              <a:t>muscle (LMNA example, only 2 isoforms expressed in muscle)</a:t>
            </a:r>
            <a:r>
              <a:rPr lang="en-US" sz="9600" dirty="0">
                <a:latin typeface="Arial"/>
                <a:cs typeface="Arial"/>
              </a:rPr>
              <a:t> </a:t>
            </a:r>
          </a:p>
          <a:p>
            <a:r>
              <a:rPr lang="en-US" sz="9600" dirty="0">
                <a:latin typeface="Arial"/>
                <a:cs typeface="Arial"/>
              </a:rPr>
              <a:t>Correlated effect of NMD with gene expression</a:t>
            </a:r>
          </a:p>
          <a:p>
            <a:r>
              <a:rPr lang="en-US" sz="9600" dirty="0" smtClean="0">
                <a:latin typeface="Arial"/>
                <a:cs typeface="Arial"/>
              </a:rPr>
              <a:t># </a:t>
            </a:r>
            <a:r>
              <a:rPr lang="en-US" sz="9600" dirty="0">
                <a:latin typeface="Arial"/>
                <a:cs typeface="Arial"/>
              </a:rPr>
              <a:t>of exons, distance from donor splice junction, no. of alternative transcripts, 3:-UTR </a:t>
            </a:r>
            <a:r>
              <a:rPr lang="en-US" sz="9600" dirty="0" smtClean="0">
                <a:latin typeface="Arial"/>
                <a:cs typeface="Arial"/>
              </a:rPr>
              <a:t>size</a:t>
            </a:r>
            <a:endParaRPr lang="en-US" sz="9600" dirty="0">
              <a:latin typeface="Arial"/>
              <a:cs typeface="Arial"/>
            </a:endParaRPr>
          </a:p>
          <a:p>
            <a:r>
              <a:rPr lang="en-US" sz="9600" dirty="0">
                <a:latin typeface="Arial"/>
                <a:cs typeface="Arial"/>
              </a:rPr>
              <a:t>Heterogeneity of NMD signals across all tissues</a:t>
            </a:r>
          </a:p>
          <a:p>
            <a:endParaRPr lang="en-US" sz="9600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83BB-C8EF-3B48-A403-339CF7E8761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92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1162" y="292813"/>
            <a:ext cx="8539996" cy="6028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Sherlock the crime fighter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Eric </a:t>
            </a:r>
            <a:r>
              <a:rPr lang="en-US" dirty="0" err="1"/>
              <a:t>Damazon</a:t>
            </a:r>
            <a:endParaRPr lang="en-US" dirty="0"/>
          </a:p>
          <a:p>
            <a:r>
              <a:rPr lang="en-US" dirty="0"/>
              <a:t>Hypertension: NO GWAS signal in WTCCC. Now add in adipose </a:t>
            </a:r>
            <a:r>
              <a:rPr lang="en-US" dirty="0" err="1"/>
              <a:t>eqls</a:t>
            </a:r>
            <a:r>
              <a:rPr lang="en-US" dirty="0"/>
              <a:t> and you start to see a signal</a:t>
            </a:r>
          </a:p>
          <a:p>
            <a:r>
              <a:rPr lang="en-US" dirty="0"/>
              <a:t> </a:t>
            </a:r>
          </a:p>
          <a:p>
            <a:r>
              <a:rPr lang="en-US" dirty="0" err="1"/>
              <a:t>GTex</a:t>
            </a:r>
            <a:r>
              <a:rPr lang="en-US" dirty="0"/>
              <a:t> to look at disease classes: </a:t>
            </a:r>
            <a:r>
              <a:rPr lang="en-US" dirty="0" err="1"/>
              <a:t>Autoimune</a:t>
            </a:r>
            <a:r>
              <a:rPr lang="en-US" dirty="0"/>
              <a:t> disorders,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MAGIC consortium: HOMA-IR</a:t>
            </a:r>
          </a:p>
          <a:p>
            <a:r>
              <a:rPr lang="en-US" dirty="0"/>
              <a:t>PGC (psychiatric genetic consortium)</a:t>
            </a:r>
          </a:p>
          <a:p>
            <a:r>
              <a:rPr lang="en-US" dirty="0"/>
              <a:t>GIANT consortium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ADHD: 2000 genetic studies, no GWAS significant.. Start adding tissue </a:t>
            </a:r>
            <a:r>
              <a:rPr lang="en-US" dirty="0" err="1"/>
              <a:t>eqtls</a:t>
            </a:r>
            <a:r>
              <a:rPr lang="en-US" dirty="0"/>
              <a:t>. You see tissue-specific enrichments</a:t>
            </a:r>
          </a:p>
          <a:p>
            <a:r>
              <a:rPr lang="en-US" dirty="0"/>
              <a:t> </a:t>
            </a:r>
          </a:p>
          <a:p>
            <a:r>
              <a:rPr lang="en-US" dirty="0" err="1"/>
              <a:t>PheGenI</a:t>
            </a:r>
            <a:r>
              <a:rPr lang="en-US" dirty="0"/>
              <a:t>: NHGRI catalog, Google</a:t>
            </a:r>
          </a:p>
          <a:p>
            <a:r>
              <a:rPr lang="en-US" dirty="0"/>
              <a:t> </a:t>
            </a:r>
          </a:p>
          <a:p>
            <a:r>
              <a:rPr lang="en-US" dirty="0" err="1"/>
              <a:t>Eqtl</a:t>
            </a:r>
            <a:r>
              <a:rPr lang="en-US" dirty="0"/>
              <a:t> provide a way of linking noncoding loci to a target gene</a:t>
            </a:r>
          </a:p>
          <a:p>
            <a:r>
              <a:rPr lang="en-US" dirty="0"/>
              <a:t> </a:t>
            </a:r>
          </a:p>
          <a:p>
            <a:r>
              <a:rPr lang="en-US" dirty="0" err="1"/>
              <a:t>Eqtl</a:t>
            </a:r>
            <a:r>
              <a:rPr lang="en-US" dirty="0"/>
              <a:t>-based assignment disagrees with proximity-assigned genes (300/475) based on </a:t>
            </a:r>
            <a:r>
              <a:rPr lang="en-US" dirty="0" err="1"/>
              <a:t>PheGenI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83BB-C8EF-3B48-A403-339CF7E8761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2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</a:p>
          <a:p>
            <a:r>
              <a:rPr lang="en-US" dirty="0"/>
              <a:t>Jason Wright (</a:t>
            </a:r>
            <a:r>
              <a:rPr lang="en-US" dirty="0" err="1"/>
              <a:t>Vineeta</a:t>
            </a:r>
            <a:r>
              <a:rPr lang="en-US" dirty="0"/>
              <a:t> </a:t>
            </a:r>
            <a:r>
              <a:rPr lang="en-US" dirty="0" err="1"/>
              <a:t>Agarwala</a:t>
            </a:r>
            <a:r>
              <a:rPr lang="en-US" dirty="0"/>
              <a:t>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9p21 non-coding region has lots of </a:t>
            </a:r>
            <a:r>
              <a:rPr lang="en-US" dirty="0" err="1"/>
              <a:t>nc</a:t>
            </a:r>
            <a:r>
              <a:rPr lang="en-US" dirty="0"/>
              <a:t> </a:t>
            </a:r>
            <a:r>
              <a:rPr lang="en-US" dirty="0" smtClean="0"/>
              <a:t>associations </a:t>
            </a:r>
            <a:r>
              <a:rPr lang="en-US" dirty="0"/>
              <a:t>for </a:t>
            </a:r>
            <a:r>
              <a:rPr lang="en-US" dirty="0" err="1"/>
              <a:t>cnacer</a:t>
            </a:r>
            <a:r>
              <a:rPr lang="en-US" dirty="0"/>
              <a:t>, diabetes, heart </a:t>
            </a:r>
            <a:r>
              <a:rPr lang="en-US" dirty="0" smtClean="0"/>
              <a:t>disease </a:t>
            </a:r>
            <a:r>
              <a:rPr lang="en-US" dirty="0"/>
              <a:t>etc..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In vitro enhancer screen </a:t>
            </a:r>
          </a:p>
          <a:p>
            <a:r>
              <a:rPr lang="en-US" dirty="0"/>
              <a:t>9p21-t2d physically interacts with CDKN2A and CDKN2B promoters</a:t>
            </a:r>
          </a:p>
          <a:p>
            <a:r>
              <a:rPr lang="en-US" dirty="0"/>
              <a:t>TALENs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CRISPR/ </a:t>
            </a:r>
            <a:r>
              <a:rPr lang="en-US" dirty="0" err="1"/>
              <a:t>Feng</a:t>
            </a:r>
            <a:r>
              <a:rPr lang="en-US" dirty="0"/>
              <a:t> Zhang lab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83BB-C8EF-3B48-A403-339CF7E8761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6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Daniel MacArthur: How to use </a:t>
            </a:r>
            <a:r>
              <a:rPr lang="en-US" dirty="0" err="1" smtClean="0"/>
              <a:t>GTEx</a:t>
            </a:r>
            <a:r>
              <a:rPr lang="en-US" dirty="0" smtClean="0"/>
              <a:t> data for identifying disease variant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RNASEQ for genomic </a:t>
            </a:r>
            <a:r>
              <a:rPr lang="en-US" dirty="0"/>
              <a:t>diagnosis of rare muscle diseases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~500 </a:t>
            </a:r>
            <a:r>
              <a:rPr lang="en-US" dirty="0" smtClean="0"/>
              <a:t>rare missense, </a:t>
            </a:r>
            <a:r>
              <a:rPr lang="en-US" dirty="0"/>
              <a:t>~ 100 rare in known disease genes, 1-2 de novo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Narrowing down causal variants: Segregation, filter by frequency ,  annotation  </a:t>
            </a:r>
          </a:p>
          <a:p>
            <a:r>
              <a:rPr lang="en-US" dirty="0"/>
              <a:t>Expression helped, isoform-specific example</a:t>
            </a:r>
          </a:p>
          <a:p>
            <a:r>
              <a:rPr lang="en-US" dirty="0" smtClean="0"/>
              <a:t>More </a:t>
            </a:r>
            <a:r>
              <a:rPr lang="en-US" dirty="0"/>
              <a:t>highly expressed genes seem to be more </a:t>
            </a:r>
            <a:r>
              <a:rPr lang="en-US" dirty="0" smtClean="0"/>
              <a:t>conserved</a:t>
            </a:r>
          </a:p>
          <a:p>
            <a:r>
              <a:rPr lang="en-US" dirty="0" err="1"/>
              <a:t>Nemaline</a:t>
            </a:r>
            <a:r>
              <a:rPr lang="en-US" dirty="0"/>
              <a:t> myopathy</a:t>
            </a:r>
          </a:p>
          <a:p>
            <a:r>
              <a:rPr lang="en-US" dirty="0"/>
              <a:t>IBAS score (Kasper </a:t>
            </a:r>
            <a:r>
              <a:rPr lang="en-US" dirty="0" err="1"/>
              <a:t>Lage</a:t>
            </a:r>
            <a:r>
              <a:rPr lang="en-US" dirty="0" smtClean="0"/>
              <a:t>), networks clusters to identify causal variant.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16684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83BB-C8EF-3B48-A403-339CF7E8761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23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Luke Ward: Integrating </a:t>
            </a:r>
            <a:r>
              <a:rPr lang="en-US" dirty="0" err="1"/>
              <a:t>GTex</a:t>
            </a:r>
            <a:r>
              <a:rPr lang="en-US" dirty="0"/>
              <a:t> with ENCODE + Roadmap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Functional maps of genome for annotation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Evolutionary signatures for coding/</a:t>
            </a:r>
            <a:r>
              <a:rPr lang="en-US" dirty="0" err="1"/>
              <a:t>nc</a:t>
            </a:r>
            <a:r>
              <a:rPr lang="en-US" dirty="0"/>
              <a:t> , </a:t>
            </a:r>
            <a:r>
              <a:rPr lang="en-US" dirty="0" err="1"/>
              <a:t>microrna</a:t>
            </a:r>
            <a:r>
              <a:rPr lang="en-US" dirty="0"/>
              <a:t>, motifs.</a:t>
            </a:r>
          </a:p>
          <a:p>
            <a:r>
              <a:rPr lang="en-US" dirty="0"/>
              <a:t>Chromatin signatures</a:t>
            </a:r>
          </a:p>
          <a:p>
            <a:r>
              <a:rPr lang="en-US" dirty="0"/>
              <a:t>Activity signatures, </a:t>
            </a:r>
          </a:p>
          <a:p>
            <a:r>
              <a:rPr lang="en-US" dirty="0" smtClean="0"/>
              <a:t>Many </a:t>
            </a:r>
            <a:r>
              <a:rPr lang="en-US" dirty="0"/>
              <a:t>mapped </a:t>
            </a:r>
            <a:r>
              <a:rPr lang="en-US" dirty="0" err="1"/>
              <a:t>tisses</a:t>
            </a:r>
            <a:r>
              <a:rPr lang="en-US" dirty="0"/>
              <a:t> in </a:t>
            </a:r>
            <a:r>
              <a:rPr lang="en-US" dirty="0" err="1"/>
              <a:t>GTex</a:t>
            </a:r>
            <a:r>
              <a:rPr lang="en-US" dirty="0"/>
              <a:t> and roadmap </a:t>
            </a:r>
            <a:r>
              <a:rPr lang="en-US" dirty="0" err="1"/>
              <a:t>epigenome</a:t>
            </a:r>
            <a:endParaRPr lang="en-US" dirty="0"/>
          </a:p>
          <a:p>
            <a:r>
              <a:rPr lang="en-US" dirty="0"/>
              <a:t>Peak shifting permutation for enrichment analyses</a:t>
            </a:r>
          </a:p>
          <a:p>
            <a:r>
              <a:rPr lang="en-US" dirty="0"/>
              <a:t> </a:t>
            </a:r>
            <a:r>
              <a:rPr lang="en-US" dirty="0" smtClean="0"/>
              <a:t>Constitutive </a:t>
            </a:r>
            <a:r>
              <a:rPr lang="en-US" dirty="0" err="1" smtClean="0"/>
              <a:t>eqtl</a:t>
            </a:r>
            <a:r>
              <a:rPr lang="en-US" dirty="0" smtClean="0"/>
              <a:t>… same in most tissues except in a few </a:t>
            </a:r>
            <a:r>
              <a:rPr lang="en-US" dirty="0"/>
              <a:t> </a:t>
            </a:r>
          </a:p>
          <a:p>
            <a:r>
              <a:rPr lang="en-US" dirty="0" smtClean="0"/>
              <a:t>Enrichment </a:t>
            </a:r>
            <a:r>
              <a:rPr lang="en-US" dirty="0"/>
              <a:t>of SNP in distal enhancer(look up </a:t>
            </a:r>
            <a:r>
              <a:rPr lang="en-US" dirty="0" err="1"/>
              <a:t>Manolis</a:t>
            </a:r>
            <a:r>
              <a:rPr lang="en-US" dirty="0"/>
              <a:t> </a:t>
            </a:r>
            <a:r>
              <a:rPr lang="en-US" dirty="0" err="1"/>
              <a:t>Kellis</a:t>
            </a:r>
            <a:r>
              <a:rPr lang="en-US" dirty="0"/>
              <a:t> paper, cell-type specific</a:t>
            </a:r>
            <a:r>
              <a:rPr lang="en-US" dirty="0" smtClean="0"/>
              <a:t>)</a:t>
            </a:r>
            <a:r>
              <a:rPr lang="en-US" dirty="0"/>
              <a:t> </a:t>
            </a:r>
          </a:p>
          <a:p>
            <a:r>
              <a:rPr lang="en-US" dirty="0"/>
              <a:t>Enhancer enrichment, methyl –</a:t>
            </a:r>
            <a:r>
              <a:rPr lang="en-US" dirty="0" err="1"/>
              <a:t>qtl</a:t>
            </a:r>
            <a:r>
              <a:rPr lang="en-US" dirty="0"/>
              <a:t> enrichment for GWAS based diseases/SNPs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5884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83BB-C8EF-3B48-A403-339CF7E8761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032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57201" y="58846"/>
            <a:ext cx="8126590" cy="5355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Discussion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Community resource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How to improve it?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Access to the </a:t>
            </a:r>
            <a:r>
              <a:rPr lang="en-US" dirty="0" err="1"/>
              <a:t>eqtl</a:t>
            </a:r>
            <a:r>
              <a:rPr lang="en-US" dirty="0"/>
              <a:t> list, a flat file</a:t>
            </a:r>
          </a:p>
          <a:p>
            <a:pPr lvl="0"/>
            <a:r>
              <a:rPr lang="en-US" dirty="0"/>
              <a:t>Are you going to do WG sequence? </a:t>
            </a:r>
            <a:r>
              <a:rPr lang="en-US" dirty="0" err="1"/>
              <a:t>Exome</a:t>
            </a:r>
            <a:r>
              <a:rPr lang="en-US" dirty="0"/>
              <a:t> sequence will be done. </a:t>
            </a:r>
            <a:r>
              <a:rPr lang="en-US" dirty="0" err="1"/>
              <a:t>Piolt</a:t>
            </a:r>
            <a:r>
              <a:rPr lang="en-US" dirty="0"/>
              <a:t> project for whole genome sequencing</a:t>
            </a:r>
          </a:p>
          <a:p>
            <a:pPr lvl="0"/>
            <a:r>
              <a:rPr lang="en-US" dirty="0"/>
              <a:t>Do we have EMR report, not highest quality, lot of clinical data (accessible only though </a:t>
            </a:r>
            <a:r>
              <a:rPr lang="en-US" dirty="0" err="1"/>
              <a:t>dbGap</a:t>
            </a:r>
            <a:r>
              <a:rPr lang="en-US" dirty="0"/>
              <a:t>)</a:t>
            </a:r>
          </a:p>
          <a:p>
            <a:pPr lvl="0"/>
            <a:r>
              <a:rPr lang="en-US" dirty="0" err="1"/>
              <a:t>Foetal</a:t>
            </a:r>
            <a:r>
              <a:rPr lang="en-US" dirty="0"/>
              <a:t> samples?  Development disorders? </a:t>
            </a:r>
            <a:r>
              <a:rPr lang="en-US" dirty="0" err="1"/>
              <a:t>Foetal</a:t>
            </a:r>
            <a:r>
              <a:rPr lang="en-US" dirty="0"/>
              <a:t> in development versus postnatal  brains/isoforms very different</a:t>
            </a:r>
          </a:p>
          <a:p>
            <a:pPr lvl="0"/>
            <a:r>
              <a:rPr lang="en-US" dirty="0"/>
              <a:t>Bones/other joints: expanding to other tissues</a:t>
            </a:r>
          </a:p>
          <a:p>
            <a:pPr lvl="0"/>
            <a:r>
              <a:rPr lang="en-US" dirty="0"/>
              <a:t>Have you considered using </a:t>
            </a:r>
            <a:r>
              <a:rPr lang="en-US" dirty="0" err="1"/>
              <a:t>iPS</a:t>
            </a:r>
            <a:r>
              <a:rPr lang="en-US" dirty="0"/>
              <a:t> cells instead of donors? </a:t>
            </a:r>
          </a:p>
          <a:p>
            <a:pPr lvl="0"/>
            <a:r>
              <a:rPr lang="en-US" dirty="0"/>
              <a:t>Linkage structure, can you provide.</a:t>
            </a:r>
          </a:p>
          <a:p>
            <a:pPr lvl="0"/>
            <a:r>
              <a:rPr lang="en-US" dirty="0"/>
              <a:t>1800 RNA-</a:t>
            </a:r>
            <a:r>
              <a:rPr lang="en-US" dirty="0" err="1"/>
              <a:t>Seq</a:t>
            </a:r>
            <a:r>
              <a:rPr lang="en-US" dirty="0"/>
              <a:t> data, can you give protocol for doing RNA-</a:t>
            </a:r>
            <a:r>
              <a:rPr lang="en-US" dirty="0" err="1"/>
              <a:t>Seq</a:t>
            </a:r>
            <a:r>
              <a:rPr lang="en-US" dirty="0"/>
              <a:t> for other studies? How deep, how long etc..</a:t>
            </a:r>
          </a:p>
          <a:p>
            <a:pPr lvl="0"/>
            <a:r>
              <a:rPr lang="en-US" dirty="0"/>
              <a:t>going to 900 patients/25000 tissues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83BB-C8EF-3B48-A403-339CF7E8761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41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Shot 2013-07-10 at 11.55.46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22" b="2912"/>
          <a:stretch/>
        </p:blipFill>
        <p:spPr>
          <a:xfrm>
            <a:off x="457200" y="583970"/>
            <a:ext cx="8229600" cy="613750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83BB-C8EF-3B48-A403-339CF7E876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82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Screen Shot 2013-07-10 at 11.32.11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3" b="1108"/>
          <a:stretch/>
        </p:blipFill>
        <p:spPr>
          <a:xfrm>
            <a:off x="457200" y="788363"/>
            <a:ext cx="8229600" cy="580172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83BB-C8EF-3B48-A403-339CF7E876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56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Study Inclusion/Exclusion Criteria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21 </a:t>
            </a:r>
            <a:r>
              <a:rPr lang="en-US" dirty="0"/>
              <a:t>≤ Age (years) ≤ 70</a:t>
            </a:r>
          </a:p>
          <a:p>
            <a:r>
              <a:rPr lang="en-US" dirty="0"/>
              <a:t>18.5 &lt; BMI &lt; 35</a:t>
            </a:r>
          </a:p>
          <a:p>
            <a:r>
              <a:rPr lang="en-US" dirty="0"/>
              <a:t>Time between death and tissue collection less than 24 hours</a:t>
            </a:r>
          </a:p>
          <a:p>
            <a:r>
              <a:rPr lang="en-US" dirty="0"/>
              <a:t>No whole blood transfusion within 48 hours prior to death</a:t>
            </a:r>
          </a:p>
          <a:p>
            <a:r>
              <a:rPr lang="en-US" dirty="0"/>
              <a:t>No metastatic cancer</a:t>
            </a:r>
          </a:p>
          <a:p>
            <a:r>
              <a:rPr lang="en-US" dirty="0"/>
              <a:t>No chemotherapy or radiation therapy within the 2 years prior to death</a:t>
            </a:r>
          </a:p>
          <a:p>
            <a:r>
              <a:rPr lang="en-US" dirty="0"/>
              <a:t>Generally unselected for presence or absence of diseases or disorders, except for potentially communicable diseases that disqualify someone to donate organs or tissues would also be disqualifying for </a:t>
            </a:r>
            <a:r>
              <a:rPr lang="en-US" dirty="0" err="1"/>
              <a:t>GTEx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83BB-C8EF-3B48-A403-339CF7E876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804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Arial"/>
                <a:cs typeface="Arial"/>
              </a:rPr>
              <a:t>Overview</a:t>
            </a:r>
            <a:endParaRPr lang="en-US" sz="40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Samples are from </a:t>
            </a:r>
            <a:r>
              <a:rPr lang="en-US" dirty="0" err="1"/>
              <a:t>biobanked</a:t>
            </a:r>
            <a:r>
              <a:rPr lang="en-US" dirty="0"/>
              <a:t> </a:t>
            </a:r>
            <a:r>
              <a:rPr lang="en-US" dirty="0" smtClean="0"/>
              <a:t>tissues</a:t>
            </a:r>
          </a:p>
          <a:p>
            <a:r>
              <a:rPr lang="en-US" dirty="0" smtClean="0"/>
              <a:t>Goal </a:t>
            </a:r>
            <a:r>
              <a:rPr lang="en-US" dirty="0"/>
              <a:t>is to establish a database of genotype-gene expression </a:t>
            </a:r>
            <a:r>
              <a:rPr lang="en-US" dirty="0" smtClean="0"/>
              <a:t>relationships based on 900 donor samples.</a:t>
            </a:r>
          </a:p>
          <a:p>
            <a:r>
              <a:rPr lang="en-US" dirty="0" smtClean="0"/>
              <a:t>  </a:t>
            </a:r>
            <a:r>
              <a:rPr lang="en-US" dirty="0" err="1"/>
              <a:t>PAXgene</a:t>
            </a:r>
            <a:r>
              <a:rPr lang="en-US" dirty="0"/>
              <a:t>, alcohol-based fixative for the tissues in 0.2 – 0.5 gram aliquots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Tissue processing includes </a:t>
            </a:r>
            <a:r>
              <a:rPr lang="en-US" dirty="0" err="1"/>
              <a:t>histopathologic</a:t>
            </a:r>
            <a:r>
              <a:rPr lang="en-US" dirty="0"/>
              <a:t> review, FPPE paraffin embedding, RNA extraction.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83BB-C8EF-3B48-A403-339CF7E876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39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Data</a:t>
            </a:r>
            <a:endParaRPr lang="en-US" dirty="0"/>
          </a:p>
        </p:txBody>
      </p:sp>
      <p:pic>
        <p:nvPicPr>
          <p:cNvPr id="5" name="Content Placeholder 4" descr="Screen Shot 2013-07-11 at 7.59.5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06" b="-6606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83BB-C8EF-3B48-A403-339CF7E876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81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Phase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2.5 years, completed in Jan 2013</a:t>
            </a:r>
          </a:p>
          <a:p>
            <a:r>
              <a:rPr lang="en-US" dirty="0" smtClean="0"/>
              <a:t>Genotype data from 190 individuals</a:t>
            </a:r>
          </a:p>
          <a:p>
            <a:r>
              <a:rPr lang="en-US" dirty="0" smtClean="0"/>
              <a:t>1,814 total tissues (47 tissues sites)</a:t>
            </a:r>
          </a:p>
          <a:p>
            <a:r>
              <a:rPr lang="en-US" dirty="0" smtClean="0"/>
              <a:t>Profiled by RNA-</a:t>
            </a:r>
            <a:r>
              <a:rPr lang="en-US" dirty="0" err="1" smtClean="0"/>
              <a:t>Seq</a:t>
            </a:r>
            <a:r>
              <a:rPr lang="en-US" dirty="0" smtClean="0"/>
              <a:t> to a median depth of 80 million aligned reads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83BB-C8EF-3B48-A403-339CF7E8761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95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Arial"/>
                <a:cs typeface="Arial"/>
              </a:rPr>
              <a:t>Power Analysis</a:t>
            </a:r>
            <a:endParaRPr lang="en-US" sz="4000" b="1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/>
                <a:cs typeface="Arial"/>
              </a:rPr>
              <a:t>Power to detect </a:t>
            </a:r>
            <a:r>
              <a:rPr lang="en-US" dirty="0" err="1" smtClean="0">
                <a:latin typeface="Arial"/>
                <a:cs typeface="Arial"/>
              </a:rPr>
              <a:t>eqtls</a:t>
            </a:r>
            <a:r>
              <a:rPr lang="en-US" dirty="0" smtClean="0">
                <a:latin typeface="Arial"/>
                <a:cs typeface="Arial"/>
              </a:rPr>
              <a:t> depends</a:t>
            </a: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N</a:t>
            </a:r>
            <a:r>
              <a:rPr lang="en-US" dirty="0" smtClean="0">
                <a:latin typeface="Arial"/>
                <a:cs typeface="Arial"/>
              </a:rPr>
              <a:t>umber of donors</a:t>
            </a:r>
          </a:p>
          <a:p>
            <a:r>
              <a:rPr lang="en-US" dirty="0">
                <a:latin typeface="Arial"/>
                <a:cs typeface="Arial"/>
              </a:rPr>
              <a:t>T</a:t>
            </a:r>
            <a:r>
              <a:rPr lang="en-US" dirty="0" smtClean="0">
                <a:latin typeface="Arial"/>
                <a:cs typeface="Arial"/>
              </a:rPr>
              <a:t>he </a:t>
            </a:r>
            <a:r>
              <a:rPr lang="en-US" dirty="0" err="1">
                <a:latin typeface="Arial"/>
                <a:cs typeface="Arial"/>
              </a:rPr>
              <a:t>eQTL</a:t>
            </a:r>
            <a:r>
              <a:rPr lang="en-US" dirty="0">
                <a:latin typeface="Arial"/>
                <a:cs typeface="Arial"/>
              </a:rPr>
              <a:t> effect </a:t>
            </a:r>
            <a:r>
              <a:rPr lang="en-US" dirty="0" smtClean="0">
                <a:latin typeface="Arial"/>
                <a:cs typeface="Arial"/>
              </a:rPr>
              <a:t>size</a:t>
            </a:r>
          </a:p>
          <a:p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>
                <a:latin typeface="Arial"/>
                <a:cs typeface="Arial"/>
              </a:rPr>
              <a:t>T</a:t>
            </a:r>
            <a:r>
              <a:rPr lang="en-US" dirty="0" smtClean="0">
                <a:latin typeface="Arial"/>
                <a:cs typeface="Arial"/>
              </a:rPr>
              <a:t>he presence of </a:t>
            </a:r>
            <a:r>
              <a:rPr lang="en-US" dirty="0">
                <a:latin typeface="Arial"/>
                <a:cs typeface="Arial"/>
              </a:rPr>
              <a:t>noise, as well as the significance </a:t>
            </a:r>
            <a:r>
              <a:rPr lang="en-US" dirty="0" smtClean="0">
                <a:latin typeface="Arial"/>
                <a:cs typeface="Arial"/>
              </a:rPr>
              <a:t>threshold selected</a:t>
            </a:r>
            <a:r>
              <a:rPr lang="en-US" dirty="0">
                <a:latin typeface="Arial"/>
                <a:cs typeface="Arial"/>
              </a:rPr>
              <a:t>, which is chosen on the basis of </a:t>
            </a:r>
            <a:r>
              <a:rPr lang="en-US" dirty="0" smtClean="0">
                <a:latin typeface="Arial"/>
                <a:cs typeface="Arial"/>
              </a:rPr>
              <a:t>the number </a:t>
            </a:r>
            <a:r>
              <a:rPr lang="en-US" dirty="0">
                <a:latin typeface="Arial"/>
                <a:cs typeface="Arial"/>
              </a:rPr>
              <a:t>of hypotheses tested.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383BB-C8EF-3B48-A403-339CF7E8761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63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2779</TotalTime>
  <Words>1213</Words>
  <Application>Microsoft Macintosh PowerPoint</Application>
  <PresentationFormat>On-screen Show (4:3)</PresentationFormat>
  <Paragraphs>260</Paragraphs>
  <Slides>25</Slides>
  <Notes>12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The Genotype-Tissue Expression (GTEx) Project</vt:lpstr>
      <vt:lpstr>Goals</vt:lpstr>
      <vt:lpstr>PowerPoint Presentation</vt:lpstr>
      <vt:lpstr>PowerPoint Presentation</vt:lpstr>
      <vt:lpstr>Study Inclusion/Exclusion Criteria </vt:lpstr>
      <vt:lpstr>Overview</vt:lpstr>
      <vt:lpstr>Molecular Data</vt:lpstr>
      <vt:lpstr>Pilot Phase</vt:lpstr>
      <vt:lpstr>Power Analysis</vt:lpstr>
      <vt:lpstr>Power To Detect eqtls</vt:lpstr>
      <vt:lpstr>GTEx Project Community Meeting</vt:lpstr>
      <vt:lpstr>Dermitzakis:eQTLs in GTEx data</vt:lpstr>
      <vt:lpstr>Roderic Guigo: The Human Trancriptome Across Tissues And Individuals</vt:lpstr>
      <vt:lpstr>Michael Weale: The Impact Of SNPs Within Probe Sequence On Expression eQTL Studies</vt:lpstr>
      <vt:lpstr>Barbara Engelhardt: Replication of cis- and trans-eQTLs across cell types</vt:lpstr>
      <vt:lpstr>Yaniv Erlich: Expression STRs Reveals a new layer of eQTLs</vt:lpstr>
      <vt:lpstr>Joao Fadista: Prediction of individual level genotypes based on GTEx gene expression</vt:lpstr>
      <vt:lpstr>Stephen Montogomery: High Resolution Allele-Specific Expression Across Multiple Tissues</vt:lpstr>
      <vt:lpstr>Tuuli: ASE in GTEx, quantifying regulatory variation in personalized transcriptomes</vt:lpstr>
      <vt:lpstr>Manuel Rivas: Transcriptome analysis of functional impact of LoF variants</vt:lpstr>
      <vt:lpstr>PowerPoint Presentation</vt:lpstr>
      <vt:lpstr>PowerPoint Presentation</vt:lpstr>
      <vt:lpstr>Daniel MacArthur: How to use GTEx data for identifying disease variant</vt:lpstr>
      <vt:lpstr>Luke Ward: Integrating GTex with ENCODE + Roadmap </vt:lpstr>
      <vt:lpstr>PowerPoint Presentation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Roderic Guigo: Splice-eqtls</dc:title>
  <dc:creator>Suganthi Balasubramanian</dc:creator>
  <cp:lastModifiedBy>Suganthi Balasubramanian</cp:lastModifiedBy>
  <cp:revision>59</cp:revision>
  <dcterms:created xsi:type="dcterms:W3CDTF">2013-06-25T21:13:50Z</dcterms:created>
  <dcterms:modified xsi:type="dcterms:W3CDTF">2013-07-11T17:49:54Z</dcterms:modified>
</cp:coreProperties>
</file>